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notesSlides/notesSlide6.xml" ContentType="application/vnd.openxmlformats-officedocument.presentationml.notesSlide+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notesSlides/notesSlide9.xml" ContentType="application/vnd.openxmlformats-officedocument.presentationml.notesSlide+xml"/>
  <Override PartName="/ppt/tags/tag18.xml" ContentType="application/vnd.openxmlformats-officedocument.presentationml.tags+xml"/>
  <Override PartName="/ppt/notesSlides/notesSlide10.xml" ContentType="application/vnd.openxmlformats-officedocument.presentationml.notesSlide+xml"/>
  <Override PartName="/ppt/tags/tag19.xml" ContentType="application/vnd.openxmlformats-officedocument.presentationml.tags+xml"/>
  <Override PartName="/ppt/notesSlides/notesSlide11.xml" ContentType="application/vnd.openxmlformats-officedocument.presentationml.notesSlide+xml"/>
  <Override PartName="/ppt/tags/tag20.xml" ContentType="application/vnd.openxmlformats-officedocument.presentationml.tags+xml"/>
  <Override PartName="/ppt/notesSlides/notesSlide12.xml" ContentType="application/vnd.openxmlformats-officedocument.presentationml.notesSlide+xml"/>
  <Override PartName="/ppt/tags/tag21.xml" ContentType="application/vnd.openxmlformats-officedocument.presentationml.tags+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18"/>
  </p:notesMasterIdLst>
  <p:handoutMasterIdLst>
    <p:handoutMasterId r:id="rId19"/>
  </p:handoutMasterIdLst>
  <p:sldIdLst>
    <p:sldId id="472" r:id="rId5"/>
    <p:sldId id="794" r:id="rId6"/>
    <p:sldId id="800" r:id="rId7"/>
    <p:sldId id="798" r:id="rId8"/>
    <p:sldId id="464" r:id="rId9"/>
    <p:sldId id="446" r:id="rId10"/>
    <p:sldId id="447" r:id="rId11"/>
    <p:sldId id="448" r:id="rId12"/>
    <p:sldId id="450" r:id="rId13"/>
    <p:sldId id="449" r:id="rId14"/>
    <p:sldId id="468" r:id="rId15"/>
    <p:sldId id="796" r:id="rId16"/>
    <p:sldId id="728" r:id="rId17"/>
  </p:sldIdLst>
  <p:sldSz cx="9144000" cy="6858000" type="screen4x3"/>
  <p:notesSz cx="7010400" cy="9296400"/>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ヒラギノ角ゴ Pro W3" pitchFamily="1" charset="-128"/>
        <a:cs typeface="+mn-cs"/>
      </a:defRPr>
    </a:lvl1pPr>
    <a:lvl2pPr marL="457200" algn="l" rtl="0" fontAlgn="base">
      <a:spcBef>
        <a:spcPct val="0"/>
      </a:spcBef>
      <a:spcAft>
        <a:spcPct val="0"/>
      </a:spcAft>
      <a:defRPr kern="1200">
        <a:solidFill>
          <a:schemeClr val="tx1"/>
        </a:solidFill>
        <a:latin typeface="Arial" charset="0"/>
        <a:ea typeface="ヒラギノ角ゴ Pro W3" pitchFamily="1" charset="-128"/>
        <a:cs typeface="+mn-cs"/>
      </a:defRPr>
    </a:lvl2pPr>
    <a:lvl3pPr marL="914400" algn="l" rtl="0" fontAlgn="base">
      <a:spcBef>
        <a:spcPct val="0"/>
      </a:spcBef>
      <a:spcAft>
        <a:spcPct val="0"/>
      </a:spcAft>
      <a:defRPr kern="1200">
        <a:solidFill>
          <a:schemeClr val="tx1"/>
        </a:solidFill>
        <a:latin typeface="Arial" charset="0"/>
        <a:ea typeface="ヒラギノ角ゴ Pro W3" pitchFamily="1" charset="-128"/>
        <a:cs typeface="+mn-cs"/>
      </a:defRPr>
    </a:lvl3pPr>
    <a:lvl4pPr marL="1371600" algn="l" rtl="0" fontAlgn="base">
      <a:spcBef>
        <a:spcPct val="0"/>
      </a:spcBef>
      <a:spcAft>
        <a:spcPct val="0"/>
      </a:spcAft>
      <a:defRPr kern="1200">
        <a:solidFill>
          <a:schemeClr val="tx1"/>
        </a:solidFill>
        <a:latin typeface="Arial" charset="0"/>
        <a:ea typeface="ヒラギノ角ゴ Pro W3" pitchFamily="1" charset="-128"/>
        <a:cs typeface="+mn-cs"/>
      </a:defRPr>
    </a:lvl4pPr>
    <a:lvl5pPr marL="1828800" algn="l" rtl="0" fontAlgn="base">
      <a:spcBef>
        <a:spcPct val="0"/>
      </a:spcBef>
      <a:spcAft>
        <a:spcPct val="0"/>
      </a:spcAft>
      <a:defRPr kern="1200">
        <a:solidFill>
          <a:schemeClr val="tx1"/>
        </a:solidFill>
        <a:latin typeface="Arial" charset="0"/>
        <a:ea typeface="ヒラギノ角ゴ Pro W3" pitchFamily="1" charset="-128"/>
        <a:cs typeface="+mn-cs"/>
      </a:defRPr>
    </a:lvl5pPr>
    <a:lvl6pPr marL="2286000" algn="l" defTabSz="914400" rtl="0" eaLnBrk="1" latinLnBrk="0" hangingPunct="1">
      <a:defRPr kern="1200">
        <a:solidFill>
          <a:schemeClr val="tx1"/>
        </a:solidFill>
        <a:latin typeface="Arial" charset="0"/>
        <a:ea typeface="ヒラギノ角ゴ Pro W3" pitchFamily="1" charset="-128"/>
        <a:cs typeface="+mn-cs"/>
      </a:defRPr>
    </a:lvl6pPr>
    <a:lvl7pPr marL="2743200" algn="l" defTabSz="914400" rtl="0" eaLnBrk="1" latinLnBrk="0" hangingPunct="1">
      <a:defRPr kern="1200">
        <a:solidFill>
          <a:schemeClr val="tx1"/>
        </a:solidFill>
        <a:latin typeface="Arial" charset="0"/>
        <a:ea typeface="ヒラギノ角ゴ Pro W3" pitchFamily="1" charset="-128"/>
        <a:cs typeface="+mn-cs"/>
      </a:defRPr>
    </a:lvl7pPr>
    <a:lvl8pPr marL="3200400" algn="l" defTabSz="914400" rtl="0" eaLnBrk="1" latinLnBrk="0" hangingPunct="1">
      <a:defRPr kern="1200">
        <a:solidFill>
          <a:schemeClr val="tx1"/>
        </a:solidFill>
        <a:latin typeface="Arial" charset="0"/>
        <a:ea typeface="ヒラギノ角ゴ Pro W3" pitchFamily="1" charset="-128"/>
        <a:cs typeface="+mn-cs"/>
      </a:defRPr>
    </a:lvl8pPr>
    <a:lvl9pPr marL="3657600" algn="l" defTabSz="914400" rtl="0" eaLnBrk="1" latinLnBrk="0" hangingPunct="1">
      <a:defRPr kern="1200">
        <a:solidFill>
          <a:schemeClr val="tx1"/>
        </a:solidFill>
        <a:latin typeface="Arial" charset="0"/>
        <a:ea typeface="ヒラギノ角ゴ Pro W3" pitchFamily="1"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2880">
          <p15:clr>
            <a:srgbClr val="A4A3A4"/>
          </p15:clr>
        </p15:guide>
        <p15:guide id="3" pos="336" userDrawn="1">
          <p15:clr>
            <a:srgbClr val="A4A3A4"/>
          </p15:clr>
        </p15:guide>
        <p15:guide id="4" pos="5424" userDrawn="1">
          <p15:clr>
            <a:srgbClr val="A4A3A4"/>
          </p15:clr>
        </p15:guide>
        <p15:guide id="5" orient="horz" pos="4224" userDrawn="1">
          <p15:clr>
            <a:srgbClr val="A4A3A4"/>
          </p15:clr>
        </p15:guide>
        <p15:guide id="6" orient="horz" pos="240" userDrawn="1">
          <p15:clr>
            <a:srgbClr val="A4A3A4"/>
          </p15:clr>
        </p15:guide>
        <p15:guide id="7" pos="480" userDrawn="1">
          <p15:clr>
            <a:srgbClr val="A4A3A4"/>
          </p15:clr>
        </p15:guide>
        <p15:guide id="8" pos="5280" userDrawn="1">
          <p15:clr>
            <a:srgbClr val="A4A3A4"/>
          </p15:clr>
        </p15:guide>
        <p15:guide id="9" orient="horz" pos="655"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8C8BB9-C355-3694-B637-54A3565A18AD}" name="Gamradt, Jennifer" initials="JG" userId="S::Jennifer.Gamradt@wellsfargo.com::9eae3b2f-3821-4577-b41f-69a7af9a6c50" providerId="AD"/>
  <p188:author id="{317B8EDA-091B-692F-10D7-8207944963E8}" name="Bendixen, Stacie A." initials="BSA" userId="S::Stacie.A.Bendixen@wellsfargo.com::698840ef-b525-4155-9ab0-c0c06c6a2445" providerId="AD"/>
  <p188:author id="{A9271DFF-C47E-832F-68AB-AA45E5051C8F}" name="Grasos, Alex" initials="GA" userId="S::alex.grasos@wellsfargo.com::5da8e50a-33af-45b9-ac37-0e4d97c0596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acon, Kara D." initials="BKD" lastIdx="19" clrIdx="0">
    <p:extLst>
      <p:ext uri="{19B8F6BF-5375-455C-9EA6-DF929625EA0E}">
        <p15:presenceInfo xmlns:p15="http://schemas.microsoft.com/office/powerpoint/2012/main" userId="S-1-5-21-1123561945-1708537768-1801674531-428925" providerId="AD"/>
      </p:ext>
    </p:extLst>
  </p:cmAuthor>
  <p:cmAuthor id="2" name="Mccarty, Karen" initials="MK" lastIdx="12" clrIdx="1">
    <p:extLst>
      <p:ext uri="{19B8F6BF-5375-455C-9EA6-DF929625EA0E}">
        <p15:presenceInfo xmlns:p15="http://schemas.microsoft.com/office/powerpoint/2012/main" userId="S-1-5-21-1123561945-1708537768-1801674531-3323459" providerId="AD"/>
      </p:ext>
    </p:extLst>
  </p:cmAuthor>
  <p:cmAuthor id="3" name="Rich, Mark" initials="RM" lastIdx="11" clrIdx="2">
    <p:extLst>
      <p:ext uri="{19B8F6BF-5375-455C-9EA6-DF929625EA0E}">
        <p15:presenceInfo xmlns:p15="http://schemas.microsoft.com/office/powerpoint/2012/main" userId="S-1-5-21-1123561945-1708537768-1801674531-2061652" providerId="AD"/>
      </p:ext>
    </p:extLst>
  </p:cmAuthor>
  <p:cmAuthor id="4" name="Tyson, Teresa R [COMMUNITY RELATIONS ASSOC CONS]" initials="TTR[RAC" lastIdx="1" clrIdx="3">
    <p:extLst>
      <p:ext uri="{19B8F6BF-5375-455C-9EA6-DF929625EA0E}">
        <p15:presenceInfo xmlns:p15="http://schemas.microsoft.com/office/powerpoint/2012/main" userId="S-1-5-21-1123561945-1708537768-1801674531-237693" providerId="AD"/>
      </p:ext>
    </p:extLst>
  </p:cmAuthor>
  <p:cmAuthor id="5" name="Mustard, Todd C." initials="TACM" lastIdx="1" clrIdx="4">
    <p:extLst>
      <p:ext uri="{19B8F6BF-5375-455C-9EA6-DF929625EA0E}">
        <p15:presenceInfo xmlns:p15="http://schemas.microsoft.com/office/powerpoint/2012/main" userId="Mustard, Todd 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BE3C"/>
    <a:srgbClr val="E0D789"/>
    <a:srgbClr val="B9D6DE"/>
    <a:srgbClr val="DCEBEF"/>
    <a:srgbClr val="5098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30" autoAdjust="0"/>
    <p:restoredTop sz="77638" autoAdjust="0"/>
  </p:normalViewPr>
  <p:slideViewPr>
    <p:cSldViewPr showGuides="1">
      <p:cViewPr varScale="1">
        <p:scale>
          <a:sx n="66" d="100"/>
          <a:sy n="66" d="100"/>
        </p:scale>
        <p:origin x="1656" y="58"/>
      </p:cViewPr>
      <p:guideLst>
        <p:guide orient="horz" pos="1104"/>
        <p:guide pos="2880"/>
        <p:guide pos="336"/>
        <p:guide pos="5424"/>
        <p:guide orient="horz" pos="4224"/>
        <p:guide orient="horz" pos="240"/>
        <p:guide pos="480"/>
        <p:guide pos="5280"/>
        <p:guide orient="horz" pos="655"/>
      </p:guideLst>
    </p:cSldViewPr>
  </p:slideViewPr>
  <p:notesTextViewPr>
    <p:cViewPr>
      <p:scale>
        <a:sx n="1" d="1"/>
        <a:sy n="1" d="1"/>
      </p:scale>
      <p:origin x="0" y="0"/>
    </p:cViewPr>
  </p:notesTextViewPr>
  <p:sorterViewPr>
    <p:cViewPr varScale="1">
      <p:scale>
        <a:sx n="1" d="1"/>
        <a:sy n="1" d="1"/>
      </p:scale>
      <p:origin x="0" y="0"/>
    </p:cViewPr>
  </p:sorterViewPr>
  <p:notesViewPr>
    <p:cSldViewPr>
      <p:cViewPr varScale="1">
        <p:scale>
          <a:sx n="81" d="100"/>
          <a:sy n="81" d="100"/>
        </p:scale>
        <p:origin x="29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45" cy="465743"/>
          </a:xfrm>
          <a:prstGeom prst="rect">
            <a:avLst/>
          </a:prstGeom>
        </p:spPr>
        <p:txBody>
          <a:bodyPr vert="horz" lIns="88139" tIns="44070" rIns="88139" bIns="44070" rtlCol="0"/>
          <a:lstStyle>
            <a:lvl1pPr algn="l">
              <a:defRPr sz="1200"/>
            </a:lvl1pPr>
          </a:lstStyle>
          <a:p>
            <a:endParaRPr lang="en-US" dirty="0"/>
          </a:p>
        </p:txBody>
      </p:sp>
      <p:sp>
        <p:nvSpPr>
          <p:cNvPr id="3" name="Date Placeholder 2"/>
          <p:cNvSpPr>
            <a:spLocks noGrp="1"/>
          </p:cNvSpPr>
          <p:nvPr>
            <p:ph type="dt" sz="quarter" idx="1"/>
          </p:nvPr>
        </p:nvSpPr>
        <p:spPr>
          <a:xfrm>
            <a:off x="3970734" y="0"/>
            <a:ext cx="3038145" cy="465743"/>
          </a:xfrm>
          <a:prstGeom prst="rect">
            <a:avLst/>
          </a:prstGeom>
        </p:spPr>
        <p:txBody>
          <a:bodyPr vert="horz" lIns="88139" tIns="44070" rIns="88139" bIns="44070" rtlCol="0"/>
          <a:lstStyle>
            <a:lvl1pPr algn="r">
              <a:defRPr sz="1200"/>
            </a:lvl1pPr>
          </a:lstStyle>
          <a:p>
            <a:fld id="{2F3B4E33-FCDB-448B-AE16-2CEF24B93533}" type="datetimeFigureOut">
              <a:rPr lang="en-US" smtClean="0"/>
              <a:t>9/18/2024</a:t>
            </a:fld>
            <a:endParaRPr lang="en-US" dirty="0"/>
          </a:p>
        </p:txBody>
      </p:sp>
      <p:sp>
        <p:nvSpPr>
          <p:cNvPr id="4" name="Footer Placeholder 3"/>
          <p:cNvSpPr>
            <a:spLocks noGrp="1"/>
          </p:cNvSpPr>
          <p:nvPr>
            <p:ph type="ftr" sz="quarter" idx="2"/>
          </p:nvPr>
        </p:nvSpPr>
        <p:spPr>
          <a:xfrm>
            <a:off x="0" y="8830658"/>
            <a:ext cx="3038145" cy="465742"/>
          </a:xfrm>
          <a:prstGeom prst="rect">
            <a:avLst/>
          </a:prstGeom>
        </p:spPr>
        <p:txBody>
          <a:bodyPr vert="horz" lIns="88139" tIns="44070" rIns="88139" bIns="4407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734" y="8830658"/>
            <a:ext cx="3038145" cy="465742"/>
          </a:xfrm>
          <a:prstGeom prst="rect">
            <a:avLst/>
          </a:prstGeom>
        </p:spPr>
        <p:txBody>
          <a:bodyPr vert="horz" lIns="88139" tIns="44070" rIns="88139" bIns="44070" rtlCol="0" anchor="b"/>
          <a:lstStyle>
            <a:lvl1pPr algn="r">
              <a:defRPr sz="1200"/>
            </a:lvl1pPr>
          </a:lstStyle>
          <a:p>
            <a:fld id="{19F2DB45-9C28-4FAB-9CAD-C885F35C7CED}" type="slidenum">
              <a:rPr lang="en-US" smtClean="0"/>
              <a:t>‹#›</a:t>
            </a:fld>
            <a:endParaRPr lang="en-US" dirty="0"/>
          </a:p>
        </p:txBody>
      </p:sp>
    </p:spTree>
    <p:extLst>
      <p:ext uri="{BB962C8B-B14F-4D97-AF65-F5344CB8AC3E}">
        <p14:creationId xmlns:p14="http://schemas.microsoft.com/office/powerpoint/2010/main" val="2301469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45" cy="464205"/>
          </a:xfrm>
          <a:prstGeom prst="rect">
            <a:avLst/>
          </a:prstGeom>
        </p:spPr>
        <p:txBody>
          <a:bodyPr vert="horz" lIns="88139" tIns="44070" rIns="88139" bIns="44070" rtlCol="0"/>
          <a:lstStyle>
            <a:lvl1pPr algn="l">
              <a:defRPr sz="1200"/>
            </a:lvl1pPr>
          </a:lstStyle>
          <a:p>
            <a:endParaRPr lang="en-US" dirty="0"/>
          </a:p>
        </p:txBody>
      </p:sp>
      <p:sp>
        <p:nvSpPr>
          <p:cNvPr id="3" name="Date Placeholder 2"/>
          <p:cNvSpPr>
            <a:spLocks noGrp="1"/>
          </p:cNvSpPr>
          <p:nvPr>
            <p:ph type="dt" idx="1"/>
          </p:nvPr>
        </p:nvSpPr>
        <p:spPr>
          <a:xfrm>
            <a:off x="3970734" y="1"/>
            <a:ext cx="3038145" cy="464205"/>
          </a:xfrm>
          <a:prstGeom prst="rect">
            <a:avLst/>
          </a:prstGeom>
        </p:spPr>
        <p:txBody>
          <a:bodyPr vert="horz" lIns="88139" tIns="44070" rIns="88139" bIns="44070" rtlCol="0"/>
          <a:lstStyle>
            <a:lvl1pPr algn="r">
              <a:defRPr sz="1200"/>
            </a:lvl1pPr>
          </a:lstStyle>
          <a:p>
            <a:fld id="{D251C479-A956-4EE1-A6D6-2932B0683068}" type="datetimeFigureOut">
              <a:rPr lang="en-US" smtClean="0"/>
              <a:t>9/18/2024</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88139" tIns="44070" rIns="88139" bIns="44070" rtlCol="0" anchor="ctr"/>
          <a:lstStyle/>
          <a:p>
            <a:endParaRPr lang="en-US" dirty="0"/>
          </a:p>
        </p:txBody>
      </p:sp>
      <p:sp>
        <p:nvSpPr>
          <p:cNvPr id="5" name="Notes Placeholder 4"/>
          <p:cNvSpPr>
            <a:spLocks noGrp="1"/>
          </p:cNvSpPr>
          <p:nvPr>
            <p:ph type="body" sz="quarter" idx="3"/>
          </p:nvPr>
        </p:nvSpPr>
        <p:spPr>
          <a:xfrm>
            <a:off x="701345" y="4416099"/>
            <a:ext cx="5607711" cy="4182457"/>
          </a:xfrm>
          <a:prstGeom prst="rect">
            <a:avLst/>
          </a:prstGeom>
        </p:spPr>
        <p:txBody>
          <a:bodyPr vert="horz" lIns="88139" tIns="44070" rIns="88139" bIns="440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59"/>
            <a:ext cx="3038145" cy="464205"/>
          </a:xfrm>
          <a:prstGeom prst="rect">
            <a:avLst/>
          </a:prstGeom>
        </p:spPr>
        <p:txBody>
          <a:bodyPr vert="horz" lIns="88139" tIns="44070" rIns="88139" bIns="4407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734" y="8830659"/>
            <a:ext cx="3038145" cy="464205"/>
          </a:xfrm>
          <a:prstGeom prst="rect">
            <a:avLst/>
          </a:prstGeom>
        </p:spPr>
        <p:txBody>
          <a:bodyPr vert="horz" lIns="88139" tIns="44070" rIns="88139" bIns="44070" rtlCol="0" anchor="b"/>
          <a:lstStyle>
            <a:lvl1pPr algn="r">
              <a:defRPr sz="1200"/>
            </a:lvl1pPr>
          </a:lstStyle>
          <a:p>
            <a:fld id="{51536139-4B24-4CFC-976A-19CB08B9070A}" type="slidenum">
              <a:rPr lang="en-US" smtClean="0"/>
              <a:t>‹#›</a:t>
            </a:fld>
            <a:endParaRPr lang="en-US" dirty="0"/>
          </a:p>
        </p:txBody>
      </p:sp>
    </p:spTree>
    <p:extLst>
      <p:ext uri="{BB962C8B-B14F-4D97-AF65-F5344CB8AC3E}">
        <p14:creationId xmlns:p14="http://schemas.microsoft.com/office/powerpoint/2010/main" val="449554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This presentation is designed </a:t>
            </a:r>
            <a:r>
              <a:rPr lang="en-US" sz="1200" i="0" kern="1200" baseline="0" dirty="0">
                <a:solidFill>
                  <a:schemeClr val="tx1"/>
                </a:solidFill>
                <a:effectLst/>
                <a:latin typeface="+mn-lt"/>
                <a:ea typeface="+mn-ea"/>
                <a:cs typeface="+mn-cs"/>
              </a:rPr>
              <a:t>to help protect older adults and their loved ones from scams and elder financial abuse. Learning to spot scams is one of the best ways to help prevent financial abuse from happening to you.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i="0" kern="1200" baseline="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NOTE: </a:t>
            </a:r>
            <a:r>
              <a:rPr lang="en-US" sz="1200" b="0" i="1" kern="1200" dirty="0">
                <a:solidFill>
                  <a:schemeClr val="tx1"/>
                </a:solidFill>
                <a:effectLst/>
                <a:latin typeface="+mn-lt"/>
                <a:ea typeface="+mn-ea"/>
                <a:cs typeface="+mn-cs"/>
              </a:rPr>
              <a:t>When conducting a Hands on Banking financial education activity, you cannot promote any specific Wells Fargo products or services.</a:t>
            </a:r>
          </a:p>
          <a:p>
            <a:r>
              <a:rPr lang="en-US" sz="1200" kern="1200" dirty="0">
                <a:solidFill>
                  <a:schemeClr val="tx1"/>
                </a:solidFill>
                <a:effectLst/>
                <a:latin typeface="+mn-lt"/>
                <a:ea typeface="+mn-ea"/>
                <a:cs typeface="+mn-cs"/>
              </a:rPr>
              <a:t> </a:t>
            </a:r>
          </a:p>
          <a:p>
            <a:r>
              <a:rPr lang="en-US" sz="1200" b="1" i="1" kern="1200" dirty="0">
                <a:solidFill>
                  <a:schemeClr val="tx1"/>
                </a:solidFill>
                <a:effectLst/>
                <a:latin typeface="+mn-lt"/>
                <a:ea typeface="+mn-ea"/>
                <a:cs typeface="+mn-cs"/>
              </a:rPr>
              <a:t>LESSON CONCEPT:</a:t>
            </a:r>
            <a:r>
              <a:rPr lang="en-US" sz="1200" i="1" kern="1200" dirty="0">
                <a:solidFill>
                  <a:schemeClr val="tx1"/>
                </a:solidFill>
                <a:effectLst/>
                <a:latin typeface="+mn-lt"/>
                <a:ea typeface="+mn-ea"/>
                <a:cs typeface="+mn-cs"/>
              </a:rPr>
              <a:t> Recognizing, preventing, and responding to elder financial exploitation, fraud and scams</a:t>
            </a:r>
          </a:p>
          <a:p>
            <a:r>
              <a:rPr lang="en-US" sz="1200" b="1" i="1" kern="1200" dirty="0">
                <a:solidFill>
                  <a:schemeClr val="tx1"/>
                </a:solidFill>
                <a:effectLst/>
                <a:latin typeface="+mn-lt"/>
                <a:ea typeface="+mn-ea"/>
                <a:cs typeface="+mn-cs"/>
              </a:rPr>
              <a:t>AUDIENCE: </a:t>
            </a:r>
            <a:r>
              <a:rPr lang="en-US" sz="1200" b="0" i="1" kern="1200" dirty="0">
                <a:solidFill>
                  <a:schemeClr val="tx1"/>
                </a:solidFill>
                <a:effectLst/>
                <a:latin typeface="+mn-lt"/>
                <a:ea typeface="+mn-ea"/>
                <a:cs typeface="+mn-cs"/>
              </a:rPr>
              <a:t>Older adults, or any adults who are caregivers or want to help protect older loved ones</a:t>
            </a:r>
            <a:endParaRPr lang="en-US" sz="1200" b="1"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  </a:t>
            </a:r>
            <a:endParaRPr lang="en-US" sz="1200"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MATERIALS NEEDED</a:t>
            </a:r>
            <a:endParaRPr lang="en-US" sz="1200" i="1"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For presenter:</a:t>
            </a:r>
          </a:p>
          <a:p>
            <a:pPr marL="628650" lvl="1" indent="-171450">
              <a:buFont typeface="Wingdings" panose="05000000000000000000" pitchFamily="2" charset="2"/>
              <a:buChar char="§"/>
            </a:pPr>
            <a:r>
              <a:rPr lang="en-US" sz="1200" i="1" kern="1200" dirty="0">
                <a:solidFill>
                  <a:schemeClr val="tx1"/>
                </a:solidFill>
                <a:effectLst/>
                <a:latin typeface="+mn-lt"/>
                <a:ea typeface="+mn-ea"/>
                <a:cs typeface="+mn-cs"/>
              </a:rPr>
              <a:t>Computer</a:t>
            </a:r>
          </a:p>
          <a:p>
            <a:pPr marL="628650" lvl="1" indent="-171450">
              <a:buFont typeface="Wingdings" panose="05000000000000000000" pitchFamily="2" charset="2"/>
              <a:buChar char="§"/>
            </a:pPr>
            <a:r>
              <a:rPr lang="en-US" sz="1200" i="1" kern="1200" dirty="0">
                <a:solidFill>
                  <a:schemeClr val="tx1"/>
                </a:solidFill>
                <a:effectLst/>
                <a:latin typeface="+mn-lt"/>
                <a:ea typeface="+mn-ea"/>
                <a:cs typeface="+mn-cs"/>
              </a:rPr>
              <a:t>Internet Access</a:t>
            </a:r>
          </a:p>
          <a:p>
            <a:pPr marL="628650" lvl="1" indent="-171450">
              <a:buFont typeface="Wingdings" panose="05000000000000000000" pitchFamily="2" charset="2"/>
              <a:buChar char="§"/>
            </a:pPr>
            <a:r>
              <a:rPr lang="en-US" sz="1200" i="1" kern="1200" dirty="0">
                <a:solidFill>
                  <a:schemeClr val="tx1"/>
                </a:solidFill>
                <a:effectLst/>
                <a:latin typeface="+mn-lt"/>
                <a:ea typeface="+mn-ea"/>
                <a:cs typeface="+mn-cs"/>
              </a:rPr>
              <a:t>Projector</a:t>
            </a:r>
          </a:p>
          <a:p>
            <a:pPr marL="628650" lvl="1" indent="-171450">
              <a:buFont typeface="Wingdings" panose="05000000000000000000" pitchFamily="2" charset="2"/>
              <a:buChar char="§"/>
            </a:pPr>
            <a:r>
              <a:rPr lang="en-US" sz="1200" i="1" kern="1200" dirty="0">
                <a:solidFill>
                  <a:schemeClr val="tx1"/>
                </a:solidFill>
                <a:effectLst/>
                <a:latin typeface="+mn-lt"/>
                <a:ea typeface="+mn-ea"/>
                <a:cs typeface="+mn-cs"/>
              </a:rPr>
              <a:t>PowerPoint Presentation</a:t>
            </a:r>
          </a:p>
          <a:p>
            <a:r>
              <a:rPr lang="en-US" sz="1200" i="1" kern="1200" dirty="0">
                <a:solidFill>
                  <a:schemeClr val="tx1"/>
                </a:solidFill>
                <a:effectLst/>
                <a:latin typeface="+mn-lt"/>
                <a:ea typeface="+mn-ea"/>
                <a:cs typeface="+mn-cs"/>
              </a:rPr>
              <a:t> Participant:</a:t>
            </a:r>
          </a:p>
          <a:p>
            <a:pPr marL="628650" lvl="1" indent="-171450">
              <a:buFont typeface="Wingdings" panose="05000000000000000000" pitchFamily="2" charset="2"/>
              <a:buChar char="§"/>
            </a:pPr>
            <a:r>
              <a:rPr lang="en-US" sz="1200" i="1" kern="1200" dirty="0">
                <a:solidFill>
                  <a:schemeClr val="tx1"/>
                </a:solidFill>
                <a:effectLst/>
                <a:latin typeface="+mn-lt"/>
                <a:ea typeface="+mn-ea"/>
                <a:cs typeface="+mn-cs"/>
              </a:rPr>
              <a:t>Tablet / Computer with Internet Access (optional)</a:t>
            </a:r>
          </a:p>
          <a:p>
            <a:pPr marL="628650" lvl="1" indent="-171450">
              <a:buFont typeface="Wingdings" panose="05000000000000000000" pitchFamily="2" charset="2"/>
              <a:buChar char="§"/>
            </a:pPr>
            <a:r>
              <a:rPr lang="en-US" sz="1200" i="1" kern="1200" dirty="0">
                <a:solidFill>
                  <a:schemeClr val="tx1"/>
                </a:solidFill>
                <a:effectLst/>
                <a:latin typeface="+mn-lt"/>
                <a:ea typeface="+mn-ea"/>
                <a:cs typeface="+mn-cs"/>
              </a:rPr>
              <a:t>Handouts</a:t>
            </a:r>
          </a:p>
          <a:p>
            <a:pPr marL="628650" lvl="1" indent="-171450">
              <a:buFont typeface="Wingdings" panose="05000000000000000000" pitchFamily="2" charset="2"/>
              <a:buChar char="§"/>
            </a:pPr>
            <a:r>
              <a:rPr lang="en-US" sz="1200" i="1" kern="1200" dirty="0">
                <a:solidFill>
                  <a:schemeClr val="tx1"/>
                </a:solidFill>
                <a:effectLst/>
                <a:latin typeface="+mn-lt"/>
                <a:ea typeface="+mn-ea"/>
                <a:cs typeface="+mn-cs"/>
              </a:rPr>
              <a:t>Giveaway Items (optional items ordered through </a:t>
            </a:r>
            <a:r>
              <a:rPr lang="en-US" sz="1200" i="1" kern="1200" dirty="0" err="1">
                <a:solidFill>
                  <a:schemeClr val="tx1"/>
                </a:solidFill>
                <a:effectLst/>
                <a:latin typeface="+mn-lt"/>
                <a:ea typeface="+mn-ea"/>
                <a:cs typeface="+mn-cs"/>
              </a:rPr>
              <a:t>ePro</a:t>
            </a:r>
            <a:r>
              <a:rPr lang="en-US" sz="1200" i="1"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pPr>
              <a:defRPr/>
            </a:pPr>
            <a:fld id="{B7189C4A-F59C-461A-ABCA-12531F27A092}" type="slidenum">
              <a:rPr lang="en-US" smtClean="0"/>
              <a:pPr>
                <a:defRPr/>
              </a:pPr>
              <a:t>1</a:t>
            </a:fld>
            <a:endParaRPr lang="en-US" dirty="0"/>
          </a:p>
        </p:txBody>
      </p:sp>
    </p:spTree>
    <p:extLst>
      <p:ext uri="{BB962C8B-B14F-4D97-AF65-F5344CB8AC3E}">
        <p14:creationId xmlns:p14="http://schemas.microsoft.com/office/powerpoint/2010/main" val="776254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a:noFill/>
          <a:ln/>
        </p:spPr>
        <p:txBody>
          <a:bodyPr>
            <a:normAutofit/>
          </a:bodyPr>
          <a:lstStyle/>
          <a:p>
            <a:pPr>
              <a:spcAft>
                <a:spcPts val="1200"/>
              </a:spcAft>
            </a:pPr>
            <a:r>
              <a:rPr lang="en-US" dirty="0"/>
              <a:t>The scam problem has one solution: knowing how to protect yourself! Participating in events like this</a:t>
            </a:r>
            <a:r>
              <a:rPr lang="en-US" baseline="0" dirty="0"/>
              <a:t> one helps to arm you with knowledge to protect yourself and your loved ones.</a:t>
            </a:r>
          </a:p>
          <a:p>
            <a:pPr>
              <a:spcAft>
                <a:spcPts val="1200"/>
              </a:spcAft>
            </a:pPr>
            <a:endParaRPr lang="en-US" dirty="0"/>
          </a:p>
          <a:p>
            <a:pPr marL="0" indent="0">
              <a:buFont typeface="Arial" panose="020B0604020202020204" pitchFamily="34" charset="0"/>
              <a:buNone/>
            </a:pPr>
            <a:r>
              <a:rPr lang="en-US" sz="1200" b="1" i="1" kern="1200" dirty="0">
                <a:solidFill>
                  <a:schemeClr val="tx1"/>
                </a:solidFill>
                <a:effectLst/>
                <a:latin typeface="+mn-lt"/>
                <a:ea typeface="+mn-ea"/>
                <a:cs typeface="+mn-cs"/>
              </a:rPr>
              <a:t>Share some of these key ideas: </a:t>
            </a: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Learning</a:t>
            </a:r>
            <a:r>
              <a:rPr lang="en-US" sz="1200" b="0" kern="1200" baseline="0" dirty="0">
                <a:solidFill>
                  <a:schemeClr val="tx1"/>
                </a:solidFill>
                <a:effectLst/>
                <a:latin typeface="+mn-lt"/>
                <a:ea typeface="+mn-ea"/>
                <a:cs typeface="+mn-cs"/>
              </a:rPr>
              <a:t> about scams is one of the best ways to prevent scams from happening to you and those you love.</a:t>
            </a:r>
          </a:p>
          <a:p>
            <a:pPr marL="171450" indent="-171450">
              <a:buFont typeface="Arial" panose="020B0604020202020204" pitchFamily="34" charset="0"/>
              <a:buChar char="•"/>
            </a:pPr>
            <a:r>
              <a:rPr lang="en-US" sz="1200" b="0" kern="1200" baseline="0" dirty="0">
                <a:solidFill>
                  <a:schemeClr val="tx1"/>
                </a:solidFill>
                <a:effectLst/>
                <a:latin typeface="+mn-lt"/>
                <a:ea typeface="+mn-ea"/>
                <a:cs typeface="+mn-cs"/>
              </a:rPr>
              <a:t>If you think you or someone you know is being scammed, say something or report it to local authorities. </a:t>
            </a:r>
          </a:p>
          <a:p>
            <a:pPr marL="628650" lvl="1" indent="-171450">
              <a:buFont typeface="Arial" panose="020B0604020202020204" pitchFamily="34" charset="0"/>
              <a:buChar char="•"/>
            </a:pPr>
            <a:r>
              <a:rPr lang="en-US" sz="1200" b="0" kern="1200" baseline="0" dirty="0">
                <a:solidFill>
                  <a:schemeClr val="tx1"/>
                </a:solidFill>
                <a:effectLst/>
                <a:latin typeface="+mn-lt"/>
                <a:ea typeface="+mn-ea"/>
                <a:cs typeface="+mn-cs"/>
              </a:rPr>
              <a:t>You can also report it to the Federal Trade Commission. The FTC shares reports with law enforcement partners.</a:t>
            </a:r>
          </a:p>
          <a:p>
            <a:pPr marL="171450" indent="-171450">
              <a:buFont typeface="Arial" panose="020B0604020202020204" pitchFamily="34" charset="0"/>
              <a:buChar char="•"/>
            </a:pPr>
            <a:r>
              <a:rPr lang="en-US" sz="1200" b="0" kern="1200" baseline="0" dirty="0">
                <a:solidFill>
                  <a:schemeClr val="tx1"/>
                </a:solidFill>
                <a:effectLst/>
                <a:latin typeface="+mn-lt"/>
                <a:ea typeface="+mn-ea"/>
                <a:cs typeface="+mn-cs"/>
              </a:rPr>
              <a:t>If you’ve been scammed, report it and tell others about what happened to help protect others in your community. </a:t>
            </a: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Visit the Federal Trade Commission’s Consumer Advice website at </a:t>
            </a:r>
            <a:r>
              <a:rPr lang="en-US" sz="1200" b="1" kern="1200" dirty="0">
                <a:solidFill>
                  <a:schemeClr val="tx1"/>
                </a:solidFill>
                <a:effectLst/>
                <a:latin typeface="+mn-lt"/>
                <a:ea typeface="+mn-ea"/>
                <a:cs typeface="+mn-cs"/>
              </a:rPr>
              <a:t>consumer.ftc.gov </a:t>
            </a:r>
            <a:r>
              <a:rPr lang="en-US" sz="1200" b="0" kern="1200" dirty="0">
                <a:solidFill>
                  <a:schemeClr val="tx1"/>
                </a:solidFill>
                <a:effectLst/>
                <a:latin typeface="+mn-lt"/>
                <a:ea typeface="+mn-ea"/>
                <a:cs typeface="+mn-cs"/>
              </a:rPr>
              <a:t>to learn about the latest trends in scams, sign up for email alerts, or report a scam or fraud. </a:t>
            </a:r>
          </a:p>
        </p:txBody>
      </p:sp>
      <p:sp>
        <p:nvSpPr>
          <p:cNvPr id="59396" name="Slide Number Placeholder 3"/>
          <p:cNvSpPr>
            <a:spLocks noGrp="1"/>
          </p:cNvSpPr>
          <p:nvPr>
            <p:ph type="sldNum" sz="quarter" idx="5"/>
          </p:nvPr>
        </p:nvSpPr>
        <p:spPr>
          <a:noFill/>
        </p:spPr>
        <p:txBody>
          <a:bodyPr/>
          <a:lstStyle/>
          <a:p>
            <a:fld id="{2615F517-9611-4F76-B728-57765F783618}" type="slidenum">
              <a:rPr lang="en-US" smtClean="0">
                <a:ea typeface="ヒラギノ角ゴ Pro W3" pitchFamily="1" charset="-128"/>
              </a:rPr>
              <a:pPr/>
              <a:t>10</a:t>
            </a:fld>
            <a:endParaRPr lang="en-US" dirty="0">
              <a:ea typeface="ヒラギノ角ゴ Pro W3" pitchFamily="1" charset="-128"/>
            </a:endParaRPr>
          </a:p>
        </p:txBody>
      </p:sp>
    </p:spTree>
    <p:extLst>
      <p:ext uri="{BB962C8B-B14F-4D97-AF65-F5344CB8AC3E}">
        <p14:creationId xmlns:p14="http://schemas.microsoft.com/office/powerpoint/2010/main" val="6739044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kern="1200" dirty="0">
                <a:solidFill>
                  <a:schemeClr val="tx1"/>
                </a:solidFill>
                <a:effectLst/>
                <a:latin typeface="+mn-lt"/>
                <a:ea typeface="+mn-ea"/>
                <a:cs typeface="+mn-cs"/>
              </a:rPr>
              <a:t>The more we stay connected to</a:t>
            </a:r>
            <a:r>
              <a:rPr lang="en-US" sz="1200" b="0" kern="1200" baseline="0" dirty="0">
                <a:solidFill>
                  <a:schemeClr val="tx1"/>
                </a:solidFill>
                <a:effectLst/>
                <a:latin typeface="+mn-lt"/>
                <a:ea typeface="+mn-ea"/>
                <a:cs typeface="+mn-cs"/>
              </a:rPr>
              <a:t> others and discuss potential scams with friends, family and neighbors, the more we can all stay safe.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1" kern="1200" dirty="0">
                <a:solidFill>
                  <a:schemeClr val="tx1"/>
                </a:solidFill>
                <a:effectLst/>
                <a:latin typeface="+mn-lt"/>
                <a:ea typeface="+mn-ea"/>
                <a:cs typeface="+mn-cs"/>
              </a:rPr>
              <a:t>Share some of these key ideas: </a:t>
            </a:r>
          </a:p>
          <a:p>
            <a:pPr marL="171450" indent="-171450">
              <a:buFont typeface="Arial" panose="020B0604020202020204" pitchFamily="34" charset="0"/>
              <a:buChar char="•"/>
            </a:pPr>
            <a:r>
              <a:rPr lang="en-US" dirty="0"/>
              <a:t>Don’t be silent. If you see something</a:t>
            </a:r>
            <a:r>
              <a:rPr lang="en-US" baseline="0" dirty="0"/>
              <a:t>, say something.</a:t>
            </a:r>
          </a:p>
          <a:p>
            <a:pPr marL="171450" indent="-171450">
              <a:buFont typeface="Arial" panose="020B0604020202020204" pitchFamily="34" charset="0"/>
              <a:buChar char="•"/>
            </a:pPr>
            <a:r>
              <a:rPr lang="en-US" baseline="0" dirty="0"/>
              <a:t>Always report scams or suspected scams to help put a stop to it. You can report them to the Federal Trade Commission, which helps build a case against scammers and educate the public. Visit consumer.ftc.gov. </a:t>
            </a:r>
          </a:p>
          <a:p>
            <a:pPr marL="171450" indent="-171450">
              <a:buFont typeface="Arial" panose="020B0604020202020204" pitchFamily="34" charset="0"/>
              <a:buChar char="•"/>
            </a:pPr>
            <a:r>
              <a:rPr lang="en-US" baseline="0" dirty="0"/>
              <a:t>Contact your financial institution. They might be able to reverse a fraudulent credit card charge or wire transfer, reimburse an unauthorized withdrawal, or provide other assistance. </a:t>
            </a:r>
          </a:p>
          <a:p>
            <a:pPr marL="171450" indent="-171450">
              <a:buFont typeface="Arial" panose="020B0604020202020204" pitchFamily="34" charset="0"/>
              <a:buChar char="•"/>
            </a:pPr>
            <a:r>
              <a:rPr lang="en-US" baseline="0" dirty="0"/>
              <a:t>Reach out for help. </a:t>
            </a:r>
            <a:r>
              <a:rPr lang="en-US" sz="1800" dirty="0">
                <a:effectLst/>
                <a:latin typeface="Segoe UI" panose="020B0502040204020203" pitchFamily="34" charset="0"/>
              </a:rPr>
              <a:t>A crime has been committed against you. For example, AARP has online support groups. Check your area. </a:t>
            </a:r>
            <a:endParaRPr lang="en-US" dirty="0"/>
          </a:p>
        </p:txBody>
      </p:sp>
      <p:sp>
        <p:nvSpPr>
          <p:cNvPr id="4" name="Slide Number Placeholder 3"/>
          <p:cNvSpPr>
            <a:spLocks noGrp="1"/>
          </p:cNvSpPr>
          <p:nvPr>
            <p:ph type="sldNum" sz="quarter" idx="10"/>
          </p:nvPr>
        </p:nvSpPr>
        <p:spPr/>
        <p:txBody>
          <a:bodyPr/>
          <a:lstStyle/>
          <a:p>
            <a:fld id="{A38FE8C6-40C5-3A47-B40B-BF6D66835AAD}" type="slidenum">
              <a:rPr lang="en-US" smtClean="0"/>
              <a:t>11</a:t>
            </a:fld>
            <a:endParaRPr lang="en-US" dirty="0"/>
          </a:p>
        </p:txBody>
      </p:sp>
    </p:spTree>
    <p:extLst>
      <p:ext uri="{BB962C8B-B14F-4D97-AF65-F5344CB8AC3E}">
        <p14:creationId xmlns:p14="http://schemas.microsoft.com/office/powerpoint/2010/main" val="3071728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1" kern="1200" dirty="0">
                <a:solidFill>
                  <a:schemeClr val="tx1"/>
                </a:solidFill>
                <a:effectLst/>
                <a:latin typeface="+mn-lt"/>
                <a:ea typeface="+mn-ea"/>
                <a:cs typeface="+mn-cs"/>
              </a:rPr>
              <a:t>Ask participants if they have any questions.</a:t>
            </a:r>
            <a:endParaRPr lang="en-US" i="1" dirty="0"/>
          </a:p>
        </p:txBody>
      </p:sp>
      <p:sp>
        <p:nvSpPr>
          <p:cNvPr id="4" name="Slide Number Placeholder 3"/>
          <p:cNvSpPr>
            <a:spLocks noGrp="1"/>
          </p:cNvSpPr>
          <p:nvPr>
            <p:ph type="sldNum" sz="quarter" idx="10"/>
          </p:nvPr>
        </p:nvSpPr>
        <p:spPr/>
        <p:txBody>
          <a:bodyPr/>
          <a:lstStyle/>
          <a:p>
            <a:fld id="{A38FE8C6-40C5-3A47-B40B-BF6D66835AAD}" type="slidenum">
              <a:rPr lang="en-US" smtClean="0"/>
              <a:t>12</a:t>
            </a:fld>
            <a:endParaRPr lang="en-US" dirty="0"/>
          </a:p>
        </p:txBody>
      </p:sp>
    </p:spTree>
    <p:extLst>
      <p:ext uri="{BB962C8B-B14F-4D97-AF65-F5344CB8AC3E}">
        <p14:creationId xmlns:p14="http://schemas.microsoft.com/office/powerpoint/2010/main" val="2870131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Presentation updated August 2024</a:t>
            </a:r>
          </a:p>
          <a:p>
            <a:r>
              <a:rPr lang="en-US" i="1" dirty="0"/>
              <a:t>Sources:</a:t>
            </a:r>
          </a:p>
          <a:p>
            <a:r>
              <a:rPr lang="en-US" sz="1800" i="1" dirty="0">
                <a:effectLst/>
                <a:latin typeface="Segoe UI" panose="020B0502040204020203" pitchFamily="34" charset="0"/>
              </a:rPr>
              <a:t>U.S. Department of Justice, Elder Justice Initiative, https://www.justice.gov/elderjustice/financial-exploitation</a:t>
            </a:r>
          </a:p>
          <a:p>
            <a:r>
              <a:rPr lang="en-US" sz="1800" i="1" dirty="0">
                <a:effectLst/>
                <a:latin typeface="Segoe UI" panose="020B0502040204020203" pitchFamily="34" charset="0"/>
              </a:rPr>
              <a:t>Federal Trade Commission Consumer Advice, https://consumer.ftc.gov/</a:t>
            </a:r>
          </a:p>
          <a:p>
            <a:r>
              <a:rPr lang="en-US" i="1" dirty="0"/>
              <a:t>Wells Fargo subject-matter experts:</a:t>
            </a:r>
          </a:p>
          <a:p>
            <a:pPr marL="171450" indent="-171450">
              <a:buFont typeface="Arial" panose="020B0604020202020204" pitchFamily="34" charset="0"/>
              <a:buChar char="•"/>
            </a:pPr>
            <a:r>
              <a:rPr lang="en-US" i="1" dirty="0"/>
              <a:t>Elder Client Initiatives, Wealth &amp; Investment Management – </a:t>
            </a:r>
            <a:r>
              <a:rPr lang="en-US" i="1" dirty="0" err="1"/>
              <a:t>Rodnée</a:t>
            </a:r>
            <a:r>
              <a:rPr lang="en-US" i="1" dirty="0"/>
              <a:t> Warr</a:t>
            </a:r>
          </a:p>
          <a:p>
            <a:pPr marL="171450" indent="-171450">
              <a:buFont typeface="Arial" panose="020B0604020202020204" pitchFamily="34" charset="0"/>
              <a:buChar char="•"/>
            </a:pPr>
            <a:r>
              <a:rPr lang="en-US" i="1" dirty="0"/>
              <a:t>Office of Consumer Practices, Wealth &amp; Investment Management – Dede Raskas</a:t>
            </a:r>
          </a:p>
          <a:p>
            <a:pPr marL="171450" indent="-171450">
              <a:buFont typeface="Arial" panose="020B0604020202020204" pitchFamily="34" charset="0"/>
              <a:buChar char="•"/>
            </a:pPr>
            <a:r>
              <a:rPr lang="en-US" i="1" dirty="0"/>
              <a:t>Security, Scams, and Fraud Education; Fraud and Claims Management, Chief Operations Office – Alex Grasos</a:t>
            </a:r>
          </a:p>
        </p:txBody>
      </p:sp>
      <p:sp>
        <p:nvSpPr>
          <p:cNvPr id="4" name="Slide Number Placeholder 3"/>
          <p:cNvSpPr>
            <a:spLocks noGrp="1"/>
          </p:cNvSpPr>
          <p:nvPr>
            <p:ph type="sldNum" sz="quarter" idx="10"/>
          </p:nvPr>
        </p:nvSpPr>
        <p:spPr/>
        <p:txBody>
          <a:bodyPr/>
          <a:lstStyle/>
          <a:p>
            <a:pPr>
              <a:defRPr/>
            </a:pPr>
            <a:fld id="{C43792CC-6C8B-4B5B-AF6A-F44E80171FBA}" type="slidenum">
              <a:rPr lang="en-US" smtClean="0">
                <a:solidFill>
                  <a:prstClr val="black"/>
                </a:solidFill>
              </a:rPr>
              <a:pPr>
                <a:defRPr/>
              </a:pPr>
              <a:t>13</a:t>
            </a:fld>
            <a:endParaRPr lang="en-US" dirty="0">
              <a:solidFill>
                <a:prstClr val="black"/>
              </a:solidFill>
            </a:endParaRPr>
          </a:p>
        </p:txBody>
      </p:sp>
    </p:spTree>
    <p:extLst>
      <p:ext uri="{BB962C8B-B14F-4D97-AF65-F5344CB8AC3E}">
        <p14:creationId xmlns:p14="http://schemas.microsoft.com/office/powerpoint/2010/main" val="374185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INTRODUCTION</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Introduce yourself to the class and share what your role is at Wells Fargo.  Share with the class what you’ll be covering today:</a:t>
            </a:r>
          </a:p>
          <a:p>
            <a:pPr marL="171450" lvl="0" indent="-171450">
              <a:buFont typeface="Wingdings" panose="05000000000000000000" pitchFamily="2" charset="2"/>
              <a:buChar char="§"/>
            </a:pPr>
            <a:r>
              <a:rPr lang="en-US" sz="1200" kern="1200" dirty="0">
                <a:solidFill>
                  <a:schemeClr val="tx1"/>
                </a:solidFill>
                <a:effectLst/>
                <a:latin typeface="+mn-lt"/>
                <a:ea typeface="+mn-ea"/>
                <a:cs typeface="+mn-cs"/>
              </a:rPr>
              <a:t>Understand what elder financial exploitation is</a:t>
            </a:r>
          </a:p>
          <a:p>
            <a:pPr marL="171450" lvl="0" indent="-171450">
              <a:buFont typeface="Wingdings" panose="05000000000000000000" pitchFamily="2" charset="2"/>
              <a:buChar char="§"/>
            </a:pPr>
            <a:r>
              <a:rPr lang="en-US" sz="1200" kern="1200" dirty="0">
                <a:solidFill>
                  <a:schemeClr val="tx1"/>
                </a:solidFill>
                <a:effectLst/>
                <a:latin typeface="+mn-lt"/>
                <a:ea typeface="+mn-ea"/>
                <a:cs typeface="+mn-cs"/>
              </a:rPr>
              <a:t>Learn about common scams and fraud</a:t>
            </a:r>
          </a:p>
          <a:p>
            <a:pPr marL="171450" lvl="0" indent="-171450">
              <a:buFont typeface="Wingdings" panose="05000000000000000000" pitchFamily="2" charset="2"/>
              <a:buChar char="§"/>
            </a:pPr>
            <a:r>
              <a:rPr lang="en-US" sz="1200" kern="1200" dirty="0">
                <a:solidFill>
                  <a:schemeClr val="tx1"/>
                </a:solidFill>
                <a:effectLst/>
                <a:latin typeface="+mn-lt"/>
                <a:ea typeface="+mn-ea"/>
                <a:cs typeface="+mn-cs"/>
              </a:rPr>
              <a:t>Recognize red flags to avoid being scammed</a:t>
            </a:r>
          </a:p>
          <a:p>
            <a:pPr marL="171450" lvl="0" indent="-171450">
              <a:buFont typeface="Wingdings" panose="05000000000000000000" pitchFamily="2" charset="2"/>
              <a:buChar char="§"/>
            </a:pPr>
            <a:r>
              <a:rPr lang="en-US" sz="1200" kern="1200" dirty="0">
                <a:solidFill>
                  <a:schemeClr val="tx1"/>
                </a:solidFill>
                <a:effectLst/>
                <a:latin typeface="+mn-lt"/>
                <a:ea typeface="+mn-ea"/>
                <a:cs typeface="+mn-cs"/>
              </a:rPr>
              <a:t>Steps to protect yourself</a:t>
            </a:r>
          </a:p>
          <a:p>
            <a:pPr marL="171450" lvl="0" indent="-171450">
              <a:buFont typeface="Wingdings" panose="05000000000000000000" pitchFamily="2" charset="2"/>
              <a:buChar char="§"/>
            </a:pPr>
            <a:r>
              <a:rPr lang="en-US" sz="1200" kern="1200" dirty="0">
                <a:solidFill>
                  <a:schemeClr val="tx1"/>
                </a:solidFill>
                <a:effectLst/>
                <a:latin typeface="+mn-lt"/>
                <a:ea typeface="+mn-ea"/>
                <a:cs typeface="+mn-cs"/>
              </a:rPr>
              <a:t>Learn about helpful resources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Any questions before we begin?</a:t>
            </a:r>
          </a:p>
        </p:txBody>
      </p:sp>
      <p:sp>
        <p:nvSpPr>
          <p:cNvPr id="4" name="Slide Number Placeholder 3"/>
          <p:cNvSpPr>
            <a:spLocks noGrp="1"/>
          </p:cNvSpPr>
          <p:nvPr>
            <p:ph type="sldNum" sz="quarter" idx="10"/>
          </p:nvPr>
        </p:nvSpPr>
        <p:spPr/>
        <p:txBody>
          <a:bodyPr/>
          <a:lstStyle/>
          <a:p>
            <a:fld id="{51536139-4B24-4CFC-976A-19CB08B9070A}" type="slidenum">
              <a:rPr lang="en-US" smtClean="0"/>
              <a:t>2</a:t>
            </a:fld>
            <a:endParaRPr lang="en-US" dirty="0"/>
          </a:p>
        </p:txBody>
      </p:sp>
    </p:spTree>
    <p:extLst>
      <p:ext uri="{BB962C8B-B14F-4D97-AF65-F5344CB8AC3E}">
        <p14:creationId xmlns:p14="http://schemas.microsoft.com/office/powerpoint/2010/main" val="2817622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Go over the information on this slide</a:t>
            </a:r>
          </a:p>
        </p:txBody>
      </p:sp>
      <p:sp>
        <p:nvSpPr>
          <p:cNvPr id="4" name="Slide Number Placeholder 3"/>
          <p:cNvSpPr>
            <a:spLocks noGrp="1"/>
          </p:cNvSpPr>
          <p:nvPr>
            <p:ph type="sldNum" sz="quarter" idx="5"/>
          </p:nvPr>
        </p:nvSpPr>
        <p:spPr/>
        <p:txBody>
          <a:bodyPr/>
          <a:lstStyle/>
          <a:p>
            <a:fld id="{51536139-4B24-4CFC-976A-19CB08B9070A}" type="slidenum">
              <a:rPr lang="en-US" smtClean="0"/>
              <a:t>3</a:t>
            </a:fld>
            <a:endParaRPr lang="en-US" dirty="0"/>
          </a:p>
        </p:txBody>
      </p:sp>
    </p:spTree>
    <p:extLst>
      <p:ext uri="{BB962C8B-B14F-4D97-AF65-F5344CB8AC3E}">
        <p14:creationId xmlns:p14="http://schemas.microsoft.com/office/powerpoint/2010/main" val="787123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a:noFill/>
          <a:ln/>
        </p:spPr>
        <p:txBody>
          <a:bodyPr>
            <a:normAutofit fontScale="92500" lnSpcReduction="20000"/>
          </a:bodyPr>
          <a:lstStyle/>
          <a:p>
            <a:pPr lvl="0"/>
            <a:r>
              <a:rPr lang="en-US" sz="1200" kern="1200" dirty="0">
                <a:solidFill>
                  <a:schemeClr val="tx1"/>
                </a:solidFill>
                <a:effectLst/>
                <a:latin typeface="+mn-lt"/>
                <a:ea typeface="+mn-ea"/>
                <a:cs typeface="+mn-cs"/>
              </a:rPr>
              <a:t>Fraud is when your money or information is stolen without your knowledge or consent. Scams are slightly different. For a scam to be successful, you need to interact with the scammer in some way and they convince you to provide them with your information or send money to them.</a:t>
            </a:r>
          </a:p>
          <a:p>
            <a:pPr lvl="0"/>
            <a:endParaRPr lang="en-US" sz="1200" kern="1200" dirty="0">
              <a:solidFill>
                <a:schemeClr val="tx1"/>
              </a:solidFill>
              <a:effectLst/>
              <a:latin typeface="+mn-lt"/>
              <a:ea typeface="+mn-ea"/>
              <a:cs typeface="+mn-cs"/>
            </a:endParaRPr>
          </a:p>
          <a:p>
            <a:pPr lvl="0"/>
            <a:r>
              <a:rPr lang="en-US" sz="3200" i="1" kern="1200" baseline="0" dirty="0">
                <a:solidFill>
                  <a:schemeClr val="tx1"/>
                </a:solidFill>
                <a:effectLst/>
                <a:latin typeface="+mn-lt"/>
                <a:ea typeface="+mn-ea"/>
                <a:cs typeface="+mn-cs"/>
              </a:rPr>
              <a:t>[Go over the differences between fraud and scams.]</a:t>
            </a:r>
          </a:p>
          <a:p>
            <a:pPr lvl="0"/>
            <a:endParaRPr lang="en-US" sz="3200" kern="1200" baseline="0" dirty="0">
              <a:solidFill>
                <a:schemeClr val="tx1"/>
              </a:solidFill>
              <a:effectLst/>
              <a:latin typeface="+mn-lt"/>
              <a:ea typeface="+mn-ea"/>
              <a:cs typeface="+mn-cs"/>
            </a:endParaRPr>
          </a:p>
          <a:p>
            <a:pPr lvl="0"/>
            <a:r>
              <a:rPr lang="en-US" sz="3200" kern="1200" dirty="0">
                <a:solidFill>
                  <a:schemeClr val="tx1"/>
                </a:solidFill>
                <a:effectLst/>
                <a:latin typeface="+mn-lt"/>
                <a:ea typeface="+mn-ea"/>
                <a:cs typeface="+mn-cs"/>
              </a:rPr>
              <a:t>Unfortunately,</a:t>
            </a:r>
            <a:r>
              <a:rPr lang="en-US" sz="3200" kern="1200" baseline="0" dirty="0">
                <a:solidFill>
                  <a:schemeClr val="tx1"/>
                </a:solidFill>
                <a:effectLst/>
                <a:latin typeface="+mn-lt"/>
                <a:ea typeface="+mn-ea"/>
                <a:cs typeface="+mn-cs"/>
              </a:rPr>
              <a:t> anyone can fall victim to fraud or a scam. But elder financial exploitation occurs when older or vulnerable adults are targeted.</a:t>
            </a:r>
            <a:r>
              <a:rPr lang="en-US" sz="6600" kern="1200" baseline="0" dirty="0">
                <a:solidFill>
                  <a:schemeClr val="tx1"/>
                </a:solidFill>
                <a:effectLst/>
                <a:latin typeface="+mn-lt"/>
                <a:ea typeface="+mn-ea"/>
                <a:cs typeface="+mn-cs"/>
              </a:rPr>
              <a:t> </a:t>
            </a:r>
            <a:endParaRPr lang="en-US" sz="3200" kern="1200" dirty="0">
              <a:solidFill>
                <a:schemeClr val="tx1"/>
              </a:solidFill>
              <a:effectLst/>
              <a:latin typeface="+mn-lt"/>
              <a:ea typeface="+mn-ea"/>
              <a:cs typeface="+mn-cs"/>
            </a:endParaRPr>
          </a:p>
        </p:txBody>
      </p:sp>
      <p:sp>
        <p:nvSpPr>
          <p:cNvPr id="59396" name="Slide Number Placeholder 3"/>
          <p:cNvSpPr>
            <a:spLocks noGrp="1"/>
          </p:cNvSpPr>
          <p:nvPr>
            <p:ph type="sldNum" sz="quarter" idx="5"/>
          </p:nvPr>
        </p:nvSpPr>
        <p:spPr>
          <a:noFill/>
        </p:spPr>
        <p:txBody>
          <a:bodyPr/>
          <a:lstStyle/>
          <a:p>
            <a:fld id="{2615F517-9611-4F76-B728-57765F783618}" type="slidenum">
              <a:rPr lang="en-US" smtClean="0">
                <a:ea typeface="ヒラギノ角ゴ Pro W3" pitchFamily="1" charset="-128"/>
              </a:rPr>
              <a:pPr/>
              <a:t>4</a:t>
            </a:fld>
            <a:endParaRPr lang="en-US" dirty="0">
              <a:ea typeface="ヒラギノ角ゴ Pro W3" pitchFamily="1" charset="-128"/>
            </a:endParaRPr>
          </a:p>
        </p:txBody>
      </p:sp>
    </p:spTree>
    <p:extLst>
      <p:ext uri="{BB962C8B-B14F-4D97-AF65-F5344CB8AC3E}">
        <p14:creationId xmlns:p14="http://schemas.microsoft.com/office/powerpoint/2010/main" val="3600172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1" kern="1200" dirty="0">
                <a:solidFill>
                  <a:schemeClr val="tx1"/>
                </a:solidFill>
                <a:effectLst/>
                <a:latin typeface="+mn-lt"/>
                <a:ea typeface="+mn-ea"/>
                <a:cs typeface="+mn-cs"/>
              </a:rPr>
              <a:t>More context to the points on this slide:</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Scammers know that older adults may receive regular pension or Social Security checks and may have access to other retirement savings. This is a key reason why scammers focus on older adults for their schemes.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Older adults may have more time to engage with someone who contacts them.</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They are newer to using digital/online tools and platforms, such as social media, online or mobile banking, or payment apps.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Generationally, they may be more trusting of communications, </a:t>
            </a:r>
            <a:r>
              <a:rPr lang="en-US" sz="1800" dirty="0">
                <a:effectLst/>
                <a:latin typeface="Segoe UI" panose="020B0502040204020203" pitchFamily="34" charset="0"/>
              </a:rPr>
              <a:t>especially of scammers who impersonate "official" entities like the Social Security Administration, Law Enforcement, or the IRS.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800" dirty="0">
                <a:effectLst/>
                <a:latin typeface="Segoe UI" panose="020B0502040204020203" pitchFamily="34" charset="0"/>
              </a:rPr>
              <a:t>Older adults </a:t>
            </a:r>
            <a:r>
              <a:rPr lang="en-US" sz="1200" b="0" kern="1200" dirty="0">
                <a:solidFill>
                  <a:schemeClr val="tx1"/>
                </a:solidFill>
                <a:effectLst/>
                <a:latin typeface="+mn-lt"/>
                <a:ea typeface="+mn-ea"/>
                <a:cs typeface="+mn-cs"/>
              </a:rPr>
              <a:t>may not have full insight into how technology can be used to commit fraud and scams.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1" kern="1200" dirty="0">
                <a:solidFill>
                  <a:schemeClr val="tx1"/>
                </a:solidFill>
                <a:effectLst/>
                <a:latin typeface="+mn-lt"/>
                <a:ea typeface="+mn-ea"/>
                <a:cs typeface="+mn-cs"/>
              </a:rPr>
              <a:t>Share some of these key ideas: </a:t>
            </a:r>
          </a:p>
          <a:p>
            <a:pPr marL="171450" indent="-171450">
              <a:buFont typeface="Arial" panose="020B0604020202020204" pitchFamily="34" charset="0"/>
              <a:buChar char="•"/>
            </a:pPr>
            <a:r>
              <a:rPr lang="en-US" dirty="0"/>
              <a:t>Being aware of what</a:t>
            </a:r>
            <a:r>
              <a:rPr lang="en-US" baseline="0" dirty="0"/>
              <a:t> puts you at risk can save you.</a:t>
            </a:r>
          </a:p>
          <a:p>
            <a:pPr marL="171450" indent="-171450">
              <a:buFont typeface="Arial" panose="020B0604020202020204" pitchFamily="34" charset="0"/>
              <a:buChar char="•"/>
            </a:pPr>
            <a:r>
              <a:rPr lang="en-US" baseline="0" dirty="0"/>
              <a:t>Scammers try to outwit you with jargon and fear.</a:t>
            </a:r>
          </a:p>
          <a:p>
            <a:pPr marL="171450" indent="-171450">
              <a:buFont typeface="Arial" panose="020B0604020202020204" pitchFamily="34" charset="0"/>
              <a:buChar char="•"/>
            </a:pPr>
            <a:r>
              <a:rPr lang="en-US" baseline="0" dirty="0"/>
              <a:t>Always reach out to someone you trust to double check the facts.</a:t>
            </a:r>
            <a:endParaRPr lang="en-US" dirty="0"/>
          </a:p>
        </p:txBody>
      </p:sp>
      <p:sp>
        <p:nvSpPr>
          <p:cNvPr id="4" name="Slide Number Placeholder 3"/>
          <p:cNvSpPr>
            <a:spLocks noGrp="1"/>
          </p:cNvSpPr>
          <p:nvPr>
            <p:ph type="sldNum" sz="quarter" idx="10"/>
          </p:nvPr>
        </p:nvSpPr>
        <p:spPr/>
        <p:txBody>
          <a:bodyPr/>
          <a:lstStyle/>
          <a:p>
            <a:fld id="{A38FE8C6-40C5-3A47-B40B-BF6D66835AAD}" type="slidenum">
              <a:rPr lang="en-US" smtClean="0"/>
              <a:t>5</a:t>
            </a:fld>
            <a:endParaRPr lang="en-US" dirty="0"/>
          </a:p>
        </p:txBody>
      </p:sp>
    </p:spTree>
    <p:extLst>
      <p:ext uri="{BB962C8B-B14F-4D97-AF65-F5344CB8AC3E}">
        <p14:creationId xmlns:p14="http://schemas.microsoft.com/office/powerpoint/2010/main" val="2405407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a:noFill/>
          <a:ln/>
        </p:spPr>
        <p:txBody>
          <a:bodyPr>
            <a:normAutofit fontScale="62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kern="1200" dirty="0">
                <a:solidFill>
                  <a:schemeClr val="tx1"/>
                </a:solidFill>
                <a:effectLst/>
                <a:latin typeface="+mn-lt"/>
                <a:ea typeface="+mn-ea"/>
                <a:cs typeface="+mn-cs"/>
              </a:rPr>
              <a:t>Scammers are </a:t>
            </a:r>
            <a:r>
              <a:rPr lang="en-US" dirty="0"/>
              <a:t>masters of persuasion or the ultimate salesperson with a tempting offer.</a:t>
            </a:r>
          </a:p>
          <a:p>
            <a:pPr marL="0" indent="0">
              <a:buFont typeface="Arial" panose="020B0604020202020204" pitchFamily="34" charset="0"/>
              <a:buNone/>
            </a:pPr>
            <a:endParaRPr lang="en-US" sz="1200" b="1" kern="1200" dirty="0">
              <a:solidFill>
                <a:schemeClr val="tx1"/>
              </a:solidFill>
              <a:effectLst/>
              <a:latin typeface="+mn-lt"/>
              <a:ea typeface="+mn-ea"/>
              <a:cs typeface="+mn-cs"/>
            </a:endParaRPr>
          </a:p>
          <a:p>
            <a:pPr marL="0" indent="0">
              <a:buFont typeface="Arial" panose="020B0604020202020204" pitchFamily="34" charset="0"/>
              <a:buNone/>
            </a:pPr>
            <a:r>
              <a:rPr lang="en-US" sz="1200" b="1" i="1" kern="1200" dirty="0">
                <a:solidFill>
                  <a:schemeClr val="tx1"/>
                </a:solidFill>
                <a:effectLst/>
                <a:latin typeface="+mn-lt"/>
                <a:ea typeface="+mn-ea"/>
                <a:cs typeface="+mn-cs"/>
              </a:rPr>
              <a:t>Share some of these key ideas: </a:t>
            </a:r>
          </a:p>
          <a:p>
            <a:pPr marL="171450" indent="-171450">
              <a:buFont typeface="Arial" panose="020B0604020202020204" pitchFamily="34" charset="0"/>
              <a:buChar char="•"/>
            </a:pPr>
            <a:r>
              <a:rPr lang="en-US" sz="3200" dirty="0"/>
              <a:t>Scammers</a:t>
            </a:r>
            <a:r>
              <a:rPr lang="en-US" sz="3200" baseline="0" dirty="0"/>
              <a:t> know</a:t>
            </a:r>
            <a:r>
              <a:rPr lang="en-US" sz="3200" dirty="0"/>
              <a:t> the art of telling</a:t>
            </a:r>
            <a:r>
              <a:rPr lang="en-US" sz="3200" baseline="0" dirty="0"/>
              <a:t> a good story and how to make a lie seem real.</a:t>
            </a:r>
          </a:p>
          <a:p>
            <a:pPr marL="171450" indent="-171450">
              <a:buFont typeface="Arial" panose="020B0604020202020204" pitchFamily="34" charset="0"/>
              <a:buChar char="•"/>
            </a:pPr>
            <a:r>
              <a:rPr lang="en-US" sz="3200" baseline="0" dirty="0"/>
              <a:t>They make the situation seem urgent.</a:t>
            </a:r>
          </a:p>
          <a:p>
            <a:pPr marL="171450" indent="-171450">
              <a:buFont typeface="Arial" panose="020B0604020202020204" pitchFamily="34" charset="0"/>
              <a:buChar char="•"/>
            </a:pPr>
            <a:r>
              <a:rPr lang="en-US" sz="3200" dirty="0"/>
              <a:t>They</a:t>
            </a:r>
            <a:r>
              <a:rPr lang="en-US" sz="3200" baseline="0" dirty="0"/>
              <a:t> c</a:t>
            </a:r>
            <a:r>
              <a:rPr lang="en-US" sz="3200" dirty="0"/>
              <a:t>an be very believable</a:t>
            </a:r>
            <a:r>
              <a:rPr lang="en-US" sz="3200" baseline="0" dirty="0"/>
              <a:t> – even very smart people get fooled!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baseline="0" dirty="0"/>
              <a:t>They find ways to make you believe them, including using your emotions.  For example, s</a:t>
            </a:r>
            <a:r>
              <a:rPr lang="en-US" sz="1800" dirty="0">
                <a:effectLst/>
                <a:latin typeface="Segoe UI" panose="020B0502040204020203" pitchFamily="34" charset="0"/>
              </a:rPr>
              <a:t>cammers play on fear (your grandchild is in jail), love (quickly befriend and want to marry you), or surprise (you won the lottery).</a:t>
            </a:r>
            <a:endParaRPr lang="en-US" sz="1800" dirty="0">
              <a:effectLst/>
              <a:latin typeface="Arial" panose="020B0604020202020204" pitchFamily="34" charset="0"/>
            </a:endParaRPr>
          </a:p>
          <a:p>
            <a:pPr marL="171450" indent="-171450">
              <a:buFont typeface="Arial" panose="020B0604020202020204" pitchFamily="34" charset="0"/>
              <a:buChar char="•"/>
            </a:pPr>
            <a:r>
              <a:rPr lang="en-US" sz="3200" baseline="0" dirty="0"/>
              <a:t>Always slow down and check in with your instincts if you think you’re the target of a scammer.</a:t>
            </a:r>
          </a:p>
          <a:p>
            <a:pPr marL="171450" indent="-171450">
              <a:buFont typeface="Arial" panose="020B0604020202020204" pitchFamily="34" charset="0"/>
              <a:buChar char="•"/>
            </a:pPr>
            <a:r>
              <a:rPr lang="en-US" sz="3200" baseline="0" dirty="0"/>
              <a:t>Call someone you know and trust to discuss before proceeding or giving out money or personal information.</a:t>
            </a:r>
            <a:endParaRPr lang="en-US" sz="3200" dirty="0"/>
          </a:p>
        </p:txBody>
      </p:sp>
      <p:sp>
        <p:nvSpPr>
          <p:cNvPr id="59396" name="Slide Number Placeholder 3"/>
          <p:cNvSpPr>
            <a:spLocks noGrp="1"/>
          </p:cNvSpPr>
          <p:nvPr>
            <p:ph type="sldNum" sz="quarter" idx="5"/>
          </p:nvPr>
        </p:nvSpPr>
        <p:spPr>
          <a:noFill/>
        </p:spPr>
        <p:txBody>
          <a:bodyPr/>
          <a:lstStyle/>
          <a:p>
            <a:fld id="{2615F517-9611-4F76-B728-57765F783618}" type="slidenum">
              <a:rPr lang="en-US" smtClean="0">
                <a:ea typeface="ヒラギノ角ゴ Pro W3" pitchFamily="1" charset="-128"/>
              </a:rPr>
              <a:pPr/>
              <a:t>6</a:t>
            </a:fld>
            <a:endParaRPr lang="en-US" dirty="0">
              <a:ea typeface="ヒラギノ角ゴ Pro W3" pitchFamily="1" charset="-128"/>
            </a:endParaRPr>
          </a:p>
        </p:txBody>
      </p:sp>
    </p:spTree>
    <p:extLst>
      <p:ext uri="{BB962C8B-B14F-4D97-AF65-F5344CB8AC3E}">
        <p14:creationId xmlns:p14="http://schemas.microsoft.com/office/powerpoint/2010/main" val="2011006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a:noFill/>
          <a:ln/>
        </p:spPr>
        <p:txBody>
          <a:bodyPr>
            <a:norm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kern="1200" dirty="0">
                <a:solidFill>
                  <a:schemeClr val="tx1"/>
                </a:solidFill>
                <a:effectLst/>
                <a:latin typeface="+mn-lt"/>
                <a:ea typeface="+mn-ea"/>
                <a:cs typeface="+mn-cs"/>
              </a:rPr>
              <a:t>People</a:t>
            </a:r>
            <a:r>
              <a:rPr lang="en-US" sz="1200" b="0" kern="1200" baseline="0" dirty="0">
                <a:solidFill>
                  <a:schemeClr val="tx1"/>
                </a:solidFill>
                <a:effectLst/>
                <a:latin typeface="+mn-lt"/>
                <a:ea typeface="+mn-ea"/>
                <a:cs typeface="+mn-cs"/>
              </a:rPr>
              <a:t> don’t like to talk about the idea that even certain family members or close friends can manipulate and scam older relatives into handing over money or property, but it does happen more often than most people realize.  </a:t>
            </a:r>
            <a:r>
              <a:rPr lang="en-US" sz="1200" dirty="0"/>
              <a:t>Scammer can be strangers, “new” friends or acquaintances, or even someone you know well. One common theme is that scammers often contact you unexpectedly and can quickly gain trust.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kern="1200" dirty="0">
              <a:solidFill>
                <a:schemeClr val="tx1"/>
              </a:solidFill>
              <a:effectLst/>
              <a:latin typeface="+mn-lt"/>
              <a:ea typeface="+mn-ea"/>
              <a:cs typeface="+mn-cs"/>
            </a:endParaRPr>
          </a:p>
          <a:p>
            <a:pPr marL="0" indent="0">
              <a:buFont typeface="Arial" panose="020B0604020202020204" pitchFamily="34" charset="0"/>
              <a:buNone/>
            </a:pPr>
            <a:r>
              <a:rPr lang="en-US" sz="1200" b="1" i="1" kern="1200" dirty="0">
                <a:solidFill>
                  <a:schemeClr val="tx1"/>
                </a:solidFill>
                <a:effectLst/>
                <a:latin typeface="+mn-lt"/>
                <a:ea typeface="+mn-ea"/>
                <a:cs typeface="+mn-cs"/>
              </a:rPr>
              <a:t>Share some of these key ideas: </a:t>
            </a:r>
          </a:p>
          <a:p>
            <a:pPr marL="171450" indent="-171450">
              <a:buFont typeface="Arial" panose="020B0604020202020204" pitchFamily="34" charset="0"/>
              <a:buChar char="•"/>
            </a:pPr>
            <a:r>
              <a:rPr lang="en-US" dirty="0"/>
              <a:t>Scammers can use information</a:t>
            </a:r>
            <a:r>
              <a:rPr lang="en-US" baseline="0" dirty="0"/>
              <a:t> gathered online or on social media to send you misleading emails, texts, or letters, or call you with a story. They can also use the latest technology to make their attempts seem almost indistinguishable from legitimate communications.</a:t>
            </a:r>
          </a:p>
          <a:p>
            <a:pPr marL="171450" indent="-171450">
              <a:buFont typeface="Arial" panose="020B0604020202020204" pitchFamily="34" charset="0"/>
              <a:buChar char="•"/>
            </a:pPr>
            <a:r>
              <a:rPr lang="en-US" baseline="0" dirty="0"/>
              <a:t>Other online dangers include: </a:t>
            </a:r>
          </a:p>
          <a:p>
            <a:pPr marL="628650" lvl="1" indent="-171450">
              <a:buFont typeface="Arial" panose="020B0604020202020204" pitchFamily="34" charset="0"/>
              <a:buChar char="•"/>
            </a:pPr>
            <a:r>
              <a:rPr lang="en-US" baseline="0" dirty="0"/>
              <a:t>Posting travel dates and photos</a:t>
            </a:r>
          </a:p>
          <a:p>
            <a:pPr marL="628650" lvl="1" indent="-171450">
              <a:buFont typeface="Arial" panose="020B0604020202020204" pitchFamily="34" charset="0"/>
              <a:buChar char="•"/>
            </a:pPr>
            <a:r>
              <a:rPr lang="en-US" baseline="0" dirty="0"/>
              <a:t>Posting family details</a:t>
            </a:r>
          </a:p>
          <a:p>
            <a:pPr marL="628650" lvl="1" indent="-171450">
              <a:buFont typeface="Arial" panose="020B0604020202020204" pitchFamily="34" charset="0"/>
              <a:buChar char="•"/>
            </a:pPr>
            <a:r>
              <a:rPr lang="en-US" baseline="0" dirty="0"/>
              <a:t>Use of dating websites</a:t>
            </a:r>
          </a:p>
          <a:p>
            <a:pPr marL="628650" lvl="1" indent="-171450">
              <a:buFont typeface="Arial" panose="020B0604020202020204" pitchFamily="34" charset="0"/>
              <a:buChar char="•"/>
            </a:pPr>
            <a:r>
              <a:rPr lang="en-US" baseline="0" dirty="0"/>
              <a:t>Sharing details on church or hobby groups</a:t>
            </a:r>
          </a:p>
          <a:p>
            <a:pPr marL="171450" indent="-171450">
              <a:buFont typeface="Arial" panose="020B0604020202020204" pitchFamily="34" charset="0"/>
              <a:buChar char="•"/>
            </a:pPr>
            <a:r>
              <a:rPr lang="en-US" baseline="0" dirty="0"/>
              <a:t>Make sure you check backgrounds of new caregivers, handymen, non-profits, or new friends.</a:t>
            </a:r>
          </a:p>
          <a:p>
            <a:pPr marL="171450" indent="-171450">
              <a:buFont typeface="Arial" panose="020B0604020202020204" pitchFamily="34" charset="0"/>
              <a:buChar char="•"/>
            </a:pPr>
            <a:r>
              <a:rPr lang="en-US" baseline="0" dirty="0"/>
              <a:t>If you think a family member is trying to financially exploit you or commit fraud against you, delay the request for money and talk someone you trust.</a:t>
            </a:r>
            <a:endParaRPr lang="en-US" dirty="0"/>
          </a:p>
        </p:txBody>
      </p:sp>
      <p:sp>
        <p:nvSpPr>
          <p:cNvPr id="59396" name="Slide Number Placeholder 3"/>
          <p:cNvSpPr>
            <a:spLocks noGrp="1"/>
          </p:cNvSpPr>
          <p:nvPr>
            <p:ph type="sldNum" sz="quarter" idx="5"/>
          </p:nvPr>
        </p:nvSpPr>
        <p:spPr>
          <a:noFill/>
        </p:spPr>
        <p:txBody>
          <a:bodyPr/>
          <a:lstStyle/>
          <a:p>
            <a:fld id="{2615F517-9611-4F76-B728-57765F783618}" type="slidenum">
              <a:rPr lang="en-US" smtClean="0">
                <a:ea typeface="ヒラギノ角ゴ Pro W3" pitchFamily="1" charset="-128"/>
              </a:rPr>
              <a:pPr/>
              <a:t>7</a:t>
            </a:fld>
            <a:endParaRPr lang="en-US" dirty="0">
              <a:ea typeface="ヒラギノ角ゴ Pro W3" pitchFamily="1" charset="-128"/>
            </a:endParaRPr>
          </a:p>
        </p:txBody>
      </p:sp>
    </p:spTree>
    <p:extLst>
      <p:ext uri="{BB962C8B-B14F-4D97-AF65-F5344CB8AC3E}">
        <p14:creationId xmlns:p14="http://schemas.microsoft.com/office/powerpoint/2010/main" val="3871200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a:noFill/>
          <a:ln/>
        </p:spPr>
        <p:txBody>
          <a:bodyP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t>Anyone can be the target of a scammer, but scammers are experts at identifying signs of vulnerability.</a:t>
            </a:r>
          </a:p>
          <a:p>
            <a:pPr marL="0" indent="0">
              <a:buFont typeface="Arial" panose="020B0604020202020204" pitchFamily="34" charset="0"/>
              <a:buNone/>
            </a:pPr>
            <a:endParaRPr lang="en-US" sz="1200" b="0" kern="1200" dirty="0">
              <a:solidFill>
                <a:schemeClr val="tx1"/>
              </a:solidFill>
              <a:effectLst/>
              <a:latin typeface="+mn-lt"/>
              <a:ea typeface="+mn-ea"/>
              <a:cs typeface="+mn-cs"/>
            </a:endParaRPr>
          </a:p>
          <a:p>
            <a:pPr marL="0" indent="0">
              <a:buFont typeface="Arial" panose="020B0604020202020204" pitchFamily="34" charset="0"/>
              <a:buNone/>
            </a:pPr>
            <a:r>
              <a:rPr lang="en-US" sz="1200" b="0" kern="1200" dirty="0">
                <a:solidFill>
                  <a:schemeClr val="tx1"/>
                </a:solidFill>
                <a:effectLst/>
                <a:latin typeface="+mn-lt"/>
                <a:ea typeface="+mn-ea"/>
                <a:cs typeface="+mn-cs"/>
              </a:rPr>
              <a:t>Often</a:t>
            </a:r>
            <a:r>
              <a:rPr lang="en-US" sz="1200" b="0" kern="1200" baseline="0" dirty="0">
                <a:solidFill>
                  <a:schemeClr val="tx1"/>
                </a:solidFill>
                <a:effectLst/>
                <a:latin typeface="+mn-lt"/>
                <a:ea typeface="+mn-ea"/>
                <a:cs typeface="+mn-cs"/>
              </a:rPr>
              <a:t> scammers target targets who live alone or who may have health issues or cognitive problems. </a:t>
            </a:r>
          </a:p>
          <a:p>
            <a:pPr marL="0" indent="0">
              <a:buFont typeface="Arial" panose="020B0604020202020204" pitchFamily="34" charset="0"/>
              <a:buNone/>
            </a:pPr>
            <a:endParaRPr lang="en-US" sz="1200" b="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In addition, Wells Fargo research found that people may be most at risk if:</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They have a “can do” attitude and tend to act quickly to get things done.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They are in a vulnerable or busy time in life.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They let their guard down and forget to be vigilant against fraud.</a:t>
            </a:r>
            <a:endParaRPr lang="en-US" sz="1800" dirty="0">
              <a:effectLst/>
              <a:latin typeface="Arial" panose="020B0604020202020204" pitchFamily="34" charset="0"/>
            </a:endParaRPr>
          </a:p>
          <a:p>
            <a:pPr marL="0" indent="0">
              <a:buFont typeface="Arial" panose="020B0604020202020204" pitchFamily="34" charset="0"/>
              <a:buNone/>
            </a:pPr>
            <a:endParaRPr lang="en-US" sz="1200" b="0" kern="1200" baseline="0" dirty="0">
              <a:solidFill>
                <a:schemeClr val="tx1"/>
              </a:solidFill>
              <a:effectLst/>
              <a:latin typeface="+mn-lt"/>
              <a:ea typeface="+mn-ea"/>
              <a:cs typeface="+mn-cs"/>
            </a:endParaRPr>
          </a:p>
          <a:p>
            <a:pPr marL="0" indent="0">
              <a:buFont typeface="Arial" panose="020B0604020202020204" pitchFamily="34" charset="0"/>
              <a:buNone/>
            </a:pPr>
            <a:r>
              <a:rPr lang="en-US" sz="1200" b="1" i="1" kern="1200" dirty="0">
                <a:solidFill>
                  <a:schemeClr val="tx1"/>
                </a:solidFill>
                <a:effectLst/>
                <a:latin typeface="+mn-lt"/>
                <a:ea typeface="+mn-ea"/>
                <a:cs typeface="+mn-cs"/>
              </a:rPr>
              <a:t>Share some of these key ideas: </a:t>
            </a:r>
          </a:p>
          <a:p>
            <a:pPr marL="171450" indent="-171450">
              <a:buFont typeface="Arial" panose="020B0604020202020204" pitchFamily="34" charset="0"/>
              <a:buChar char="•"/>
            </a:pPr>
            <a:r>
              <a:rPr lang="en-US" dirty="0"/>
              <a:t>Being “catfished”</a:t>
            </a:r>
            <a:r>
              <a:rPr lang="en-US" baseline="0" dirty="0"/>
              <a:t> by a person on the internet can happen to anyone – young or old. Catfishing occurs when a scammer uses a fake persona online in an effort form relationships with potential targets. “Social engineering” is another term for this type of psychological manipulation. </a:t>
            </a:r>
          </a:p>
          <a:p>
            <a:pPr marL="171450" indent="-171450">
              <a:buFont typeface="Arial" panose="020B0604020202020204" pitchFamily="34" charset="0"/>
              <a:buChar char="•"/>
            </a:pPr>
            <a:r>
              <a:rPr lang="en-US" baseline="0" dirty="0"/>
              <a:t>Scammers realize older individuals tend to have access to more assets.</a:t>
            </a:r>
          </a:p>
          <a:p>
            <a:pPr marL="171450" indent="-171450">
              <a:buFont typeface="Arial" panose="020B0604020202020204" pitchFamily="34" charset="0"/>
              <a:buChar char="•"/>
            </a:pPr>
            <a:r>
              <a:rPr lang="en-US" sz="1200" b="0" kern="1200" baseline="0" dirty="0">
                <a:solidFill>
                  <a:schemeClr val="tx1"/>
                </a:solidFill>
                <a:effectLst/>
                <a:latin typeface="+mn-lt"/>
                <a:ea typeface="+mn-ea"/>
                <a:cs typeface="+mn-cs"/>
              </a:rPr>
              <a:t>Share this information with vulnerable neighbors, friends or relatives to keep them informed and vigilant against potential scams.</a:t>
            </a:r>
            <a:endParaRPr lang="en-US" sz="1200" b="0" kern="1200" dirty="0">
              <a:solidFill>
                <a:schemeClr val="tx1"/>
              </a:solidFill>
              <a:effectLst/>
              <a:latin typeface="+mn-lt"/>
              <a:ea typeface="+mn-ea"/>
              <a:cs typeface="+mn-cs"/>
            </a:endParaRPr>
          </a:p>
        </p:txBody>
      </p:sp>
      <p:sp>
        <p:nvSpPr>
          <p:cNvPr id="59396" name="Slide Number Placeholder 3"/>
          <p:cNvSpPr>
            <a:spLocks noGrp="1"/>
          </p:cNvSpPr>
          <p:nvPr>
            <p:ph type="sldNum" sz="quarter" idx="5"/>
          </p:nvPr>
        </p:nvSpPr>
        <p:spPr>
          <a:noFill/>
        </p:spPr>
        <p:txBody>
          <a:bodyPr/>
          <a:lstStyle/>
          <a:p>
            <a:fld id="{2615F517-9611-4F76-B728-57765F783618}" type="slidenum">
              <a:rPr lang="en-US" smtClean="0">
                <a:ea typeface="ヒラギノ角ゴ Pro W3" pitchFamily="1" charset="-128"/>
              </a:rPr>
              <a:pPr/>
              <a:t>8</a:t>
            </a:fld>
            <a:endParaRPr lang="en-US" dirty="0">
              <a:ea typeface="ヒラギノ角ゴ Pro W3" pitchFamily="1" charset="-128"/>
            </a:endParaRPr>
          </a:p>
        </p:txBody>
      </p:sp>
    </p:spTree>
    <p:extLst>
      <p:ext uri="{BB962C8B-B14F-4D97-AF65-F5344CB8AC3E}">
        <p14:creationId xmlns:p14="http://schemas.microsoft.com/office/powerpoint/2010/main" val="954095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a:noFill/>
          <a:ln/>
        </p:spPr>
        <p:txBody>
          <a:bodyPr>
            <a:normAutofit fontScale="40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Watch out for these common scams targeting older adults.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mn-lt"/>
                <a:ea typeface="+mn-ea"/>
                <a:cs typeface="+mn-cs"/>
              </a:rPr>
              <a:t>This list is long, and we’ll go over a few specific examples, but most scams have a few things in common.</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1200" b="0" kern="1200" baseline="0" dirty="0">
                <a:solidFill>
                  <a:schemeClr val="tx1"/>
                </a:solidFill>
                <a:effectLst/>
                <a:latin typeface="+mn-lt"/>
                <a:ea typeface="+mn-ea"/>
                <a:cs typeface="+mn-cs"/>
              </a:rPr>
              <a:t>They involve someone who is pretending to be someone else or represent a business or the government. We call these impostor scams.</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1200" b="0" kern="1200" baseline="0" dirty="0">
                <a:solidFill>
                  <a:schemeClr val="tx1"/>
                </a:solidFill>
                <a:effectLst/>
                <a:latin typeface="+mn-lt"/>
                <a:ea typeface="+mn-ea"/>
                <a:cs typeface="+mn-cs"/>
              </a:rPr>
              <a:t>They are often unexpected and contain some type of emotional appeal – fear, love, curiosity, or even greed.</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1200" b="0" kern="1200" baseline="0" dirty="0">
                <a:solidFill>
                  <a:schemeClr val="tx1"/>
                </a:solidFill>
                <a:effectLst/>
                <a:latin typeface="+mn-lt"/>
                <a:ea typeface="+mn-ea"/>
                <a:cs typeface="+mn-cs"/>
              </a:rPr>
              <a:t>They involve someone asking you for your personal or financial information or for you to send money.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mn-lt"/>
                <a:ea typeface="+mn-ea"/>
                <a:cs typeface="+mn-cs"/>
              </a:rPr>
              <a:t>So, let’s talk about a few of these: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mn-lt"/>
                <a:ea typeface="+mn-ea"/>
                <a:cs typeface="+mn-cs"/>
              </a:rPr>
              <a:t>The most common types of </a:t>
            </a:r>
            <a:r>
              <a:rPr lang="en-US" sz="1200" b="1" kern="1200" baseline="0" dirty="0">
                <a:solidFill>
                  <a:schemeClr val="tx1"/>
                </a:solidFill>
                <a:effectLst/>
                <a:latin typeface="+mn-lt"/>
                <a:ea typeface="+mn-ea"/>
                <a:cs typeface="+mn-cs"/>
              </a:rPr>
              <a:t>impostor scams </a:t>
            </a:r>
            <a:r>
              <a:rPr lang="en-US" sz="1200" b="0" kern="1200" baseline="0" dirty="0">
                <a:solidFill>
                  <a:schemeClr val="tx1"/>
                </a:solidFill>
                <a:effectLst/>
                <a:latin typeface="+mn-lt"/>
                <a:ea typeface="+mn-ea"/>
                <a:cs typeface="+mn-cs"/>
              </a:rPr>
              <a:t>involve impersonating the police, official government entities (IRS, immigration, FBI), banks, and well-known companies (Amazon, PayPal, Microsoft, Apple). Sometimes a scammer will try to re-create a company’s branding to make an email or text look like it came from that company. Pay attention when something doesn’t look quite right, such as an outdated or fuzzy logo.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Gift card: </a:t>
            </a:r>
            <a:r>
              <a:rPr lang="en-US" b="0" i="0" dirty="0">
                <a:solidFill>
                  <a:srgbClr val="434343"/>
                </a:solidFill>
                <a:effectLst/>
                <a:latin typeface="verdana" panose="020B0604030504040204" pitchFamily="34" charset="0"/>
              </a:rPr>
              <a:t>Scammers may ask you to pay them using a gift card or prepaid card because they are like cash. Regardless of the situation, if you are ever asked to pay or donate in the form of a gift card or prepaid card</a:t>
            </a:r>
            <a:r>
              <a:rPr lang="en-US" b="0" i="0" dirty="0">
                <a:solidFill>
                  <a:srgbClr val="202124"/>
                </a:solidFill>
                <a:effectLst/>
                <a:latin typeface="Roboto" panose="02000000000000000000" pitchFamily="2" charset="0"/>
              </a:rPr>
              <a:t>—</a:t>
            </a:r>
            <a:r>
              <a:rPr lang="en-US" b="0" i="0" dirty="0">
                <a:solidFill>
                  <a:srgbClr val="434343"/>
                </a:solidFill>
                <a:effectLst/>
                <a:latin typeface="verdana" panose="020B0604030504040204" pitchFamily="34" charset="0"/>
              </a:rPr>
              <a:t>it’s a scam.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434343"/>
              </a:solidFill>
              <a:effectLst/>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solidFill>
                  <a:srgbClr val="434343"/>
                </a:solidFill>
                <a:effectLst/>
                <a:latin typeface="verdana" panose="020B0604030504040204" pitchFamily="34" charset="0"/>
              </a:rPr>
              <a:t>Sweetheart or romance scams </a:t>
            </a:r>
            <a:r>
              <a:rPr lang="en-US" b="0" i="0" dirty="0">
                <a:solidFill>
                  <a:srgbClr val="434343"/>
                </a:solidFill>
                <a:effectLst/>
                <a:latin typeface="verdana" panose="020B0604030504040204" pitchFamily="34" charset="0"/>
              </a:rPr>
              <a:t>happen when you meet a new friend or love interest online and they try to get you to send money or begin an investment opportunity. These scams usually develop over time, and once you have a “relationship,” the scammer will continually ask for money.  Scammers can use technology to change how they look or how they sound, so that you will trust them. They also may have a story about why they can’t meet you in person – such as being in the military or having a job overseas. Watch out for anyone who asks for money to help them out of hardship, to come visit you, to support a “humanitarian” effort in a foreign country, etc. Also, never invest money in cryptocurrency or real estate based on the advice of someone you meet online. Always vet investment opportunities with a professional that you identify, such as a financial advisor or attorney.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baseline="0" dirty="0">
                <a:solidFill>
                  <a:srgbClr val="434343"/>
                </a:solidFill>
                <a:effectLst/>
                <a:latin typeface="verdana" panose="020B0604030504040204" pitchFamily="34" charset="0"/>
                <a:ea typeface="+mn-ea"/>
                <a:cs typeface="+mn-cs"/>
              </a:rPr>
              <a:t>Grandparent scams: </a:t>
            </a:r>
            <a:r>
              <a:rPr lang="en-US" sz="1200" b="0" i="0" kern="1200" baseline="0" dirty="0">
                <a:solidFill>
                  <a:srgbClr val="434343"/>
                </a:solidFill>
                <a:effectLst/>
                <a:latin typeface="verdana" panose="020B0604030504040204" pitchFamily="34" charset="0"/>
                <a:ea typeface="+mn-ea"/>
                <a:cs typeface="+mn-cs"/>
              </a:rPr>
              <a:t>These are also known as </a:t>
            </a:r>
            <a:r>
              <a:rPr lang="en-US" sz="1200" b="1" i="0" kern="1200" baseline="0" dirty="0">
                <a:solidFill>
                  <a:srgbClr val="434343"/>
                </a:solidFill>
                <a:effectLst/>
                <a:latin typeface="verdana" panose="020B0604030504040204" pitchFamily="34" charset="0"/>
                <a:ea typeface="+mn-ea"/>
                <a:cs typeface="+mn-cs"/>
              </a:rPr>
              <a:t>friend or family member impostor scams</a:t>
            </a:r>
            <a:r>
              <a:rPr lang="en-US" sz="1200" b="0" i="0" kern="1200" baseline="0" dirty="0">
                <a:solidFill>
                  <a:srgbClr val="434343"/>
                </a:solidFill>
                <a:effectLst/>
                <a:latin typeface="verdana" panose="020B0604030504040204" pitchFamily="34" charset="0"/>
                <a:ea typeface="+mn-ea"/>
                <a:cs typeface="+mn-cs"/>
              </a:rPr>
              <a:t>. Scammers contact you and ask for money to help resolve an emergency. They might pretend to be a loved one, such as a child or grandchild, or they may pretend to represent your loved one who is injured or in jail. They usually demand payment through a gift card, wire transfer, sending cash, cryptocurrency, or another payment service/app. These can be hard to spot because scammers can use technology to create a realistic-sounding voice fake. It’s important to try and contact the loved one directly using the phone number you have – not one a scammer provides.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rgbClr val="434343"/>
              </a:solidFill>
              <a:effectLst/>
              <a:latin typeface="verdana" panose="020B060403050404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a:solidFill>
                  <a:srgbClr val="434343"/>
                </a:solidFill>
                <a:effectLst/>
                <a:latin typeface="verdana" panose="020B0604030504040204" pitchFamily="34" charset="0"/>
                <a:ea typeface="+mn-ea"/>
                <a:cs typeface="+mn-cs"/>
              </a:rPr>
              <a:t>A </a:t>
            </a:r>
            <a:r>
              <a:rPr lang="en-US" sz="1200" b="1" i="0" kern="1200" baseline="0" dirty="0">
                <a:solidFill>
                  <a:srgbClr val="434343"/>
                </a:solidFill>
                <a:effectLst/>
                <a:latin typeface="verdana" panose="020B0604030504040204" pitchFamily="34" charset="0"/>
                <a:ea typeface="+mn-ea"/>
                <a:cs typeface="+mn-cs"/>
              </a:rPr>
              <a:t>tech support scam </a:t>
            </a:r>
            <a:r>
              <a:rPr lang="en-US" sz="1200" b="0" i="0" kern="1200" baseline="0" dirty="0">
                <a:solidFill>
                  <a:srgbClr val="434343"/>
                </a:solidFill>
                <a:effectLst/>
                <a:latin typeface="verdana" panose="020B0604030504040204" pitchFamily="34" charset="0"/>
                <a:ea typeface="+mn-ea"/>
                <a:cs typeface="+mn-cs"/>
              </a:rPr>
              <a:t>is when you receive a phone call or message (pop-up) on your device (computer or phone) from a scammer pretending to be from a technology company. Sometimes, you’re told there is malware that needs to be removed, other times you’re told that your subscription is expiring. What you need to know is that real tech support companies don’t call people offering to fix their computers. If you get a pop-up message ignore it. If you’re concerned that something is wrong with your device, take it to a professional. Also, never give remote access or download an app or software at the direction of anyone who contacts you. Never provide access to your online banking or send money based on this type of phone call.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These</a:t>
            </a:r>
            <a:r>
              <a:rPr lang="en-US" sz="1200" b="0" kern="1200" baseline="0" dirty="0">
                <a:solidFill>
                  <a:schemeClr val="tx1"/>
                </a:solidFill>
                <a:effectLst/>
                <a:latin typeface="+mn-lt"/>
                <a:ea typeface="+mn-ea"/>
                <a:cs typeface="+mn-cs"/>
              </a:rPr>
              <a:t> are the most common types of scams, but stay aware because scammers are always inventing new methods of tricking people to obtain information, money or property. For example, scammers can use technology to show a different phone number on your caller ID or even copy a loved one’s voice on a phone call.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indent="0">
              <a:buFont typeface="Arial" panose="020B0604020202020204" pitchFamily="34" charset="0"/>
              <a:buNone/>
            </a:pPr>
            <a:r>
              <a:rPr lang="en-US" sz="1200" b="1" i="1" kern="1200" dirty="0">
                <a:solidFill>
                  <a:schemeClr val="tx1"/>
                </a:solidFill>
                <a:effectLst/>
                <a:latin typeface="+mn-lt"/>
                <a:ea typeface="+mn-ea"/>
                <a:cs typeface="+mn-cs"/>
              </a:rPr>
              <a:t>Share some of these key ideas: </a:t>
            </a:r>
          </a:p>
          <a:p>
            <a:pPr marL="171450" indent="-171450">
              <a:buFont typeface="Arial" panose="020B0604020202020204" pitchFamily="34" charset="0"/>
              <a:buChar char="•"/>
            </a:pPr>
            <a:r>
              <a:rPr lang="en-US" sz="3200" dirty="0"/>
              <a:t>Winning</a:t>
            </a:r>
            <a:r>
              <a:rPr lang="en-US" sz="3200" baseline="0" dirty="0"/>
              <a:t> the lottery requires playing the lottery. If you didn’t play the lottery, you didn’t win the lottery!</a:t>
            </a:r>
          </a:p>
          <a:p>
            <a:pPr marL="171450" indent="-171450">
              <a:buFont typeface="Arial" panose="020B0604020202020204" pitchFamily="34" charset="0"/>
              <a:buChar char="•"/>
            </a:pPr>
            <a:r>
              <a:rPr lang="en-US" sz="3200" baseline="0" dirty="0"/>
              <a:t>Before donating to charities do your homework</a:t>
            </a:r>
          </a:p>
          <a:p>
            <a:pPr marL="171450" indent="-171450">
              <a:buFont typeface="Arial" panose="020B0604020202020204" pitchFamily="34" charset="0"/>
              <a:buChar char="•"/>
            </a:pPr>
            <a:r>
              <a:rPr lang="en-US" sz="3200" baseline="0" dirty="0"/>
              <a:t>Double check or get a second opinion on home or car repairs before work is done </a:t>
            </a:r>
          </a:p>
          <a:p>
            <a:pPr marL="171450" indent="-171450">
              <a:buFont typeface="Arial" panose="020B0604020202020204" pitchFamily="34" charset="0"/>
              <a:buChar char="•"/>
            </a:pPr>
            <a:r>
              <a:rPr lang="en-US" sz="3200" dirty="0"/>
              <a:t>If it’s too good to be</a:t>
            </a:r>
            <a:r>
              <a:rPr lang="en-US" sz="3200" baseline="0" dirty="0"/>
              <a:t> true, it probably is</a:t>
            </a:r>
          </a:p>
          <a:p>
            <a:pPr marL="171450" marR="0" lvl="0" indent="-171450" algn="l" defTabSz="914400" rtl="0" eaLnBrk="1" fontAlgn="auto" latinLnBrk="0" hangingPunct="1">
              <a:lnSpc>
                <a:spcPct val="100000"/>
              </a:lnSpc>
              <a:spcBef>
                <a:spcPts val="0"/>
              </a:spcBef>
              <a:spcAft>
                <a:spcPts val="0"/>
              </a:spcAft>
              <a:buClrTx/>
              <a:buSzTx/>
              <a:buFont typeface="Wells Fargo Sans" panose="020B0503020203020204" pitchFamily="34" charset="0"/>
              <a:buChar char="•"/>
              <a:tabLst/>
              <a:defRPr/>
            </a:pPr>
            <a:r>
              <a:rPr lang="en-US" sz="3200" baseline="0" dirty="0"/>
              <a:t>Before you give anybody money, slow down and double check with a trusted person</a:t>
            </a:r>
          </a:p>
          <a:p>
            <a:pPr marL="171450" marR="0" lvl="0" indent="-171450" algn="l" defTabSz="914400" rtl="0" eaLnBrk="1" fontAlgn="auto" latinLnBrk="0" hangingPunct="1">
              <a:lnSpc>
                <a:spcPct val="100000"/>
              </a:lnSpc>
              <a:spcBef>
                <a:spcPts val="0"/>
              </a:spcBef>
              <a:spcAft>
                <a:spcPts val="0"/>
              </a:spcAft>
              <a:buClrTx/>
              <a:buSzTx/>
              <a:buFont typeface="Wells Fargo Sans" panose="020B0503020203020204" pitchFamily="34" charset="0"/>
              <a:buChar char="•"/>
              <a:tabLst/>
              <a:defRPr/>
            </a:pPr>
            <a:r>
              <a:rPr lang="en-US" sz="3200" baseline="0" dirty="0"/>
              <a:t>Resist free drawings that require providing personal information</a:t>
            </a:r>
          </a:p>
        </p:txBody>
      </p:sp>
      <p:sp>
        <p:nvSpPr>
          <p:cNvPr id="59396" name="Slide Number Placeholder 3"/>
          <p:cNvSpPr>
            <a:spLocks noGrp="1"/>
          </p:cNvSpPr>
          <p:nvPr>
            <p:ph type="sldNum" sz="quarter" idx="5"/>
          </p:nvPr>
        </p:nvSpPr>
        <p:spPr>
          <a:noFill/>
        </p:spPr>
        <p:txBody>
          <a:bodyPr/>
          <a:lstStyle/>
          <a:p>
            <a:fld id="{2615F517-9611-4F76-B728-57765F783618}" type="slidenum">
              <a:rPr lang="en-US" smtClean="0">
                <a:ea typeface="ヒラギノ角ゴ Pro W3" pitchFamily="1" charset="-128"/>
              </a:rPr>
              <a:pPr/>
              <a:t>9</a:t>
            </a:fld>
            <a:endParaRPr lang="en-US" dirty="0">
              <a:ea typeface="ヒラギノ角ゴ Pro W3" pitchFamily="1" charset="-128"/>
            </a:endParaRPr>
          </a:p>
        </p:txBody>
      </p:sp>
    </p:spTree>
    <p:extLst>
      <p:ext uri="{BB962C8B-B14F-4D97-AF65-F5344CB8AC3E}">
        <p14:creationId xmlns:p14="http://schemas.microsoft.com/office/powerpoint/2010/main" val="8508322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550863" y="2015825"/>
            <a:ext cx="8043862" cy="1554480"/>
          </a:xfrm>
        </p:spPr>
        <p:txBody>
          <a:bodyPr lIns="0" tIns="0" rIns="0" bIns="0" anchor="b"/>
          <a:lstStyle>
            <a:lvl1pPr>
              <a:lnSpc>
                <a:spcPts val="5000"/>
              </a:lnSpc>
              <a:defRPr sz="4000" b="0" spc="-100" baseline="0">
                <a:latin typeface="Century Gothic" panose="020B0502020202020204" pitchFamily="34" charset="0"/>
              </a:defRPr>
            </a:lvl1pPr>
          </a:lstStyle>
          <a:p>
            <a:r>
              <a:rPr lang="en-US" dirty="0"/>
              <a:t>Click to edit Master title style</a:t>
            </a:r>
          </a:p>
        </p:txBody>
      </p:sp>
      <p:sp>
        <p:nvSpPr>
          <p:cNvPr id="59395" name="Rectangle 3"/>
          <p:cNvSpPr>
            <a:spLocks noGrp="1" noChangeArrowheads="1"/>
          </p:cNvSpPr>
          <p:nvPr>
            <p:ph type="subTitle" idx="1"/>
          </p:nvPr>
        </p:nvSpPr>
        <p:spPr>
          <a:xfrm>
            <a:off x="550863" y="4077382"/>
            <a:ext cx="8043862" cy="1828800"/>
          </a:xfrm>
        </p:spPr>
        <p:txBody>
          <a:bodyPr lIns="0" tIns="0" rIns="0" bIns="0"/>
          <a:lstStyle>
            <a:lvl1pPr marL="0" indent="0">
              <a:buFont typeface="Wingdings" pitchFamily="2" charset="2"/>
              <a:buNone/>
              <a:defRPr sz="2000" b="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subtitle style</a:t>
            </a:r>
          </a:p>
        </p:txBody>
      </p:sp>
      <p:pic>
        <p:nvPicPr>
          <p:cNvPr id="5" name="Picture 4" descr="HOB Logo.horizontal_w-tag_CMYK.jpg"/>
          <p:cNvPicPr>
            <a:picLocks noChangeAspect="1"/>
          </p:cNvPicPr>
          <p:nvPr userDrawn="1"/>
        </p:nvPicPr>
        <p:blipFill>
          <a:blip r:embed="rId3" cstate="print"/>
          <a:stretch>
            <a:fillRect/>
          </a:stretch>
        </p:blipFill>
        <p:spPr>
          <a:xfrm>
            <a:off x="534389" y="254993"/>
            <a:ext cx="3657600" cy="1030309"/>
          </a:xfrm>
          <a:prstGeom prst="rect">
            <a:avLst/>
          </a:prstGeom>
        </p:spPr>
      </p:pic>
      <p:sp>
        <p:nvSpPr>
          <p:cNvPr id="7" name="Line 9"/>
          <p:cNvSpPr>
            <a:spLocks noChangeShapeType="1"/>
          </p:cNvSpPr>
          <p:nvPr userDrawn="1"/>
        </p:nvSpPr>
        <p:spPr bwMode="auto">
          <a:xfrm>
            <a:off x="538163" y="3823843"/>
            <a:ext cx="8058150" cy="0"/>
          </a:xfrm>
          <a:prstGeom prst="line">
            <a:avLst/>
          </a:prstGeom>
          <a:noFill/>
          <a:ln w="38100">
            <a:solidFill>
              <a:schemeClr val="accent4"/>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3" name="Picture 2"/>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7924800" y="418527"/>
            <a:ext cx="762000" cy="866775"/>
          </a:xfrm>
          <a:prstGeom prst="rect">
            <a:avLst/>
          </a:prstGeom>
        </p:spPr>
      </p:pic>
    </p:spTree>
    <p:custDataLst>
      <p:tags r:id="rId1"/>
    </p:custData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0863" y="380999"/>
            <a:ext cx="8043862" cy="887413"/>
          </a:xfrm>
        </p:spPr>
        <p:txBody>
          <a:bodyPr/>
          <a:lstStyle>
            <a:lvl1pPr>
              <a:defRPr b="0"/>
            </a:lvl1pPr>
          </a:lstStyle>
          <a:p>
            <a:r>
              <a:rPr lang="en-US" dirty="0"/>
              <a:t>Click to edit Master title style</a:t>
            </a:r>
          </a:p>
        </p:txBody>
      </p:sp>
      <p:sp>
        <p:nvSpPr>
          <p:cNvPr id="3" name="Content Placeholder 2"/>
          <p:cNvSpPr>
            <a:spLocks noGrp="1"/>
          </p:cNvSpPr>
          <p:nvPr>
            <p:ph idx="1"/>
          </p:nvPr>
        </p:nvSpPr>
        <p:spPr/>
        <p:txBody>
          <a:bodyPr/>
          <a:lstStyle>
            <a:lvl1pPr>
              <a:lnSpc>
                <a:spcPct val="100000"/>
              </a:lnSpc>
              <a:spcBef>
                <a:spcPts val="1000"/>
              </a:spcBef>
              <a:defRPr/>
            </a:lvl1pPr>
            <a:lvl2pPr>
              <a:lnSpc>
                <a:spcPct val="100000"/>
              </a:lnSpc>
              <a:spcBef>
                <a:spcPts val="1000"/>
              </a:spcBef>
              <a:defRPr/>
            </a:lvl2pPr>
            <a:lvl3pPr>
              <a:lnSpc>
                <a:spcPct val="100000"/>
              </a:lnSpc>
              <a:spcBef>
                <a:spcPts val="1000"/>
              </a:spcBef>
              <a:defRPr/>
            </a:lvl3pPr>
            <a:lvl4pPr>
              <a:lnSpc>
                <a:spcPct val="100000"/>
              </a:lnSpc>
              <a:spcBef>
                <a:spcPts val="1000"/>
              </a:spcBef>
              <a:defRPr/>
            </a:lvl4pPr>
            <a:lvl5pPr>
              <a:lnSpc>
                <a:spcPct val="100000"/>
              </a:lnSpc>
              <a:spcBef>
                <a:spcPts val="1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949117" y="243020"/>
            <a:ext cx="850900" cy="803846"/>
          </a:xfrm>
          <a:prstGeom prst="rect">
            <a:avLst/>
          </a:prstGeom>
        </p:spPr>
      </p:pic>
      <p:sp>
        <p:nvSpPr>
          <p:cNvPr id="6" name="Slide Number Placeholder 3"/>
          <p:cNvSpPr>
            <a:spLocks noGrp="1"/>
          </p:cNvSpPr>
          <p:nvPr>
            <p:ph type="sldNum" sz="quarter" idx="10"/>
          </p:nvPr>
        </p:nvSpPr>
        <p:spPr>
          <a:xfrm>
            <a:off x="8594725" y="6569075"/>
            <a:ext cx="365760" cy="288925"/>
          </a:xfrm>
          <a:prstGeom prst="rect">
            <a:avLst/>
          </a:prstGeom>
        </p:spPr>
        <p:txBody>
          <a:bodyPr/>
          <a:lstStyle>
            <a:lvl1pPr>
              <a:defRPr sz="1000">
                <a:latin typeface="Open Sans" panose="020B0606030504020204" pitchFamily="34" charset="0"/>
                <a:ea typeface="Open Sans" panose="020B0606030504020204" pitchFamily="34" charset="0"/>
                <a:cs typeface="Open Sans" panose="020B0606030504020204" pitchFamily="34" charset="0"/>
              </a:defRPr>
            </a:lvl1pPr>
          </a:lstStyle>
          <a:p>
            <a:pPr>
              <a:defRPr/>
            </a:pPr>
            <a:fld id="{2587CB5D-3E4C-4E32-980E-AFB2FFCEAF83}" type="slidenum">
              <a:rPr lang="en-US" smtClean="0"/>
              <a:pPr>
                <a:defRPr/>
              </a:pPr>
              <a:t>‹#›</a:t>
            </a:fld>
            <a:endParaRPr lang="en-US" dirty="0">
              <a:solidFill>
                <a:srgbClr val="000000"/>
              </a:solidFill>
            </a:endParaRPr>
          </a:p>
        </p:txBody>
      </p:sp>
    </p:spTree>
    <p:custDataLst>
      <p:tags r:id="rId1"/>
    </p:custData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50863" y="380999"/>
            <a:ext cx="8043862" cy="887413"/>
          </a:xfrm>
        </p:spPr>
        <p:txBody>
          <a:bodyPr/>
          <a:lstStyle>
            <a:lvl1pPr>
              <a:defRPr b="0"/>
            </a:lvl1pPr>
          </a:lstStyle>
          <a:p>
            <a:r>
              <a:rPr lang="en-US" dirty="0"/>
              <a:t>Click to edit Master title style</a:t>
            </a:r>
          </a:p>
        </p:txBody>
      </p:sp>
      <p:sp>
        <p:nvSpPr>
          <p:cNvPr id="3" name="Content Placeholder 2"/>
          <p:cNvSpPr>
            <a:spLocks noGrp="1"/>
          </p:cNvSpPr>
          <p:nvPr>
            <p:ph sz="half" idx="1"/>
          </p:nvPr>
        </p:nvSpPr>
        <p:spPr>
          <a:xfrm>
            <a:off x="550863" y="1371599"/>
            <a:ext cx="3941007" cy="5197475"/>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37014" y="1371599"/>
            <a:ext cx="3957712" cy="5197475"/>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949117" y="243020"/>
            <a:ext cx="850900" cy="803846"/>
          </a:xfrm>
          <a:prstGeom prst="rect">
            <a:avLst/>
          </a:prstGeom>
        </p:spPr>
      </p:pic>
      <p:sp>
        <p:nvSpPr>
          <p:cNvPr id="7" name="Slide Number Placeholder 3"/>
          <p:cNvSpPr>
            <a:spLocks noGrp="1"/>
          </p:cNvSpPr>
          <p:nvPr>
            <p:ph type="sldNum" sz="quarter" idx="10"/>
          </p:nvPr>
        </p:nvSpPr>
        <p:spPr>
          <a:xfrm>
            <a:off x="8594725" y="6569075"/>
            <a:ext cx="365760" cy="288925"/>
          </a:xfrm>
          <a:prstGeom prst="rect">
            <a:avLst/>
          </a:prstGeom>
        </p:spPr>
        <p:txBody>
          <a:bodyPr/>
          <a:lstStyle>
            <a:lvl1pPr>
              <a:defRPr sz="1000">
                <a:latin typeface="Open Sans" panose="020B0606030504020204" pitchFamily="34" charset="0"/>
                <a:ea typeface="Open Sans" panose="020B0606030504020204" pitchFamily="34" charset="0"/>
                <a:cs typeface="Open Sans" panose="020B0606030504020204" pitchFamily="34" charset="0"/>
              </a:defRPr>
            </a:lvl1pPr>
          </a:lstStyle>
          <a:p>
            <a:pPr>
              <a:defRPr/>
            </a:pPr>
            <a:fld id="{2587CB5D-3E4C-4E32-980E-AFB2FFCEAF83}" type="slidenum">
              <a:rPr lang="en-US" smtClean="0"/>
              <a:pPr>
                <a:defRPr/>
              </a:pPr>
              <a:t>‹#›</a:t>
            </a:fld>
            <a:endParaRPr lang="en-US" dirty="0">
              <a:solidFill>
                <a:srgbClr val="000000"/>
              </a:solidFill>
            </a:endParaRPr>
          </a:p>
        </p:txBody>
      </p:sp>
    </p:spTree>
    <p:custDataLst>
      <p:tags r:id="rId1"/>
    </p:custData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50863" y="380999"/>
            <a:ext cx="8043862" cy="887413"/>
          </a:xfrm>
        </p:spPr>
        <p:txBody>
          <a:bodyPr/>
          <a:lstStyle>
            <a:lvl1pPr>
              <a:defRPr b="0"/>
            </a:lvl1pPr>
          </a:lstStyle>
          <a:p>
            <a:r>
              <a:rPr lang="en-US" dirty="0"/>
              <a:t>Click to edit Master title style</a:t>
            </a:r>
          </a:p>
        </p:txBody>
      </p:sp>
      <p:sp>
        <p:nvSpPr>
          <p:cNvPr id="3" name="Slide Number Placeholder 2"/>
          <p:cNvSpPr>
            <a:spLocks noGrp="1"/>
          </p:cNvSpPr>
          <p:nvPr>
            <p:ph type="sldNum" sz="quarter" idx="10"/>
          </p:nvPr>
        </p:nvSpPr>
        <p:spPr/>
        <p:txBody>
          <a:bodyPr/>
          <a:lstStyle>
            <a:lvl1pPr>
              <a:defRPr/>
            </a:lvl1pPr>
          </a:lstStyle>
          <a:p>
            <a:pPr>
              <a:defRPr/>
            </a:pPr>
            <a:fld id="{C6DD0DAE-F3F3-40D8-9B48-720A67EB0BFF}" type="slidenum">
              <a:rPr lang="en-US"/>
              <a:pPr>
                <a:defRPr/>
              </a:pPr>
              <a:t>‹#›</a:t>
            </a:fld>
            <a:endParaRPr lang="en-US" dirty="0">
              <a:solidFill>
                <a:srgbClr val="000000"/>
              </a:solidFill>
            </a:endParaRP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949117" y="243020"/>
            <a:ext cx="850900" cy="803846"/>
          </a:xfrm>
          <a:prstGeom prst="rect">
            <a:avLst/>
          </a:prstGeom>
        </p:spPr>
      </p:pic>
    </p:spTree>
    <p:custDataLst>
      <p:tags r:id="rId1"/>
    </p:custData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F94F33D4-F7A4-4E4C-AAF3-CA59B98AB79B}" type="slidenum">
              <a:rPr lang="en-US"/>
              <a:pPr>
                <a:defRPr/>
              </a:pPr>
              <a:t>‹#›</a:t>
            </a:fld>
            <a:endParaRPr lang="en-US" dirty="0">
              <a:solidFill>
                <a:srgbClr val="000000"/>
              </a:solidFill>
            </a:endParaRPr>
          </a:p>
        </p:txBody>
      </p:sp>
    </p:spTree>
    <p:custDataLst>
      <p:tags r:id="rId1"/>
    </p:custData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Line 9"/>
          <p:cNvSpPr>
            <a:spLocks noChangeShapeType="1"/>
          </p:cNvSpPr>
          <p:nvPr/>
        </p:nvSpPr>
        <p:spPr bwMode="auto">
          <a:xfrm>
            <a:off x="546785" y="3710093"/>
            <a:ext cx="8058150" cy="0"/>
          </a:xfrm>
          <a:prstGeom prst="line">
            <a:avLst/>
          </a:prstGeom>
          <a:ln w="38100">
            <a:solidFill>
              <a:schemeClr val="accent4"/>
            </a:solidFill>
            <a:headEnd/>
            <a:tailEnd/>
          </a:ln>
        </p:spPr>
        <p:style>
          <a:lnRef idx="1">
            <a:schemeClr val="accent4"/>
          </a:lnRef>
          <a:fillRef idx="0">
            <a:schemeClr val="accent4"/>
          </a:fillRef>
          <a:effectRef idx="0">
            <a:schemeClr val="accent4"/>
          </a:effectRef>
          <a:fontRef idx="minor">
            <a:schemeClr val="tx1"/>
          </a:fontRef>
        </p:style>
        <p:txBody>
          <a:bodyPr wrap="none" anchor="ctr"/>
          <a:lstStyle/>
          <a:p>
            <a:endParaRPr lang="en-US"/>
          </a:p>
        </p:txBody>
      </p:sp>
      <p:sp>
        <p:nvSpPr>
          <p:cNvPr id="2" name="Title 1"/>
          <p:cNvSpPr>
            <a:spLocks noGrp="1"/>
          </p:cNvSpPr>
          <p:nvPr>
            <p:ph type="ctrTitle"/>
          </p:nvPr>
        </p:nvSpPr>
        <p:spPr>
          <a:xfrm>
            <a:off x="546785" y="2033692"/>
            <a:ext cx="7772400" cy="1436725"/>
          </a:xfrm>
          <a:noFill/>
          <a:ln w="9525">
            <a:noFill/>
            <a:miter lim="800000"/>
            <a:headEnd/>
            <a:tailEnd/>
          </a:ln>
        </p:spPr>
        <p:txBody>
          <a:bodyPr anchor="b"/>
          <a:lstStyle>
            <a:lvl1pPr algn="l" rtl="0" eaLnBrk="1" fontAlgn="base" hangingPunct="1">
              <a:lnSpc>
                <a:spcPct val="105000"/>
              </a:lnSpc>
              <a:spcBef>
                <a:spcPct val="0"/>
              </a:spcBef>
              <a:spcAft>
                <a:spcPct val="0"/>
              </a:spcAft>
              <a:defRPr lang="en-US" sz="4000" dirty="0">
                <a:solidFill>
                  <a:schemeClr val="tx2"/>
                </a:solidFill>
                <a:latin typeface="Century Gothic" panose="020B0502020202020204" pitchFamily="34" charset="0"/>
                <a:ea typeface="+mj-ea"/>
                <a:cs typeface="+mj-cs"/>
              </a:defRPr>
            </a:lvl1pPr>
          </a:lstStyle>
          <a:p>
            <a:r>
              <a:rPr lang="en-US" dirty="0"/>
              <a:t>Click to edit Master title style</a:t>
            </a:r>
          </a:p>
        </p:txBody>
      </p:sp>
      <p:sp>
        <p:nvSpPr>
          <p:cNvPr id="3" name="Subtitle 2"/>
          <p:cNvSpPr>
            <a:spLocks noGrp="1"/>
          </p:cNvSpPr>
          <p:nvPr>
            <p:ph type="subTitle" idx="1"/>
          </p:nvPr>
        </p:nvSpPr>
        <p:spPr>
          <a:xfrm>
            <a:off x="546785" y="3962400"/>
            <a:ext cx="6400800" cy="914400"/>
          </a:xfrm>
          <a:noFill/>
          <a:ln w="9525">
            <a:noFill/>
            <a:miter lim="800000"/>
            <a:headEnd/>
            <a:tailEnd/>
          </a:ln>
          <a:effectLst/>
        </p:spPr>
        <p:txBody>
          <a:bodyPr rIns="91440" bIns="45720">
            <a:normAutofit/>
          </a:bodyPr>
          <a:lstStyle>
            <a:lvl1pPr marL="0" indent="0" algn="l" rtl="0" eaLnBrk="1" fontAlgn="base" hangingPunct="1">
              <a:lnSpc>
                <a:spcPct val="120000"/>
              </a:lnSpc>
              <a:spcBef>
                <a:spcPct val="20000"/>
              </a:spcBef>
              <a:spcAft>
                <a:spcPct val="0"/>
              </a:spcAft>
              <a:buFont typeface="Wingdings" pitchFamily="2" charset="2"/>
              <a:buNone/>
              <a:defRPr lang="en-US" sz="1800" b="0" baseline="0" dirty="0">
                <a:solidFill>
                  <a:srgbClr val="000000"/>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9" name="Picture 8" descr="HOB Logo.horizontal_w-tag_CMYK.jpg"/>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46785" y="304800"/>
            <a:ext cx="3568015" cy="1005073"/>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7930047" y="381001"/>
            <a:ext cx="704652" cy="801542"/>
          </a:xfrm>
          <a:prstGeom prst="rect">
            <a:avLst/>
          </a:prstGeom>
        </p:spPr>
      </p:pic>
    </p:spTree>
    <p:custDataLst>
      <p:tags r:id="rId1"/>
    </p:custDataLst>
    <p:extLst>
      <p:ext uri="{BB962C8B-B14F-4D97-AF65-F5344CB8AC3E}">
        <p14:creationId xmlns:p14="http://schemas.microsoft.com/office/powerpoint/2010/main" val="3859055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550863" y="380999"/>
            <a:ext cx="8043862" cy="887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3075" name="Rectangle 3"/>
          <p:cNvSpPr>
            <a:spLocks noGrp="1" noChangeArrowheads="1"/>
          </p:cNvSpPr>
          <p:nvPr>
            <p:ph type="body" idx="1"/>
          </p:nvPr>
        </p:nvSpPr>
        <p:spPr bwMode="auto">
          <a:xfrm>
            <a:off x="550863" y="1448789"/>
            <a:ext cx="8043862" cy="512028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8372" name="Rectangle 4"/>
          <p:cNvSpPr>
            <a:spLocks noGrp="1" noChangeArrowheads="1"/>
          </p:cNvSpPr>
          <p:nvPr>
            <p:ph type="sldNum" sz="quarter" idx="4"/>
          </p:nvPr>
        </p:nvSpPr>
        <p:spPr bwMode="auto">
          <a:xfrm>
            <a:off x="8594725" y="6569075"/>
            <a:ext cx="365760" cy="2889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r" eaLnBrk="0" hangingPunct="0">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pPr>
              <a:defRPr/>
            </a:pPr>
            <a:fld id="{937F2037-485C-4029-AB58-DA0CC97D04D9}" type="slidenum">
              <a:rPr lang="en-US" smtClean="0"/>
              <a:pPr>
                <a:defRPr/>
              </a:pPr>
              <a:t>‹#›</a:t>
            </a:fld>
            <a:endParaRPr lang="en-US" dirty="0"/>
          </a:p>
        </p:txBody>
      </p:sp>
      <p:sp>
        <p:nvSpPr>
          <p:cNvPr id="5" name="Copyright"/>
          <p:cNvSpPr>
            <a:spLocks noChangeArrowheads="1"/>
          </p:cNvSpPr>
          <p:nvPr userDrawn="1"/>
        </p:nvSpPr>
        <p:spPr bwMode="auto">
          <a:xfrm>
            <a:off x="255123" y="6508679"/>
            <a:ext cx="2791149"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Aft>
                <a:spcPts val="1200"/>
              </a:spcAft>
              <a:buFont typeface="Wingdings" pitchFamily="2" charset="2"/>
              <a:buChar char="§"/>
              <a:defRPr sz="2200">
                <a:solidFill>
                  <a:schemeClr val="tx1"/>
                </a:solidFill>
                <a:latin typeface="Verdana" pitchFamily="34" charset="0"/>
              </a:defRPr>
            </a:lvl1pPr>
            <a:lvl2pPr marL="742950" indent="-285750">
              <a:spcAft>
                <a:spcPts val="1200"/>
              </a:spcAft>
              <a:buFont typeface="Verdana" pitchFamily="34" charset="0"/>
              <a:buChar char="–"/>
              <a:defRPr sz="2000">
                <a:solidFill>
                  <a:schemeClr val="tx1"/>
                </a:solidFill>
                <a:latin typeface="Verdana" pitchFamily="34" charset="0"/>
              </a:defRPr>
            </a:lvl2pPr>
            <a:lvl3pPr marL="1143000" indent="-228600">
              <a:spcAft>
                <a:spcPts val="1200"/>
              </a:spcAft>
              <a:buFont typeface="Arial" charset="0"/>
              <a:buChar char="•"/>
              <a:defRPr>
                <a:solidFill>
                  <a:schemeClr val="tx1"/>
                </a:solidFill>
                <a:latin typeface="Verdana" pitchFamily="34" charset="0"/>
              </a:defRPr>
            </a:lvl3pPr>
            <a:lvl4pPr marL="1600200" indent="-228600">
              <a:spcAft>
                <a:spcPts val="1200"/>
              </a:spcAft>
              <a:buFont typeface="Wingdings" pitchFamily="2" charset="2"/>
              <a:buChar char="§"/>
              <a:defRPr sz="1600">
                <a:solidFill>
                  <a:schemeClr val="tx1"/>
                </a:solidFill>
                <a:latin typeface="Verdana" pitchFamily="34" charset="0"/>
              </a:defRPr>
            </a:lvl4pPr>
            <a:lvl5pPr marL="2057400" indent="-228600">
              <a:spcAft>
                <a:spcPts val="1200"/>
              </a:spcAft>
              <a:buFont typeface="Wingdings" pitchFamily="2" charset="2"/>
              <a:buChar char="§"/>
              <a:defRPr sz="1600">
                <a:solidFill>
                  <a:schemeClr val="tx1"/>
                </a:solidFill>
                <a:latin typeface="Verdana" pitchFamily="34" charset="0"/>
              </a:defRPr>
            </a:lvl5pPr>
            <a:lvl6pPr marL="2514600" indent="-228600" fontAlgn="base">
              <a:spcBef>
                <a:spcPct val="0"/>
              </a:spcBef>
              <a:spcAft>
                <a:spcPts val="1200"/>
              </a:spcAft>
              <a:buFont typeface="Wingdings" pitchFamily="2" charset="2"/>
              <a:buChar char="§"/>
              <a:defRPr sz="1600">
                <a:solidFill>
                  <a:schemeClr val="tx1"/>
                </a:solidFill>
                <a:latin typeface="Verdana" pitchFamily="34" charset="0"/>
              </a:defRPr>
            </a:lvl6pPr>
            <a:lvl7pPr marL="2971800" indent="-228600" fontAlgn="base">
              <a:spcBef>
                <a:spcPct val="0"/>
              </a:spcBef>
              <a:spcAft>
                <a:spcPts val="1200"/>
              </a:spcAft>
              <a:buFont typeface="Wingdings" pitchFamily="2" charset="2"/>
              <a:buChar char="§"/>
              <a:defRPr sz="1600">
                <a:solidFill>
                  <a:schemeClr val="tx1"/>
                </a:solidFill>
                <a:latin typeface="Verdana" pitchFamily="34" charset="0"/>
              </a:defRPr>
            </a:lvl7pPr>
            <a:lvl8pPr marL="3429000" indent="-228600" fontAlgn="base">
              <a:spcBef>
                <a:spcPct val="0"/>
              </a:spcBef>
              <a:spcAft>
                <a:spcPts val="1200"/>
              </a:spcAft>
              <a:buFont typeface="Wingdings" pitchFamily="2" charset="2"/>
              <a:buChar char="§"/>
              <a:defRPr sz="1600">
                <a:solidFill>
                  <a:schemeClr val="tx1"/>
                </a:solidFill>
                <a:latin typeface="Verdana" pitchFamily="34" charset="0"/>
              </a:defRPr>
            </a:lvl8pPr>
            <a:lvl9pPr marL="3886200" indent="-228600" fontAlgn="base">
              <a:spcBef>
                <a:spcPct val="0"/>
              </a:spcBef>
              <a:spcAft>
                <a:spcPts val="1200"/>
              </a:spcAft>
              <a:buFont typeface="Wingdings" pitchFamily="2" charset="2"/>
              <a:buChar char="§"/>
              <a:defRPr sz="1600">
                <a:solidFill>
                  <a:schemeClr val="tx1"/>
                </a:solidFill>
                <a:latin typeface="Verdana" pitchFamily="34" charset="0"/>
              </a:defRPr>
            </a:lvl9pPr>
          </a:lstStyle>
          <a:p>
            <a:pPr>
              <a:spcAft>
                <a:spcPct val="0"/>
              </a:spcAft>
              <a:buFontTx/>
              <a:buNone/>
            </a:pPr>
            <a:r>
              <a:rPr lang="en-US" altLang="en-US" sz="900" dirty="0">
                <a:latin typeface="Century Gothic" panose="020B0502020202020204" pitchFamily="34" charset="0"/>
              </a:rPr>
              <a:t>© 2024 Wells Fargo Bank NA. All rights reserved.</a:t>
            </a:r>
          </a:p>
        </p:txBody>
      </p:sp>
    </p:spTree>
    <p:custDataLst>
      <p:tags r:id="rId8"/>
    </p:custDataLst>
  </p:cSld>
  <p:clrMap bg1="lt1" tx1="dk1" bg2="lt2" tx2="dk2" accent1="accent1" accent2="accent2" accent3="accent3" accent4="accent4" accent5="accent5" accent6="accent6" hlink="hlink" folHlink="folHlink"/>
  <p:sldLayoutIdLst>
    <p:sldLayoutId id="2147484179" r:id="rId1"/>
    <p:sldLayoutId id="2147484180" r:id="rId2"/>
    <p:sldLayoutId id="2147484182" r:id="rId3"/>
    <p:sldLayoutId id="2147484184" r:id="rId4"/>
    <p:sldLayoutId id="2147484185" r:id="rId5"/>
    <p:sldLayoutId id="2147484192" r:id="rId6"/>
  </p:sldLayoutIdLst>
  <p:transition>
    <p:fade/>
  </p:transition>
  <p:txStyles>
    <p:titleStyle>
      <a:lvl1pPr algn="l" rtl="0" eaLnBrk="1" fontAlgn="base" hangingPunct="1">
        <a:lnSpc>
          <a:spcPct val="105000"/>
        </a:lnSpc>
        <a:spcBef>
          <a:spcPct val="0"/>
        </a:spcBef>
        <a:spcAft>
          <a:spcPct val="0"/>
        </a:spcAft>
        <a:defRPr sz="3200" b="0" spc="-100" baseline="0">
          <a:solidFill>
            <a:schemeClr val="tx2"/>
          </a:solidFill>
          <a:latin typeface="Century Gothic" panose="020B0502020202020204" pitchFamily="34" charset="0"/>
          <a:ea typeface="MS PGothic"/>
          <a:cs typeface="Century Gothic" panose="020B0502020202020204" pitchFamily="34" charset="0"/>
        </a:defRPr>
      </a:lvl1pPr>
      <a:lvl2pPr algn="l" rtl="0" eaLnBrk="1" fontAlgn="base" hangingPunct="1">
        <a:lnSpc>
          <a:spcPct val="105000"/>
        </a:lnSpc>
        <a:spcBef>
          <a:spcPct val="0"/>
        </a:spcBef>
        <a:spcAft>
          <a:spcPct val="0"/>
        </a:spcAft>
        <a:defRPr sz="3200">
          <a:solidFill>
            <a:schemeClr val="tx2"/>
          </a:solidFill>
          <a:latin typeface="Georgia" pitchFamily="18" charset="0"/>
          <a:ea typeface="MS PGothic"/>
          <a:cs typeface="MS PGothic"/>
        </a:defRPr>
      </a:lvl2pPr>
      <a:lvl3pPr algn="l" rtl="0" eaLnBrk="1" fontAlgn="base" hangingPunct="1">
        <a:lnSpc>
          <a:spcPct val="105000"/>
        </a:lnSpc>
        <a:spcBef>
          <a:spcPct val="0"/>
        </a:spcBef>
        <a:spcAft>
          <a:spcPct val="0"/>
        </a:spcAft>
        <a:defRPr sz="3200">
          <a:solidFill>
            <a:schemeClr val="tx2"/>
          </a:solidFill>
          <a:latin typeface="Georgia" pitchFamily="18" charset="0"/>
          <a:ea typeface="MS PGothic"/>
          <a:cs typeface="MS PGothic"/>
        </a:defRPr>
      </a:lvl3pPr>
      <a:lvl4pPr algn="l" rtl="0" eaLnBrk="1" fontAlgn="base" hangingPunct="1">
        <a:lnSpc>
          <a:spcPct val="105000"/>
        </a:lnSpc>
        <a:spcBef>
          <a:spcPct val="0"/>
        </a:spcBef>
        <a:spcAft>
          <a:spcPct val="0"/>
        </a:spcAft>
        <a:defRPr sz="3200">
          <a:solidFill>
            <a:schemeClr val="tx2"/>
          </a:solidFill>
          <a:latin typeface="Georgia" pitchFamily="18" charset="0"/>
          <a:ea typeface="MS PGothic"/>
          <a:cs typeface="MS PGothic"/>
        </a:defRPr>
      </a:lvl4pPr>
      <a:lvl5pPr algn="l" rtl="0" eaLnBrk="1" fontAlgn="base" hangingPunct="1">
        <a:lnSpc>
          <a:spcPct val="105000"/>
        </a:lnSpc>
        <a:spcBef>
          <a:spcPct val="0"/>
        </a:spcBef>
        <a:spcAft>
          <a:spcPct val="0"/>
        </a:spcAft>
        <a:defRPr sz="3200">
          <a:solidFill>
            <a:schemeClr val="tx2"/>
          </a:solidFill>
          <a:latin typeface="Georgia" pitchFamily="18" charset="0"/>
          <a:ea typeface="MS PGothic"/>
          <a:cs typeface="MS PGothic"/>
        </a:defRPr>
      </a:lvl5pPr>
      <a:lvl6pPr marL="457200" algn="l" rtl="0" eaLnBrk="1" fontAlgn="base" hangingPunct="1">
        <a:lnSpc>
          <a:spcPct val="105000"/>
        </a:lnSpc>
        <a:spcBef>
          <a:spcPct val="0"/>
        </a:spcBef>
        <a:spcAft>
          <a:spcPct val="0"/>
        </a:spcAft>
        <a:defRPr sz="3200">
          <a:solidFill>
            <a:schemeClr val="tx2"/>
          </a:solidFill>
          <a:latin typeface="Georgia" pitchFamily="18" charset="0"/>
          <a:ea typeface="ＭＳ Ｐゴシック" pitchFamily="34" charset="-128"/>
        </a:defRPr>
      </a:lvl6pPr>
      <a:lvl7pPr marL="914400" algn="l" rtl="0" eaLnBrk="1" fontAlgn="base" hangingPunct="1">
        <a:lnSpc>
          <a:spcPct val="105000"/>
        </a:lnSpc>
        <a:spcBef>
          <a:spcPct val="0"/>
        </a:spcBef>
        <a:spcAft>
          <a:spcPct val="0"/>
        </a:spcAft>
        <a:defRPr sz="3200">
          <a:solidFill>
            <a:schemeClr val="tx2"/>
          </a:solidFill>
          <a:latin typeface="Georgia" pitchFamily="18" charset="0"/>
          <a:ea typeface="ＭＳ Ｐゴシック" pitchFamily="34" charset="-128"/>
        </a:defRPr>
      </a:lvl7pPr>
      <a:lvl8pPr marL="1371600" algn="l" rtl="0" eaLnBrk="1" fontAlgn="base" hangingPunct="1">
        <a:lnSpc>
          <a:spcPct val="105000"/>
        </a:lnSpc>
        <a:spcBef>
          <a:spcPct val="0"/>
        </a:spcBef>
        <a:spcAft>
          <a:spcPct val="0"/>
        </a:spcAft>
        <a:defRPr sz="3200">
          <a:solidFill>
            <a:schemeClr val="tx2"/>
          </a:solidFill>
          <a:latin typeface="Georgia" pitchFamily="18" charset="0"/>
          <a:ea typeface="ＭＳ Ｐゴシック" pitchFamily="34" charset="-128"/>
        </a:defRPr>
      </a:lvl8pPr>
      <a:lvl9pPr marL="1828800" algn="l" rtl="0" eaLnBrk="1" fontAlgn="base" hangingPunct="1">
        <a:lnSpc>
          <a:spcPct val="105000"/>
        </a:lnSpc>
        <a:spcBef>
          <a:spcPct val="0"/>
        </a:spcBef>
        <a:spcAft>
          <a:spcPct val="0"/>
        </a:spcAft>
        <a:defRPr sz="3200">
          <a:solidFill>
            <a:schemeClr val="tx2"/>
          </a:solidFill>
          <a:latin typeface="Georgia" pitchFamily="18" charset="0"/>
          <a:ea typeface="ＭＳ Ｐゴシック" pitchFamily="34" charset="-128"/>
        </a:defRPr>
      </a:lvl9pPr>
    </p:titleStyle>
    <p:bodyStyle>
      <a:lvl1pPr marL="225425" indent="-225425" algn="l" rtl="0" eaLnBrk="1" fontAlgn="base" hangingPunct="1">
        <a:lnSpc>
          <a:spcPct val="100000"/>
        </a:lnSpc>
        <a:spcBef>
          <a:spcPts val="600"/>
        </a:spcBef>
        <a:spcAft>
          <a:spcPct val="0"/>
        </a:spcAft>
        <a:buFont typeface="Arial" pitchFamily="34" charset="0"/>
        <a:buChar char="•"/>
        <a:defRPr sz="2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569913" indent="-225425" algn="l" rtl="0" eaLnBrk="1" fontAlgn="base" hangingPunct="1">
        <a:lnSpc>
          <a:spcPct val="100000"/>
        </a:lnSpc>
        <a:spcBef>
          <a:spcPts val="600"/>
        </a:spcBef>
        <a:spcAft>
          <a:spcPct val="0"/>
        </a:spcAft>
        <a:buFont typeface="Arial" pitchFamily="34" charset="0"/>
        <a:buChar cha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914400" indent="-225425" algn="l" rtl="0" eaLnBrk="1" fontAlgn="base" hangingPunct="1">
        <a:lnSpc>
          <a:spcPct val="100000"/>
        </a:lnSpc>
        <a:spcBef>
          <a:spcPts val="600"/>
        </a:spcBef>
        <a:spcAft>
          <a:spcPct val="0"/>
        </a:spcAft>
        <a:buFont typeface="Arial" pitchFamily="34" charset="0"/>
        <a:buChar char="•"/>
        <a:defRPr>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66825" indent="-233363" algn="l" rtl="0" eaLnBrk="1" fontAlgn="base" hangingPunct="1">
        <a:lnSpc>
          <a:spcPct val="100000"/>
        </a:lnSpc>
        <a:spcBef>
          <a:spcPts val="600"/>
        </a:spcBef>
        <a:spcAft>
          <a:spcPct val="0"/>
        </a:spcAft>
        <a:buFont typeface="Arial" pitchFamily="34" charset="0"/>
        <a:buChar char="•"/>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603375" indent="-225425" algn="l" rtl="0" eaLnBrk="1" fontAlgn="base" hangingPunct="1">
        <a:lnSpc>
          <a:spcPct val="100000"/>
        </a:lnSpc>
        <a:spcBef>
          <a:spcPts val="600"/>
        </a:spcBef>
        <a:spcAft>
          <a:spcPct val="0"/>
        </a:spcAft>
        <a:buFont typeface="Arial" pitchFamily="34" charset="0"/>
        <a:buChar char="•"/>
        <a:defRPr sz="14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0113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6pPr>
      <a:lvl7pPr marL="24685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7pPr>
      <a:lvl8pPr marL="29257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8pPr>
      <a:lvl9pPr marL="33829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12.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5.xml"/><Relationship Id="rId1" Type="http://schemas.openxmlformats.org/officeDocument/2006/relationships/tags" Target="../tags/tag2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14.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15.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1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Protecting older adults from fraud and scams</a:t>
            </a:r>
          </a:p>
        </p:txBody>
      </p:sp>
      <p:sp>
        <p:nvSpPr>
          <p:cNvPr id="3" name="Subtitle 2"/>
          <p:cNvSpPr>
            <a:spLocks noGrp="1"/>
          </p:cNvSpPr>
          <p:nvPr>
            <p:ph type="subTitle" idx="1"/>
          </p:nvPr>
        </p:nvSpPr>
        <p:spPr/>
        <p:txBody>
          <a:bodyPr/>
          <a:lstStyle/>
          <a:p>
            <a:r>
              <a:rPr lang="en-US" dirty="0"/>
              <a:t>Presenter Name</a:t>
            </a:r>
          </a:p>
        </p:txBody>
      </p:sp>
      <p:sp>
        <p:nvSpPr>
          <p:cNvPr id="6" name="TextBox 5">
            <a:extLst>
              <a:ext uri="{FF2B5EF4-FFF2-40B4-BE49-F238E27FC236}">
                <a16:creationId xmlns:a16="http://schemas.microsoft.com/office/drawing/2014/main" id="{BE4925A6-07F2-49DE-8F3D-4A1918E62240}"/>
              </a:ext>
            </a:extLst>
          </p:cNvPr>
          <p:cNvSpPr txBox="1"/>
          <p:nvPr/>
        </p:nvSpPr>
        <p:spPr>
          <a:xfrm>
            <a:off x="5652185" y="3657600"/>
            <a:ext cx="5334000" cy="3264807"/>
          </a:xfrm>
          <a:prstGeom prst="rect">
            <a:avLst/>
          </a:prstGeom>
          <a:solidFill>
            <a:schemeClr val="accent6"/>
          </a:solidFill>
        </p:spPr>
        <p:txBody>
          <a:bodyPr wrap="square" rtlCol="0">
            <a:spAutoFit/>
          </a:bodyPr>
          <a:lstStyle/>
          <a:p>
            <a:r>
              <a:rPr lang="en-US" b="1" dirty="0">
                <a:solidFill>
                  <a:schemeClr val="bg1"/>
                </a:solidFill>
                <a:latin typeface="Open Sans" panose="020B0606030504020204" pitchFamily="34" charset="0"/>
                <a:ea typeface="Open Sans" panose="020B0606030504020204" pitchFamily="34" charset="0"/>
                <a:cs typeface="Open Sans" panose="020B0606030504020204" pitchFamily="34" charset="0"/>
              </a:rPr>
              <a:t>BEFORE PRESENTING THIS MATERIAL: </a:t>
            </a:r>
          </a:p>
          <a:p>
            <a:pPr marL="285750" indent="-285750">
              <a:spcAft>
                <a:spcPts val="600"/>
              </a:spcAft>
              <a:buFont typeface="Wingdings" panose="05000000000000000000" pitchFamily="2" charset="2"/>
              <a:buChar char="§"/>
            </a:pP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ADD YOUR NAME TO THE FIRST PAGE </a:t>
            </a:r>
          </a:p>
          <a:p>
            <a:pPr marL="285750" indent="-285750">
              <a:spcAft>
                <a:spcPts val="600"/>
              </a:spcAft>
              <a:buFont typeface="Wingdings" panose="05000000000000000000" pitchFamily="2" charset="2"/>
              <a:buChar char="§"/>
            </a:pP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PRACTICE THE PRESENTATION FOR TIMING</a:t>
            </a:r>
          </a:p>
          <a:p>
            <a:pPr marL="285750" indent="-285750">
              <a:spcAft>
                <a:spcPts val="600"/>
              </a:spcAft>
              <a:buFont typeface="Wingdings" panose="05000000000000000000" pitchFamily="2" charset="2"/>
              <a:buChar char="§"/>
            </a:pP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REVIEW PRESENTER NOTES TO BECOME FAMILIAR WITH THE INFO / SLIDES</a:t>
            </a:r>
          </a:p>
          <a:p>
            <a:pPr marL="285750" indent="-285750">
              <a:spcAft>
                <a:spcPts val="600"/>
              </a:spcAft>
              <a:buFont typeface="Wingdings" panose="05000000000000000000" pitchFamily="2" charset="2"/>
              <a:buChar char="§"/>
            </a:pP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PUT PRESENTATION INTO ‘SLIDE SHOW’ MODE TO CLICK THROUGH THE PRESENTATION AND USE THE INTERACTIVE ELEMENTS.</a:t>
            </a:r>
          </a:p>
          <a:p>
            <a:pPr marL="285750" indent="-285750">
              <a:spcAft>
                <a:spcPts val="600"/>
              </a:spcAft>
              <a:buFont typeface="Wingdings" panose="05000000000000000000" pitchFamily="2" charset="2"/>
              <a:buChar char="§"/>
            </a:pP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DELETE THIS MESSAGE BEFORE PRESENTING.</a:t>
            </a:r>
          </a:p>
        </p:txBody>
      </p:sp>
    </p:spTree>
    <p:custDataLst>
      <p:tags r:id="rId1"/>
    </p:custDataLst>
    <p:extLst>
      <p:ext uri="{BB962C8B-B14F-4D97-AF65-F5344CB8AC3E}">
        <p14:creationId xmlns:p14="http://schemas.microsoft.com/office/powerpoint/2010/main" val="723937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Solving the scam problem  </a:t>
            </a:r>
          </a:p>
        </p:txBody>
      </p:sp>
      <p:pic>
        <p:nvPicPr>
          <p:cNvPr id="7" name="Picture 6" descr="Icon&#10;&#10;Description automatically generated">
            <a:extLst>
              <a:ext uri="{FF2B5EF4-FFF2-40B4-BE49-F238E27FC236}">
                <a16:creationId xmlns:a16="http://schemas.microsoft.com/office/drawing/2014/main" id="{09606F25-5417-4CD6-9251-DAB49283236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00800" y="2362200"/>
            <a:ext cx="2401018" cy="2346008"/>
          </a:xfrm>
          <a:prstGeom prst="rect">
            <a:avLst/>
          </a:prstGeom>
        </p:spPr>
      </p:pic>
      <p:sp>
        <p:nvSpPr>
          <p:cNvPr id="9" name="Content Placeholder 2">
            <a:extLst>
              <a:ext uri="{FF2B5EF4-FFF2-40B4-BE49-F238E27FC236}">
                <a16:creationId xmlns:a16="http://schemas.microsoft.com/office/drawing/2014/main" id="{DBA9FD88-0ADB-42EB-B806-8DFFC3DDB5E0}"/>
              </a:ext>
            </a:extLst>
          </p:cNvPr>
          <p:cNvSpPr txBox="1">
            <a:spLocks/>
          </p:cNvSpPr>
          <p:nvPr/>
        </p:nvSpPr>
        <p:spPr bwMode="auto">
          <a:xfrm>
            <a:off x="342183" y="1447800"/>
            <a:ext cx="6058618" cy="4297204"/>
          </a:xfrm>
          <a:prstGeom prst="rect">
            <a:avLst/>
          </a:prstGeom>
          <a:noFill/>
          <a:ln>
            <a:noFill/>
          </a:ln>
        </p:spPr>
        <p:txBody>
          <a:bodyPr vert="horz" wrap="square" lIns="91440" tIns="91440" rIns="91440" bIns="91440" numCol="1" anchor="t" anchorCtr="0" compatLnSpc="1">
            <a:prstTxWarp prst="textNoShape">
              <a:avLst/>
            </a:prstTxWarp>
          </a:bodyPr>
          <a:lstStyle>
            <a:lvl1pPr marL="342900" indent="-342900" algn="l" rtl="0" eaLnBrk="1" fontAlgn="base" hangingPunct="1">
              <a:spcBef>
                <a:spcPct val="0"/>
              </a:spcBef>
              <a:spcAft>
                <a:spcPts val="1200"/>
              </a:spcAft>
              <a:buFont typeface="Wingdings" pitchFamily="2" charset="2"/>
              <a:buChar char="§"/>
              <a:defRPr sz="22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7388" indent="-342900" algn="l" rtl="0" eaLnBrk="1" fontAlgn="base" hangingPunct="1">
              <a:spcBef>
                <a:spcPct val="0"/>
              </a:spcBef>
              <a:spcAft>
                <a:spcPts val="1200"/>
              </a:spcAft>
              <a:buFont typeface="Verdana"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227013" algn="l" rtl="0" eaLnBrk="1" fontAlgn="base" hangingPunct="1">
              <a:spcBef>
                <a:spcPct val="0"/>
              </a:spcBef>
              <a:spcAft>
                <a:spcPts val="1200"/>
              </a:spcAft>
              <a:buFont typeface="Arial"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141413" indent="-227013" algn="l" rtl="0" eaLnBrk="1" fontAlgn="base" hangingPunct="1">
              <a:spcBef>
                <a:spcPct val="0"/>
              </a:spcBef>
              <a:spcAft>
                <a:spcPts val="1200"/>
              </a:spcAft>
              <a:buFont typeface="Wingdings" pitchFamily="2" charset="2"/>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376363" indent="-234950" algn="l" rtl="0" eaLnBrk="1" fontAlgn="base" hangingPunct="1">
              <a:spcBef>
                <a:spcPct val="0"/>
              </a:spcBef>
              <a:spcAft>
                <a:spcPts val="1200"/>
              </a:spcAft>
              <a:buFont typeface="Wingdings" pitchFamily="2" charset="2"/>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457200" lvl="0" indent="-457200">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Learn how to recognize a scam </a:t>
            </a:r>
            <a:br>
              <a:rPr lang="en-US" sz="2000" dirty="0">
                <a:latin typeface="Open Sans" panose="020B0606030504020204" pitchFamily="34" charset="0"/>
                <a:ea typeface="Open Sans" panose="020B0606030504020204" pitchFamily="34" charset="0"/>
                <a:cs typeface="Open Sans" panose="020B0606030504020204" pitchFamily="34" charset="0"/>
              </a:rPr>
            </a:br>
            <a:r>
              <a:rPr lang="en-US" sz="2000" dirty="0">
                <a:latin typeface="Open Sans" panose="020B0606030504020204" pitchFamily="34" charset="0"/>
                <a:ea typeface="Open Sans" panose="020B0606030504020204" pitchFamily="34" charset="0"/>
                <a:cs typeface="Open Sans" panose="020B0606030504020204" pitchFamily="34" charset="0"/>
              </a:rPr>
              <a:t>when you see it</a:t>
            </a:r>
          </a:p>
          <a:p>
            <a:pPr marL="457200" lvl="0" indent="-457200">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If it sounds too good to be true, it usually is!</a:t>
            </a:r>
          </a:p>
          <a:p>
            <a:pPr marL="457200" lvl="0" indent="-457200">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If you see something, say something</a:t>
            </a:r>
          </a:p>
          <a:p>
            <a:pPr marL="457200" lvl="0" indent="-457200">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Double check with a friend before sending money or gift card to someone you don’t know</a:t>
            </a:r>
          </a:p>
          <a:p>
            <a:pPr marL="457200" lvl="0" indent="-457200">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Do your homework, ask questions, and keep informed</a:t>
            </a:r>
          </a:p>
          <a:p>
            <a:pPr marL="457200" lvl="0" indent="-457200">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Tip: Visit </a:t>
            </a:r>
            <a:r>
              <a:rPr lang="en-US" sz="2000" b="1" dirty="0">
                <a:solidFill>
                  <a:schemeClr val="accent1"/>
                </a:solidFill>
                <a:latin typeface="Open Sans" panose="020B0606030504020204" pitchFamily="34" charset="0"/>
                <a:ea typeface="Open Sans" panose="020B0606030504020204" pitchFamily="34" charset="0"/>
                <a:cs typeface="Open Sans" panose="020B0606030504020204" pitchFamily="34" charset="0"/>
              </a:rPr>
              <a:t>consumer.ftc.gov</a:t>
            </a:r>
            <a:r>
              <a:rPr lang="en-US" sz="2000" dirty="0">
                <a:latin typeface="Open Sans" panose="020B0606030504020204" pitchFamily="34" charset="0"/>
                <a:ea typeface="Open Sans" panose="020B0606030504020204" pitchFamily="34" charset="0"/>
                <a:cs typeface="Open Sans" panose="020B0606030504020204" pitchFamily="34" charset="0"/>
              </a:rPr>
              <a:t> to get consumer alerts or report a scam</a:t>
            </a:r>
          </a:p>
        </p:txBody>
      </p:sp>
    </p:spTree>
    <p:custDataLst>
      <p:tags r:id="rId1"/>
    </p:custDataLst>
    <p:extLst>
      <p:ext uri="{BB962C8B-B14F-4D97-AF65-F5344CB8AC3E}">
        <p14:creationId xmlns:p14="http://schemas.microsoft.com/office/powerpoint/2010/main" val="575244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 presetClass="entr" presetSubtype="8" fill="hold" grpId="0" nodeType="with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anim calcmode="lin" valueType="num">
                                      <p:cBhvr additive="base">
                                        <p:cTn id="23"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xEl>
                                              <p:pRg st="1" end="1"/>
                                            </p:txEl>
                                          </p:spTgt>
                                        </p:tgtEl>
                                        <p:attrNameLst>
                                          <p:attrName>style.visibility</p:attrName>
                                        </p:attrNameLst>
                                      </p:cBhvr>
                                      <p:to>
                                        <p:strVal val="visible"/>
                                      </p:to>
                                    </p:set>
                                    <p:anim calcmode="lin" valueType="num">
                                      <p:cBhvr additive="base">
                                        <p:cTn id="29" dur="5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9">
                                            <p:txEl>
                                              <p:pRg st="2" end="2"/>
                                            </p:txEl>
                                          </p:spTgt>
                                        </p:tgtEl>
                                        <p:attrNameLst>
                                          <p:attrName>style.visibility</p:attrName>
                                        </p:attrNameLst>
                                      </p:cBhvr>
                                      <p:to>
                                        <p:strVal val="visible"/>
                                      </p:to>
                                    </p:set>
                                    <p:anim calcmode="lin" valueType="num">
                                      <p:cBhvr additive="base">
                                        <p:cTn id="35" dur="500" fill="hold"/>
                                        <p:tgtEl>
                                          <p:spTgt spid="9">
                                            <p:txEl>
                                              <p:pRg st="2" end="2"/>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9">
                                            <p:txEl>
                                              <p:pRg st="3" end="3"/>
                                            </p:txEl>
                                          </p:spTgt>
                                        </p:tgtEl>
                                        <p:attrNameLst>
                                          <p:attrName>style.visibility</p:attrName>
                                        </p:attrNameLst>
                                      </p:cBhvr>
                                      <p:to>
                                        <p:strVal val="visible"/>
                                      </p:to>
                                    </p:set>
                                    <p:anim calcmode="lin" valueType="num">
                                      <p:cBhvr additive="base">
                                        <p:cTn id="41" dur="5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9">
                                            <p:txEl>
                                              <p:pRg st="4" end="4"/>
                                            </p:txEl>
                                          </p:spTgt>
                                        </p:tgtEl>
                                        <p:attrNameLst>
                                          <p:attrName>style.visibility</p:attrName>
                                        </p:attrNameLst>
                                      </p:cBhvr>
                                      <p:to>
                                        <p:strVal val="visible"/>
                                      </p:to>
                                    </p:set>
                                    <p:anim calcmode="lin" valueType="num">
                                      <p:cBhvr additive="base">
                                        <p:cTn id="47" dur="500" fill="hold"/>
                                        <p:tgtEl>
                                          <p:spTgt spid="9">
                                            <p:txEl>
                                              <p:pRg st="4" end="4"/>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9">
                                            <p:txEl>
                                              <p:pRg st="5" end="5"/>
                                            </p:txEl>
                                          </p:spTgt>
                                        </p:tgtEl>
                                        <p:attrNameLst>
                                          <p:attrName>style.visibility</p:attrName>
                                        </p:attrNameLst>
                                      </p:cBhvr>
                                      <p:to>
                                        <p:strVal val="visible"/>
                                      </p:to>
                                    </p:set>
                                    <p:anim calcmode="lin" valueType="num">
                                      <p:cBhvr additive="base">
                                        <p:cTn id="53" dur="500" fill="hold"/>
                                        <p:tgtEl>
                                          <p:spTgt spid="9">
                                            <p:txEl>
                                              <p:pRg st="5" end="5"/>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0"/>
            <a:ext cx="4800600" cy="4419600"/>
          </a:xfrm>
          <a:solidFill>
            <a:schemeClr val="bg1"/>
          </a:solidFill>
        </p:spPr>
        <p:txBody>
          <a:bodyPr lIns="91440" tIns="91440" rIns="91440" bIns="91440"/>
          <a:lstStyle/>
          <a:p>
            <a:pPr>
              <a:spcAft>
                <a:spcPts val="1200"/>
              </a:spcAft>
              <a:buFont typeface="Arial" panose="020B0604020202020204" pitchFamily="34" charset="0"/>
              <a:buChar char="•"/>
            </a:pPr>
            <a:r>
              <a:rPr lang="en-US" sz="2000" dirty="0"/>
              <a:t>Remember, you are not alone!</a:t>
            </a:r>
          </a:p>
          <a:p>
            <a:pPr>
              <a:spcAft>
                <a:spcPts val="1200"/>
              </a:spcAft>
              <a:buFont typeface="Arial" panose="020B0604020202020204" pitchFamily="34" charset="0"/>
              <a:buChar char="•"/>
            </a:pPr>
            <a:r>
              <a:rPr lang="en-US" sz="2000" dirty="0"/>
              <a:t>Don’t be embarrassed or afraid</a:t>
            </a:r>
          </a:p>
          <a:p>
            <a:pPr>
              <a:spcAft>
                <a:spcPts val="1200"/>
              </a:spcAft>
              <a:buFont typeface="Arial" panose="020B0604020202020204" pitchFamily="34" charset="0"/>
              <a:buChar char="•"/>
            </a:pPr>
            <a:r>
              <a:rPr lang="en-US" sz="2000" dirty="0"/>
              <a:t>Tell someone you trust</a:t>
            </a:r>
          </a:p>
          <a:p>
            <a:pPr>
              <a:spcAft>
                <a:spcPts val="1200"/>
              </a:spcAft>
              <a:buFont typeface="Arial" panose="020B0604020202020204" pitchFamily="34" charset="0"/>
              <a:buChar char="•"/>
            </a:pPr>
            <a:r>
              <a:rPr lang="en-US" sz="2000" dirty="0"/>
              <a:t>Report the scam to the authorities</a:t>
            </a:r>
          </a:p>
          <a:p>
            <a:pPr>
              <a:spcAft>
                <a:spcPts val="1200"/>
              </a:spcAft>
              <a:buFont typeface="Arial" panose="020B0604020202020204" pitchFamily="34" charset="0"/>
              <a:buChar char="•"/>
            </a:pPr>
            <a:r>
              <a:rPr lang="en-US" sz="2000" dirty="0"/>
              <a:t>Contact the police and federal agencies</a:t>
            </a:r>
          </a:p>
          <a:p>
            <a:pPr>
              <a:spcAft>
                <a:spcPts val="1200"/>
              </a:spcAft>
              <a:buFont typeface="Arial" panose="020B0604020202020204" pitchFamily="34" charset="0"/>
              <a:buChar char="•"/>
            </a:pPr>
            <a:r>
              <a:rPr lang="en-US" sz="2000" dirty="0"/>
              <a:t>Reach out to your financial institutions</a:t>
            </a:r>
          </a:p>
          <a:p>
            <a:pPr>
              <a:spcAft>
                <a:spcPts val="1200"/>
              </a:spcAft>
              <a:buFont typeface="Arial" panose="020B0604020202020204" pitchFamily="34" charset="0"/>
              <a:buChar char="•"/>
            </a:pPr>
            <a:r>
              <a:rPr lang="en-US" sz="2000" dirty="0"/>
              <a:t>Seek mental and emotional support</a:t>
            </a:r>
          </a:p>
          <a:p>
            <a:pPr marL="0" indent="0">
              <a:spcAft>
                <a:spcPts val="600"/>
              </a:spcAft>
              <a:buNone/>
            </a:pPr>
            <a:endParaRPr lang="en-US" sz="2800" dirty="0"/>
          </a:p>
        </p:txBody>
      </p:sp>
      <p:sp>
        <p:nvSpPr>
          <p:cNvPr id="6" name="Title 5"/>
          <p:cNvSpPr>
            <a:spLocks noGrp="1"/>
          </p:cNvSpPr>
          <p:nvPr>
            <p:ph type="title"/>
          </p:nvPr>
        </p:nvSpPr>
        <p:spPr/>
        <p:txBody>
          <a:bodyPr/>
          <a:lstStyle/>
          <a:p>
            <a:r>
              <a:rPr lang="en-US" dirty="0"/>
              <a:t>If you’ve been scammed</a:t>
            </a:r>
            <a:br>
              <a:rPr lang="en-US" sz="4000" b="1" dirty="0">
                <a:solidFill>
                  <a:srgbClr val="F26524"/>
                </a:solidFill>
              </a:rPr>
            </a:br>
            <a:endParaRPr lang="en-US" dirty="0"/>
          </a:p>
        </p:txBody>
      </p:sp>
      <p:pic>
        <p:nvPicPr>
          <p:cNvPr id="7" name="Picture 6" descr="A person sitting at a desk with a computer&#10;&#10;Description automatically generated with medium confidence">
            <a:extLst>
              <a:ext uri="{FF2B5EF4-FFF2-40B4-BE49-F238E27FC236}">
                <a16:creationId xmlns:a16="http://schemas.microsoft.com/office/drawing/2014/main" id="{D02A551A-B439-46BF-AF4B-BAFDDB2F473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5029200" y="2286000"/>
            <a:ext cx="3657600" cy="2438400"/>
          </a:xfrm>
          <a:prstGeom prst="rect">
            <a:avLst/>
          </a:prstGeom>
          <a:ln>
            <a:noFill/>
          </a:ln>
          <a:effectLst>
            <a:outerShdw blurRad="292100" dist="139700" dir="2700000" algn="tl" rotWithShape="0">
              <a:srgbClr val="333333">
                <a:alpha val="65000"/>
              </a:srgbClr>
            </a:outerShdw>
          </a:effectLst>
        </p:spPr>
      </p:pic>
    </p:spTree>
    <p:custDataLst>
      <p:tags r:id="rId1"/>
    </p:custDataLst>
    <p:extLst>
      <p:ext uri="{BB962C8B-B14F-4D97-AF65-F5344CB8AC3E}">
        <p14:creationId xmlns:p14="http://schemas.microsoft.com/office/powerpoint/2010/main" val="3250879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0863" y="2476500"/>
            <a:ext cx="4343400" cy="1905000"/>
          </a:xfrm>
          <a:solidFill>
            <a:schemeClr val="bg1"/>
          </a:solidFill>
        </p:spPr>
        <p:txBody>
          <a:bodyPr lIns="91440" tIns="91440" rIns="91440" bIns="91440" anchor="ctr"/>
          <a:lstStyle/>
          <a:p>
            <a:pPr marL="0" indent="0">
              <a:spcAft>
                <a:spcPts val="600"/>
              </a:spcAft>
              <a:buNone/>
            </a:pPr>
            <a:r>
              <a:rPr lang="en-US" sz="5400" dirty="0"/>
              <a:t>Questions?</a:t>
            </a:r>
          </a:p>
        </p:txBody>
      </p:sp>
      <p:sp>
        <p:nvSpPr>
          <p:cNvPr id="6" name="Title 5"/>
          <p:cNvSpPr>
            <a:spLocks noGrp="1"/>
          </p:cNvSpPr>
          <p:nvPr>
            <p:ph type="title"/>
          </p:nvPr>
        </p:nvSpPr>
        <p:spPr/>
        <p:txBody>
          <a:bodyPr/>
          <a:lstStyle/>
          <a:p>
            <a:r>
              <a:rPr lang="en-US" dirty="0"/>
              <a:t>Q&amp;A</a:t>
            </a:r>
            <a:br>
              <a:rPr lang="en-US" sz="4000" b="1" dirty="0">
                <a:solidFill>
                  <a:srgbClr val="F26524"/>
                </a:solidFill>
              </a:rPr>
            </a:br>
            <a:endParaRPr lang="en-US" dirty="0"/>
          </a:p>
        </p:txBody>
      </p:sp>
      <p:pic>
        <p:nvPicPr>
          <p:cNvPr id="4" name="Picture 3" descr="Icon&#10;&#10;Description automatically generated">
            <a:extLst>
              <a:ext uri="{FF2B5EF4-FFF2-40B4-BE49-F238E27FC236}">
                <a16:creationId xmlns:a16="http://schemas.microsoft.com/office/drawing/2014/main" id="{2ED6C59C-D970-4F2B-9905-F5684CE58C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1715" y="2097947"/>
            <a:ext cx="2685980" cy="2662105"/>
          </a:xfrm>
          <a:prstGeom prst="rect">
            <a:avLst/>
          </a:prstGeom>
        </p:spPr>
      </p:pic>
    </p:spTree>
    <p:custDataLst>
      <p:tags r:id="rId1"/>
    </p:custDataLst>
    <p:extLst>
      <p:ext uri="{BB962C8B-B14F-4D97-AF65-F5344CB8AC3E}">
        <p14:creationId xmlns:p14="http://schemas.microsoft.com/office/powerpoint/2010/main" val="277581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9939" name="Slide Number Placeholder 3"/>
          <p:cNvSpPr>
            <a:spLocks noGrp="1"/>
          </p:cNvSpPr>
          <p:nvPr>
            <p:ph type="sldNum" sz="quarter" idx="10"/>
          </p:nvPr>
        </p:nvSpPr>
        <p:spPr/>
        <p:txBody>
          <a:bodyPr/>
          <a:lstStyle/>
          <a:p>
            <a:fld id="{65AE5D9C-5993-4158-8F0B-8B700D793675}" type="slidenum">
              <a:rPr lang="en-US" smtClean="0">
                <a:solidFill>
                  <a:srgbClr val="5098AC"/>
                </a:solidFill>
              </a:rPr>
              <a:pPr/>
              <a:t>13</a:t>
            </a:fld>
            <a:endParaRPr lang="en-US" dirty="0">
              <a:solidFill>
                <a:srgbClr val="5098AC"/>
              </a:solidFill>
            </a:endParaRPr>
          </a:p>
        </p:txBody>
      </p:sp>
      <p:sp>
        <p:nvSpPr>
          <p:cNvPr id="6" name="Rectangle 5"/>
          <p:cNvSpPr/>
          <p:nvPr/>
        </p:nvSpPr>
        <p:spPr>
          <a:xfrm>
            <a:off x="734290" y="2590800"/>
            <a:ext cx="6580910" cy="1754326"/>
          </a:xfrm>
          <a:prstGeom prst="rect">
            <a:avLst/>
          </a:prstGeom>
        </p:spPr>
        <p:txBody>
          <a:bodyPr wrap="square">
            <a:spAutoFit/>
          </a:bodyPr>
          <a:lstStyle/>
          <a:p>
            <a:pPr>
              <a:spcAft>
                <a:spcPts val="1200"/>
              </a:spcAft>
            </a:pPr>
            <a:r>
              <a:rPr lang="en-US" sz="5400" b="1" dirty="0">
                <a:solidFill>
                  <a:srgbClr val="FFFFFF"/>
                </a:solidFill>
                <a:latin typeface="Century Gothic" panose="020B0502020202020204" pitchFamily="34" charset="0"/>
              </a:rPr>
              <a:t>Thank You / Feedback</a:t>
            </a:r>
            <a:endParaRPr lang="en-US" sz="3600" b="1" dirty="0">
              <a:solidFill>
                <a:schemeClr val="tx2">
                  <a:lumMod val="20000"/>
                  <a:lumOff val="80000"/>
                </a:schemeClr>
              </a:solidFill>
              <a:latin typeface="Century Gothic" panose="020B0502020202020204" pitchFamily="34" charset="0"/>
            </a:endParaRPr>
          </a:p>
        </p:txBody>
      </p:sp>
    </p:spTree>
    <p:custDataLst>
      <p:tags r:id="rId1"/>
    </p:custDataLst>
    <p:extLst>
      <p:ext uri="{BB962C8B-B14F-4D97-AF65-F5344CB8AC3E}">
        <p14:creationId xmlns:p14="http://schemas.microsoft.com/office/powerpoint/2010/main" val="4291325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62341" y="319904"/>
            <a:ext cx="8229600" cy="50846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pPr>
            <a:r>
              <a:rPr lang="en-US" sz="3200" dirty="0">
                <a:solidFill>
                  <a:schemeClr val="bg1"/>
                </a:solidFill>
                <a:latin typeface="Century Gothic" panose="020B0502020202020204" pitchFamily="34" charset="0"/>
                <a:cs typeface="Arial" panose="020B0604020202020204" pitchFamily="34" charset="0"/>
              </a:rPr>
              <a:t>Needs vs. wants</a:t>
            </a:r>
          </a:p>
        </p:txBody>
      </p:sp>
      <p:sp>
        <p:nvSpPr>
          <p:cNvPr id="2" name="Title 1"/>
          <p:cNvSpPr>
            <a:spLocks noGrp="1"/>
          </p:cNvSpPr>
          <p:nvPr>
            <p:ph type="title"/>
          </p:nvPr>
        </p:nvSpPr>
        <p:spPr/>
        <p:txBody>
          <a:bodyPr/>
          <a:lstStyle/>
          <a:p>
            <a:r>
              <a:rPr lang="en-US" dirty="0"/>
              <a:t>Introduction</a:t>
            </a:r>
          </a:p>
        </p:txBody>
      </p:sp>
      <p:sp>
        <p:nvSpPr>
          <p:cNvPr id="13" name="Slide Number Placeholder 5"/>
          <p:cNvSpPr>
            <a:spLocks noGrp="1"/>
          </p:cNvSpPr>
          <p:nvPr>
            <p:ph type="sldNum" sz="quarter" idx="4"/>
          </p:nvPr>
        </p:nvSpPr>
        <p:spPr bwMode="auto">
          <a:xfrm>
            <a:off x="8594725" y="6569075"/>
            <a:ext cx="365760" cy="2889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defPPr>
              <a:defRPr lang="en-US"/>
            </a:defPPr>
            <a:lvl1pPr algn="r" rtl="0" eaLnBrk="0" fontAlgn="base" hangingPunct="0">
              <a:spcBef>
                <a:spcPct val="0"/>
              </a:spcBef>
              <a:spcAft>
                <a:spcPct val="0"/>
              </a:spcAft>
              <a:defRPr sz="10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algn="l" rtl="0" fontAlgn="base">
              <a:spcBef>
                <a:spcPct val="0"/>
              </a:spcBef>
              <a:spcAft>
                <a:spcPct val="0"/>
              </a:spcAft>
              <a:defRPr kern="1200">
                <a:solidFill>
                  <a:schemeClr val="tx1"/>
                </a:solidFill>
                <a:latin typeface="Arial" charset="0"/>
                <a:ea typeface="ヒラギノ角ゴ Pro W3" pitchFamily="1" charset="-128"/>
                <a:cs typeface="+mn-cs"/>
              </a:defRPr>
            </a:lvl2pPr>
            <a:lvl3pPr marL="914400" algn="l" rtl="0" fontAlgn="base">
              <a:spcBef>
                <a:spcPct val="0"/>
              </a:spcBef>
              <a:spcAft>
                <a:spcPct val="0"/>
              </a:spcAft>
              <a:defRPr kern="1200">
                <a:solidFill>
                  <a:schemeClr val="tx1"/>
                </a:solidFill>
                <a:latin typeface="Arial" charset="0"/>
                <a:ea typeface="ヒラギノ角ゴ Pro W3" pitchFamily="1" charset="-128"/>
                <a:cs typeface="+mn-cs"/>
              </a:defRPr>
            </a:lvl3pPr>
            <a:lvl4pPr marL="1371600" algn="l" rtl="0" fontAlgn="base">
              <a:spcBef>
                <a:spcPct val="0"/>
              </a:spcBef>
              <a:spcAft>
                <a:spcPct val="0"/>
              </a:spcAft>
              <a:defRPr kern="1200">
                <a:solidFill>
                  <a:schemeClr val="tx1"/>
                </a:solidFill>
                <a:latin typeface="Arial" charset="0"/>
                <a:ea typeface="ヒラギノ角ゴ Pro W3" pitchFamily="1" charset="-128"/>
                <a:cs typeface="+mn-cs"/>
              </a:defRPr>
            </a:lvl4pPr>
            <a:lvl5pPr marL="1828800" algn="l" rtl="0" fontAlgn="base">
              <a:spcBef>
                <a:spcPct val="0"/>
              </a:spcBef>
              <a:spcAft>
                <a:spcPct val="0"/>
              </a:spcAft>
              <a:defRPr kern="1200">
                <a:solidFill>
                  <a:schemeClr val="tx1"/>
                </a:solidFill>
                <a:latin typeface="Arial" charset="0"/>
                <a:ea typeface="ヒラギノ角ゴ Pro W3" pitchFamily="1" charset="-128"/>
                <a:cs typeface="+mn-cs"/>
              </a:defRPr>
            </a:lvl5pPr>
            <a:lvl6pPr marL="2286000" algn="l" defTabSz="914400" rtl="0" eaLnBrk="1" latinLnBrk="0" hangingPunct="1">
              <a:defRPr kern="1200">
                <a:solidFill>
                  <a:schemeClr val="tx1"/>
                </a:solidFill>
                <a:latin typeface="Arial" charset="0"/>
                <a:ea typeface="ヒラギノ角ゴ Pro W3" pitchFamily="1" charset="-128"/>
                <a:cs typeface="+mn-cs"/>
              </a:defRPr>
            </a:lvl6pPr>
            <a:lvl7pPr marL="2743200" algn="l" defTabSz="914400" rtl="0" eaLnBrk="1" latinLnBrk="0" hangingPunct="1">
              <a:defRPr kern="1200">
                <a:solidFill>
                  <a:schemeClr val="tx1"/>
                </a:solidFill>
                <a:latin typeface="Arial" charset="0"/>
                <a:ea typeface="ヒラギノ角ゴ Pro W3" pitchFamily="1" charset="-128"/>
                <a:cs typeface="+mn-cs"/>
              </a:defRPr>
            </a:lvl7pPr>
            <a:lvl8pPr marL="3200400" algn="l" defTabSz="914400" rtl="0" eaLnBrk="1" latinLnBrk="0" hangingPunct="1">
              <a:defRPr kern="1200">
                <a:solidFill>
                  <a:schemeClr val="tx1"/>
                </a:solidFill>
                <a:latin typeface="Arial" charset="0"/>
                <a:ea typeface="ヒラギノ角ゴ Pro W3" pitchFamily="1" charset="-128"/>
                <a:cs typeface="+mn-cs"/>
              </a:defRPr>
            </a:lvl8pPr>
            <a:lvl9pPr marL="3657600" algn="l" defTabSz="914400" rtl="0" eaLnBrk="1" latinLnBrk="0" hangingPunct="1">
              <a:defRPr kern="1200">
                <a:solidFill>
                  <a:schemeClr val="tx1"/>
                </a:solidFill>
                <a:latin typeface="Arial" charset="0"/>
                <a:ea typeface="ヒラギノ角ゴ Pro W3" pitchFamily="1" charset="-128"/>
                <a:cs typeface="+mn-cs"/>
              </a:defRPr>
            </a:lvl9pPr>
          </a:lstStyle>
          <a:p>
            <a:pPr>
              <a:defRPr/>
            </a:pPr>
            <a:fld id="{937F2037-485C-4029-AB58-DA0CC97D04D9}" type="slidenum">
              <a:rPr lang="en-US" smtClean="0"/>
              <a:pPr>
                <a:defRPr/>
              </a:pPr>
              <a:t>2</a:t>
            </a:fld>
            <a:endParaRPr lang="en-US" altLang="en-US" dirty="0"/>
          </a:p>
        </p:txBody>
      </p:sp>
      <p:sp>
        <p:nvSpPr>
          <p:cNvPr id="9" name="Content Placeholder 2">
            <a:extLst>
              <a:ext uri="{FF2B5EF4-FFF2-40B4-BE49-F238E27FC236}">
                <a16:creationId xmlns:a16="http://schemas.microsoft.com/office/drawing/2014/main" id="{38F2847C-68DB-4571-B78F-E8C688C5538A}"/>
              </a:ext>
            </a:extLst>
          </p:cNvPr>
          <p:cNvSpPr txBox="1">
            <a:spLocks/>
          </p:cNvSpPr>
          <p:nvPr/>
        </p:nvSpPr>
        <p:spPr bwMode="auto">
          <a:xfrm>
            <a:off x="547729" y="1646600"/>
            <a:ext cx="7529471" cy="29254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25425" indent="-225425" algn="l" rtl="0" eaLnBrk="1" fontAlgn="base" hangingPunct="1">
              <a:lnSpc>
                <a:spcPct val="100000"/>
              </a:lnSpc>
              <a:spcBef>
                <a:spcPts val="1000"/>
              </a:spcBef>
              <a:spcAft>
                <a:spcPct val="0"/>
              </a:spcAft>
              <a:buFont typeface="Arial" pitchFamily="34" charset="0"/>
              <a:buChar char="•"/>
              <a:defRPr sz="2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569913" indent="-225425" algn="l" rtl="0" eaLnBrk="1" fontAlgn="base" hangingPunct="1">
              <a:lnSpc>
                <a:spcPct val="100000"/>
              </a:lnSpc>
              <a:spcBef>
                <a:spcPts val="1000"/>
              </a:spcBef>
              <a:spcAft>
                <a:spcPct val="0"/>
              </a:spcAft>
              <a:buFont typeface="Arial" pitchFamily="34" charset="0"/>
              <a:buChar cha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914400" indent="-225425" algn="l" rtl="0" eaLnBrk="1" fontAlgn="base" hangingPunct="1">
              <a:lnSpc>
                <a:spcPct val="100000"/>
              </a:lnSpc>
              <a:spcBef>
                <a:spcPts val="1000"/>
              </a:spcBef>
              <a:spcAft>
                <a:spcPct val="0"/>
              </a:spcAft>
              <a:buFont typeface="Arial" pitchFamily="34" charset="0"/>
              <a:buChar char="•"/>
              <a:defRPr>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66825" indent="-233363" algn="l" rtl="0" eaLnBrk="1" fontAlgn="base" hangingPunct="1">
              <a:lnSpc>
                <a:spcPct val="100000"/>
              </a:lnSpc>
              <a:spcBef>
                <a:spcPts val="1000"/>
              </a:spcBef>
              <a:spcAft>
                <a:spcPct val="0"/>
              </a:spcAft>
              <a:buFont typeface="Arial" pitchFamily="34" charset="0"/>
              <a:buChar char="•"/>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603375" indent="-225425" algn="l" rtl="0" eaLnBrk="1" fontAlgn="base" hangingPunct="1">
              <a:lnSpc>
                <a:spcPct val="100000"/>
              </a:lnSpc>
              <a:spcBef>
                <a:spcPts val="1000"/>
              </a:spcBef>
              <a:spcAft>
                <a:spcPct val="0"/>
              </a:spcAft>
              <a:buFont typeface="Arial" pitchFamily="34" charset="0"/>
              <a:buChar char="•"/>
              <a:defRPr sz="14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0113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6pPr>
            <a:lvl7pPr marL="24685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7pPr>
            <a:lvl8pPr marL="29257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8pPr>
            <a:lvl9pPr marL="3382963" indent="-173038" algn="l" rtl="0" eaLnBrk="1" fontAlgn="base" hangingPunct="1">
              <a:lnSpc>
                <a:spcPct val="120000"/>
              </a:lnSpc>
              <a:spcBef>
                <a:spcPct val="20000"/>
              </a:spcBef>
              <a:spcAft>
                <a:spcPct val="0"/>
              </a:spcAft>
              <a:buFont typeface="Wingdings" pitchFamily="2" charset="2"/>
              <a:buChar char="§"/>
              <a:defRPr sz="1400">
                <a:solidFill>
                  <a:srgbClr val="000000"/>
                </a:solidFill>
                <a:latin typeface="+mn-lt"/>
                <a:ea typeface="+mn-ea"/>
              </a:defRPr>
            </a:lvl9pPr>
          </a:lstStyle>
          <a:p>
            <a:pPr marL="457200" indent="-457200">
              <a:buFont typeface="Arial" pitchFamily="34" charset="0"/>
              <a:buAutoNum type="arabicPeriod"/>
            </a:pPr>
            <a:r>
              <a:rPr lang="en-US" kern="0" dirty="0"/>
              <a:t>Gain an understanding of elder financial exploitation and how it relates to fraud and scams</a:t>
            </a:r>
          </a:p>
          <a:p>
            <a:pPr marL="457200" indent="-457200">
              <a:buFont typeface="Arial" pitchFamily="34" charset="0"/>
              <a:buAutoNum type="arabicPeriod"/>
            </a:pPr>
            <a:r>
              <a:rPr lang="en-US" kern="0" dirty="0"/>
              <a:t>Learn about common scams </a:t>
            </a:r>
          </a:p>
          <a:p>
            <a:pPr marL="457200" indent="-457200">
              <a:buFont typeface="Arial" pitchFamily="34" charset="0"/>
              <a:buAutoNum type="arabicPeriod"/>
            </a:pPr>
            <a:r>
              <a:rPr lang="en-US" kern="0" dirty="0"/>
              <a:t>Recognize red flags to avoid being scammed</a:t>
            </a:r>
          </a:p>
          <a:p>
            <a:pPr marL="457200" indent="-457200">
              <a:buFont typeface="Arial" pitchFamily="34" charset="0"/>
              <a:buAutoNum type="arabicPeriod"/>
            </a:pPr>
            <a:r>
              <a:rPr lang="en-US" kern="0" dirty="0"/>
              <a:t>Take steps to help protect yourself and others against financial exploitation</a:t>
            </a:r>
          </a:p>
          <a:p>
            <a:pPr marL="457200" indent="-457200">
              <a:buFont typeface="Arial" pitchFamily="34" charset="0"/>
              <a:buAutoNum type="arabicPeriod"/>
            </a:pPr>
            <a:r>
              <a:rPr lang="en-US" kern="0" dirty="0"/>
              <a:t>Learn about helpful resources</a:t>
            </a:r>
          </a:p>
          <a:p>
            <a:endParaRPr lang="en-US" kern="0" dirty="0"/>
          </a:p>
        </p:txBody>
      </p:sp>
      <p:pic>
        <p:nvPicPr>
          <p:cNvPr id="4" name="Picture 3" descr="A person sitting at a desk with a computer&#10;&#10;Description automatically generated with medium confidence">
            <a:extLst>
              <a:ext uri="{FF2B5EF4-FFF2-40B4-BE49-F238E27FC236}">
                <a16:creationId xmlns:a16="http://schemas.microsoft.com/office/drawing/2014/main" id="{BAFF1745-036C-49E1-9699-1930F23F936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20105" y="4437736"/>
            <a:ext cx="2857500" cy="1905000"/>
          </a:xfrm>
          <a:prstGeom prst="rect">
            <a:avLst/>
          </a:prstGeom>
          <a:ln>
            <a:noFill/>
          </a:ln>
          <a:effectLst>
            <a:outerShdw blurRad="292100" dist="139700" dir="2700000" algn="tl" rotWithShape="0">
              <a:srgbClr val="333333">
                <a:alpha val="65000"/>
              </a:srgbClr>
            </a:outerShdw>
          </a:effectLst>
        </p:spPr>
      </p:pic>
    </p:spTree>
    <p:custDataLst>
      <p:tags r:id="rId1"/>
    </p:custDataLst>
    <p:extLst>
      <p:ext uri="{BB962C8B-B14F-4D97-AF65-F5344CB8AC3E}">
        <p14:creationId xmlns:p14="http://schemas.microsoft.com/office/powerpoint/2010/main" val="823006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 calcmode="lin" valueType="num">
                                      <p:cBhvr additive="base">
                                        <p:cTn id="37"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09EB8-8CFB-69A9-F266-B11D651CD0A2}"/>
              </a:ext>
            </a:extLst>
          </p:cNvPr>
          <p:cNvSpPr>
            <a:spLocks noGrp="1"/>
          </p:cNvSpPr>
          <p:nvPr>
            <p:ph type="title"/>
          </p:nvPr>
        </p:nvSpPr>
        <p:spPr/>
        <p:txBody>
          <a:bodyPr/>
          <a:lstStyle/>
          <a:p>
            <a:r>
              <a:rPr lang="en-US" dirty="0"/>
              <a:t>Financial exploitation</a:t>
            </a:r>
          </a:p>
        </p:txBody>
      </p:sp>
      <p:sp>
        <p:nvSpPr>
          <p:cNvPr id="3" name="Content Placeholder 2">
            <a:extLst>
              <a:ext uri="{FF2B5EF4-FFF2-40B4-BE49-F238E27FC236}">
                <a16:creationId xmlns:a16="http://schemas.microsoft.com/office/drawing/2014/main" id="{FE44EC0C-CDEC-3C98-EB6F-D6EAB7AFBA0D}"/>
              </a:ext>
            </a:extLst>
          </p:cNvPr>
          <p:cNvSpPr>
            <a:spLocks noGrp="1"/>
          </p:cNvSpPr>
          <p:nvPr>
            <p:ph idx="1"/>
          </p:nvPr>
        </p:nvSpPr>
        <p:spPr>
          <a:xfrm>
            <a:off x="550863" y="1410194"/>
            <a:ext cx="8043862" cy="1561606"/>
          </a:xfrm>
        </p:spPr>
        <p:txBody>
          <a:bodyPr/>
          <a:lstStyle/>
          <a:p>
            <a:pPr marL="0" indent="0">
              <a:buNone/>
            </a:pPr>
            <a:r>
              <a:rPr lang="en-US" sz="2000" b="1" dirty="0"/>
              <a:t>Financial exploitation </a:t>
            </a:r>
            <a:r>
              <a:rPr lang="en-US" sz="2000" dirty="0"/>
              <a:t>occurs</a:t>
            </a:r>
            <a:r>
              <a:rPr lang="en-US" sz="2000" b="1" dirty="0"/>
              <a:t> </a:t>
            </a:r>
            <a:r>
              <a:rPr lang="en-US" sz="2000" dirty="0"/>
              <a:t>when an older or vulnerable adult experiences fraud or a scam. </a:t>
            </a:r>
          </a:p>
          <a:p>
            <a:pPr marL="0" indent="0">
              <a:buNone/>
            </a:pPr>
            <a:r>
              <a:rPr lang="en-US" sz="2000" dirty="0"/>
              <a:t>It also includes any theft or coercion committed by a loved one or caregiver. This may also be called </a:t>
            </a:r>
            <a:r>
              <a:rPr lang="en-US" sz="2000" b="1" dirty="0"/>
              <a:t>financial abuse</a:t>
            </a:r>
            <a:r>
              <a:rPr lang="en-US" sz="2000" dirty="0"/>
              <a:t>.</a:t>
            </a:r>
          </a:p>
        </p:txBody>
      </p:sp>
      <p:graphicFrame>
        <p:nvGraphicFramePr>
          <p:cNvPr id="6" name="Table 5">
            <a:extLst>
              <a:ext uri="{FF2B5EF4-FFF2-40B4-BE49-F238E27FC236}">
                <a16:creationId xmlns:a16="http://schemas.microsoft.com/office/drawing/2014/main" id="{92849CB4-D4C3-A06E-06F2-40BDC8A8D814}"/>
              </a:ext>
            </a:extLst>
          </p:cNvPr>
          <p:cNvGraphicFramePr>
            <a:graphicFrameLocks noGrp="1"/>
          </p:cNvGraphicFramePr>
          <p:nvPr>
            <p:extLst>
              <p:ext uri="{D42A27DB-BD31-4B8C-83A1-F6EECF244321}">
                <p14:modId xmlns:p14="http://schemas.microsoft.com/office/powerpoint/2010/main" val="3431117643"/>
              </p:ext>
            </p:extLst>
          </p:nvPr>
        </p:nvGraphicFramePr>
        <p:xfrm>
          <a:off x="550863" y="3113582"/>
          <a:ext cx="7831138" cy="2819400"/>
        </p:xfrm>
        <a:graphic>
          <a:graphicData uri="http://schemas.openxmlformats.org/drawingml/2006/table">
            <a:tbl>
              <a:tblPr firstRow="1" bandRow="1">
                <a:tableStyleId>{5C22544A-7EE6-4342-B048-85BDC9FD1C3A}</a:tableStyleId>
              </a:tblPr>
              <a:tblGrid>
                <a:gridCol w="3915569">
                  <a:extLst>
                    <a:ext uri="{9D8B030D-6E8A-4147-A177-3AD203B41FA5}">
                      <a16:colId xmlns:a16="http://schemas.microsoft.com/office/drawing/2014/main" val="4026011502"/>
                    </a:ext>
                  </a:extLst>
                </a:gridCol>
                <a:gridCol w="3915569">
                  <a:extLst>
                    <a:ext uri="{9D8B030D-6E8A-4147-A177-3AD203B41FA5}">
                      <a16:colId xmlns:a16="http://schemas.microsoft.com/office/drawing/2014/main" val="1267284463"/>
                    </a:ext>
                  </a:extLst>
                </a:gridCol>
              </a:tblGrid>
              <a:tr h="659509">
                <a:tc gridSpan="2">
                  <a:txBody>
                    <a:bodyPr/>
                    <a:lstStyle/>
                    <a:p>
                      <a:pPr algn="ctr"/>
                      <a:r>
                        <a:rPr lang="en-US" sz="2000" b="0" dirty="0">
                          <a:latin typeface="Open Sans" panose="020B0606030504020204" pitchFamily="34" charset="0"/>
                          <a:ea typeface="Open Sans" panose="020B0606030504020204" pitchFamily="34" charset="0"/>
                          <a:cs typeface="Open Sans" panose="020B0606030504020204" pitchFamily="34" charset="0"/>
                        </a:rPr>
                        <a:t>Two broad types of financial exploitation</a:t>
                      </a:r>
                    </a:p>
                  </a:txBody>
                  <a:tcPr anchor="ctr">
                    <a:solidFill>
                      <a:schemeClr val="tx2"/>
                    </a:solidFill>
                  </a:tcPr>
                </a:tc>
                <a:tc hMerge="1">
                  <a:txBody>
                    <a:bodyPr/>
                    <a:lstStyle/>
                    <a:p>
                      <a:pPr algn="ctr"/>
                      <a:endParaRPr lang="en-US" sz="2000"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2735012949"/>
                  </a:ext>
                </a:extLst>
              </a:tr>
              <a:tr h="577070">
                <a:tc>
                  <a:txBody>
                    <a:bodyPr/>
                    <a:lstStyle/>
                    <a:p>
                      <a:pPr algn="ctr"/>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Financial fraud</a:t>
                      </a:r>
                    </a:p>
                  </a:txBody>
                  <a:tcPr anchor="ctr">
                    <a:solidFill>
                      <a:schemeClr val="accent1"/>
                    </a:solidFill>
                  </a:tcPr>
                </a:tc>
                <a:tc>
                  <a:txBody>
                    <a:bodyPr/>
                    <a:lstStyle/>
                    <a:p>
                      <a:pPr algn="ctr"/>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Scams</a:t>
                      </a:r>
                    </a:p>
                  </a:txBody>
                  <a:tcPr anchor="ctr">
                    <a:solidFill>
                      <a:schemeClr val="accent1"/>
                    </a:solidFill>
                  </a:tcPr>
                </a:tc>
                <a:extLst>
                  <a:ext uri="{0D108BD9-81ED-4DB2-BD59-A6C34878D82A}">
                    <a16:rowId xmlns:a16="http://schemas.microsoft.com/office/drawing/2014/main" val="2489743593"/>
                  </a:ext>
                </a:extLst>
              </a:tr>
              <a:tr h="1582821">
                <a:tc>
                  <a:txBody>
                    <a:bodyPr/>
                    <a:lstStyle/>
                    <a:p>
                      <a:pPr algn="l"/>
                      <a:r>
                        <a:rPr lang="en-US" sz="1800" dirty="0">
                          <a:latin typeface="Open Sans" panose="020B0606030504020204" pitchFamily="34" charset="0"/>
                          <a:ea typeface="Open Sans" panose="020B0606030504020204" pitchFamily="34" charset="0"/>
                          <a:cs typeface="Open Sans" panose="020B0606030504020204" pitchFamily="34" charset="0"/>
                        </a:rPr>
                        <a:t>Someone else takes action that harms you financially. May be committed by a stranger or someone you know.</a:t>
                      </a:r>
                    </a:p>
                  </a:txBody>
                  <a:tcPr anchor="ctr">
                    <a:solidFill>
                      <a:schemeClr val="accent5">
                        <a:lumMod val="20000"/>
                        <a:lumOff val="80000"/>
                      </a:schemeClr>
                    </a:solidFill>
                  </a:tcPr>
                </a:tc>
                <a:tc>
                  <a:txBody>
                    <a:bodyPr/>
                    <a:lstStyle/>
                    <a:p>
                      <a:pPr algn="l"/>
                      <a:r>
                        <a:rPr lang="en-US" sz="1800" dirty="0">
                          <a:latin typeface="Open Sans" panose="020B0606030504020204" pitchFamily="34" charset="0"/>
                          <a:ea typeface="Open Sans" panose="020B0606030504020204" pitchFamily="34" charset="0"/>
                          <a:cs typeface="Open Sans" panose="020B0606030504020204" pitchFamily="34" charset="0"/>
                        </a:rPr>
                        <a:t>Someone convinces </a:t>
                      </a:r>
                      <a:r>
                        <a:rPr lang="en-US" sz="1800" i="1" dirty="0">
                          <a:latin typeface="Open Sans" panose="020B0606030504020204" pitchFamily="34" charset="0"/>
                          <a:ea typeface="Open Sans" panose="020B0606030504020204" pitchFamily="34" charset="0"/>
                          <a:cs typeface="Open Sans" panose="020B0606030504020204" pitchFamily="34" charset="0"/>
                        </a:rPr>
                        <a:t>you</a:t>
                      </a:r>
                      <a:r>
                        <a:rPr lang="en-US" sz="1800" dirty="0">
                          <a:latin typeface="Open Sans" panose="020B0606030504020204" pitchFamily="34" charset="0"/>
                          <a:ea typeface="Open Sans" panose="020B0606030504020204" pitchFamily="34" charset="0"/>
                          <a:cs typeface="Open Sans" panose="020B0606030504020204" pitchFamily="34" charset="0"/>
                        </a:rPr>
                        <a:t> to take action – to give up money or information. May be committed by a stranger or someone who pretends to be a friend.</a:t>
                      </a:r>
                    </a:p>
                  </a:txBody>
                  <a:tcPr anchor="ctr">
                    <a:solidFill>
                      <a:schemeClr val="accent5">
                        <a:lumMod val="20000"/>
                        <a:lumOff val="80000"/>
                      </a:schemeClr>
                    </a:solidFill>
                  </a:tcPr>
                </a:tc>
                <a:extLst>
                  <a:ext uri="{0D108BD9-81ED-4DB2-BD59-A6C34878D82A}">
                    <a16:rowId xmlns:a16="http://schemas.microsoft.com/office/drawing/2014/main" val="1676556663"/>
                  </a:ext>
                </a:extLst>
              </a:tr>
            </a:tbl>
          </a:graphicData>
        </a:graphic>
      </p:graphicFrame>
    </p:spTree>
    <p:custDataLst>
      <p:tags r:id="rId1"/>
    </p:custDataLst>
    <p:extLst>
      <p:ext uri="{BB962C8B-B14F-4D97-AF65-F5344CB8AC3E}">
        <p14:creationId xmlns:p14="http://schemas.microsoft.com/office/powerpoint/2010/main" val="294631256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7688" y="320675"/>
            <a:ext cx="8229600" cy="495113"/>
          </a:xfrm>
        </p:spPr>
        <p:txBody>
          <a:bodyPr/>
          <a:lstStyle/>
          <a:p>
            <a:r>
              <a:rPr lang="en-US" dirty="0"/>
              <a:t>Fraud and scams</a:t>
            </a:r>
          </a:p>
        </p:txBody>
      </p:sp>
      <p:graphicFrame>
        <p:nvGraphicFramePr>
          <p:cNvPr id="7" name="Content Placeholder 6" descr="table with furniture information" title="table with furniture information"/>
          <p:cNvGraphicFramePr>
            <a:graphicFrameLocks noGrp="1"/>
          </p:cNvGraphicFramePr>
          <p:nvPr>
            <p:ph sz="half" idx="2"/>
            <p:extLst>
              <p:ext uri="{D42A27DB-BD31-4B8C-83A1-F6EECF244321}">
                <p14:modId xmlns:p14="http://schemas.microsoft.com/office/powerpoint/2010/main" val="3730633045"/>
              </p:ext>
            </p:extLst>
          </p:nvPr>
        </p:nvGraphicFramePr>
        <p:xfrm>
          <a:off x="4550548" y="1645415"/>
          <a:ext cx="4152001" cy="3990114"/>
        </p:xfrm>
        <a:graphic>
          <a:graphicData uri="http://schemas.openxmlformats.org/drawingml/2006/table">
            <a:tbl>
              <a:tblPr firstRow="1" bandRow="1">
                <a:tableStyleId>{2D5ABB26-0587-4C30-8999-92F81FD0307C}</a:tableStyleId>
              </a:tblPr>
              <a:tblGrid>
                <a:gridCol w="4152001">
                  <a:extLst>
                    <a:ext uri="{9D8B030D-6E8A-4147-A177-3AD203B41FA5}">
                      <a16:colId xmlns:a16="http://schemas.microsoft.com/office/drawing/2014/main" val="935859941"/>
                    </a:ext>
                  </a:extLst>
                </a:gridCol>
              </a:tblGrid>
              <a:tr h="482587">
                <a:tc>
                  <a:txBody>
                    <a:bodyPr/>
                    <a:lstStyle/>
                    <a:p>
                      <a:pPr marL="0" indent="0">
                        <a:spcAft>
                          <a:spcPts val="0"/>
                        </a:spcAft>
                        <a:buNone/>
                      </a:pPr>
                      <a:r>
                        <a:rPr lang="en-US" sz="2000" b="0" dirty="0">
                          <a:solidFill>
                            <a:schemeClr val="bg1"/>
                          </a:solidFill>
                          <a:latin typeface="Open Sans" panose="020B0606030504020204" pitchFamily="34" charset="0"/>
                          <a:ea typeface="Open Sans" panose="020B0606030504020204" pitchFamily="34" charset="0"/>
                          <a:cs typeface="Open Sans" panose="020B0606030504020204" pitchFamily="34" charset="0"/>
                        </a:rPr>
                        <a:t>What is a scam?</a:t>
                      </a:r>
                    </a:p>
                  </a:txBody>
                  <a:tcPr marT="91440" marB="91440" anchor="ctr">
                    <a:solidFill>
                      <a:schemeClr val="accent2"/>
                    </a:solidFill>
                  </a:tcPr>
                </a:tc>
                <a:extLst>
                  <a:ext uri="{0D108BD9-81ED-4DB2-BD59-A6C34878D82A}">
                    <a16:rowId xmlns:a16="http://schemas.microsoft.com/office/drawing/2014/main" val="3503305873"/>
                  </a:ext>
                </a:extLst>
              </a:tr>
              <a:tr h="6794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Open Sans" panose="020B0606030504020204" pitchFamily="34" charset="0"/>
                          <a:ea typeface="Open Sans" panose="020B0606030504020204" pitchFamily="34" charset="0"/>
                          <a:cs typeface="Open Sans" panose="020B0606030504020204" pitchFamily="34" charset="0"/>
                        </a:rPr>
                        <a:t>A dishonest scheme</a:t>
                      </a:r>
                      <a:r>
                        <a:rPr lang="en-US" sz="1600" b="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 of any kind that tricks someone into giving up their money or belongings</a:t>
                      </a:r>
                      <a:endParaRPr lang="en-US" sz="16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marT="91440" marB="91440" anchor="ctr">
                    <a:solidFill>
                      <a:schemeClr val="bg1"/>
                    </a:solidFill>
                  </a:tcPr>
                </a:tc>
                <a:extLst>
                  <a:ext uri="{0D108BD9-81ED-4DB2-BD59-A6C34878D82A}">
                    <a16:rowId xmlns:a16="http://schemas.microsoft.com/office/drawing/2014/main" val="2646995497"/>
                  </a:ext>
                </a:extLst>
              </a:tr>
              <a:tr h="724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Open Sans" panose="020B0606030504020204" pitchFamily="34" charset="0"/>
                          <a:ea typeface="Open Sans" panose="020B0606030504020204" pitchFamily="34" charset="0"/>
                          <a:cs typeface="Open Sans" panose="020B0606030504020204" pitchFamily="34" charset="0"/>
                        </a:rPr>
                        <a:t>Scammers often have numerous interactions with the unsuspecting person</a:t>
                      </a:r>
                    </a:p>
                  </a:txBody>
                  <a:tcPr marT="91440" marB="91440" anchor="ctr">
                    <a:solidFill>
                      <a:schemeClr val="accent5">
                        <a:lumMod val="20000"/>
                        <a:lumOff val="80000"/>
                      </a:schemeClr>
                    </a:solidFill>
                  </a:tcPr>
                </a:tc>
                <a:extLst>
                  <a:ext uri="{0D108BD9-81ED-4DB2-BD59-A6C34878D82A}">
                    <a16:rowId xmlns:a16="http://schemas.microsoft.com/office/drawing/2014/main" val="2905513233"/>
                  </a:ext>
                </a:extLst>
              </a:tr>
              <a:tr h="7637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Open Sans" panose="020B0606030504020204" pitchFamily="34" charset="0"/>
                          <a:ea typeface="Open Sans" panose="020B0606030504020204" pitchFamily="34" charset="0"/>
                          <a:cs typeface="Open Sans" panose="020B0606030504020204" pitchFamily="34" charset="0"/>
                        </a:rPr>
                        <a:t>Examples include tricking someone to send money or provide their personal financial information to a con artist</a:t>
                      </a:r>
                    </a:p>
                  </a:txBody>
                  <a:tcPr marT="91440" marB="91440" anchor="ctr">
                    <a:noFill/>
                  </a:tcPr>
                </a:tc>
                <a:extLst>
                  <a:ext uri="{0D108BD9-81ED-4DB2-BD59-A6C34878D82A}">
                    <a16:rowId xmlns:a16="http://schemas.microsoft.com/office/drawing/2014/main" val="628493530"/>
                  </a:ext>
                </a:extLst>
              </a:tr>
              <a:tr h="7592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Open Sans" panose="020B0606030504020204" pitchFamily="34" charset="0"/>
                          <a:ea typeface="Open Sans" panose="020B0606030504020204" pitchFamily="34" charset="0"/>
                          <a:cs typeface="Open Sans" panose="020B0606030504020204" pitchFamily="34" charset="0"/>
                        </a:rPr>
                        <a:t>If the scam succeeds, the target’s money is gone and usually so is the scammer</a:t>
                      </a:r>
                    </a:p>
                  </a:txBody>
                  <a:tcPr marT="91440" marB="91440" anchor="ctr">
                    <a:solidFill>
                      <a:schemeClr val="accent5">
                        <a:lumMod val="20000"/>
                        <a:lumOff val="80000"/>
                      </a:schemeClr>
                    </a:solidFill>
                  </a:tcPr>
                </a:tc>
                <a:extLst>
                  <a:ext uri="{0D108BD9-81ED-4DB2-BD59-A6C34878D82A}">
                    <a16:rowId xmlns:a16="http://schemas.microsoft.com/office/drawing/2014/main" val="3744444263"/>
                  </a:ext>
                </a:extLst>
              </a:tr>
            </a:tbl>
          </a:graphicData>
        </a:graphic>
      </p:graphicFrame>
      <p:graphicFrame>
        <p:nvGraphicFramePr>
          <p:cNvPr id="2" name="Table 1">
            <a:extLst>
              <a:ext uri="{FF2B5EF4-FFF2-40B4-BE49-F238E27FC236}">
                <a16:creationId xmlns:a16="http://schemas.microsoft.com/office/drawing/2014/main" id="{6D0EF990-554A-4AAB-89CF-3951C7A5E731}"/>
              </a:ext>
            </a:extLst>
          </p:cNvPr>
          <p:cNvGraphicFramePr>
            <a:graphicFrameLocks noGrp="1"/>
          </p:cNvGraphicFramePr>
          <p:nvPr>
            <p:extLst>
              <p:ext uri="{D42A27DB-BD31-4B8C-83A1-F6EECF244321}">
                <p14:modId xmlns:p14="http://schemas.microsoft.com/office/powerpoint/2010/main" val="233741898"/>
              </p:ext>
            </p:extLst>
          </p:nvPr>
        </p:nvGraphicFramePr>
        <p:xfrm>
          <a:off x="427108" y="1645415"/>
          <a:ext cx="3925199" cy="4154149"/>
        </p:xfrm>
        <a:graphic>
          <a:graphicData uri="http://schemas.openxmlformats.org/drawingml/2006/table">
            <a:tbl>
              <a:tblPr firstRow="1" bandRow="1">
                <a:tableStyleId>{2D5ABB26-0587-4C30-8999-92F81FD0307C}</a:tableStyleId>
              </a:tblPr>
              <a:tblGrid>
                <a:gridCol w="3925199">
                  <a:extLst>
                    <a:ext uri="{9D8B030D-6E8A-4147-A177-3AD203B41FA5}">
                      <a16:colId xmlns:a16="http://schemas.microsoft.com/office/drawing/2014/main" val="874351315"/>
                    </a:ext>
                  </a:extLst>
                </a:gridCol>
              </a:tblGrid>
              <a:tr h="482587">
                <a:tc>
                  <a:txBody>
                    <a:bodyPr/>
                    <a:lstStyle/>
                    <a:p>
                      <a:pPr marL="0" indent="0">
                        <a:spcAft>
                          <a:spcPts val="0"/>
                        </a:spcAft>
                        <a:buNone/>
                      </a:pPr>
                      <a:r>
                        <a:rPr lang="en-US" sz="2000" b="0" dirty="0">
                          <a:solidFill>
                            <a:schemeClr val="bg1"/>
                          </a:solidFill>
                          <a:latin typeface="Open Sans" panose="020B0606030504020204" pitchFamily="34" charset="0"/>
                          <a:ea typeface="Open Sans" panose="020B0606030504020204" pitchFamily="34" charset="0"/>
                          <a:cs typeface="Open Sans" panose="020B0606030504020204" pitchFamily="34" charset="0"/>
                        </a:rPr>
                        <a:t>What is fraud?</a:t>
                      </a:r>
                    </a:p>
                  </a:txBody>
                  <a:tcPr marT="91440" marB="91440" anchor="ctr">
                    <a:solidFill>
                      <a:schemeClr val="tx2"/>
                    </a:solidFill>
                  </a:tcPr>
                </a:tc>
                <a:extLst>
                  <a:ext uri="{0D108BD9-81ED-4DB2-BD59-A6C34878D82A}">
                    <a16:rowId xmlns:a16="http://schemas.microsoft.com/office/drawing/2014/main" val="3136786758"/>
                  </a:ext>
                </a:extLst>
              </a:tr>
              <a:tr h="679429">
                <a:tc>
                  <a:txBody>
                    <a:bodyPr/>
                    <a:lstStyle/>
                    <a:p>
                      <a:pPr>
                        <a:spcAft>
                          <a:spcPts val="0"/>
                        </a:spcAft>
                      </a:pPr>
                      <a:r>
                        <a:rPr lang="en-US"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Taking someone’s money or property without their knowledge or consent</a:t>
                      </a:r>
                    </a:p>
                  </a:txBody>
                  <a:tcPr marT="91440" marB="91440" anchor="ctr">
                    <a:noFill/>
                  </a:tcPr>
                </a:tc>
                <a:extLst>
                  <a:ext uri="{0D108BD9-81ED-4DB2-BD59-A6C34878D82A}">
                    <a16:rowId xmlns:a16="http://schemas.microsoft.com/office/drawing/2014/main" val="2355153009"/>
                  </a:ext>
                </a:extLst>
              </a:tr>
              <a:tr h="724178">
                <a:tc>
                  <a:txBody>
                    <a:bodyPr/>
                    <a:lstStyle/>
                    <a:p>
                      <a:pPr>
                        <a:spcAft>
                          <a:spcPts val="0"/>
                        </a:spcAft>
                      </a:pPr>
                      <a:r>
                        <a:rPr lang="en-US" sz="1600" dirty="0">
                          <a:latin typeface="Open Sans" panose="020B0606030504020204" pitchFamily="34" charset="0"/>
                          <a:ea typeface="Open Sans" panose="020B0606030504020204" pitchFamily="34" charset="0"/>
                          <a:cs typeface="Open Sans" panose="020B0606030504020204" pitchFamily="34" charset="0"/>
                        </a:rPr>
                        <a:t>Impersonating someone to open fraudulent accounts, buy property in their name, or steal money from their accounts</a:t>
                      </a:r>
                    </a:p>
                  </a:txBody>
                  <a:tcPr marT="91440" marB="91440" anchor="ctr">
                    <a:solidFill>
                      <a:schemeClr val="accent5">
                        <a:lumMod val="20000"/>
                        <a:lumOff val="80000"/>
                      </a:schemeClr>
                    </a:solidFill>
                  </a:tcPr>
                </a:tc>
                <a:extLst>
                  <a:ext uri="{0D108BD9-81ED-4DB2-BD59-A6C34878D82A}">
                    <a16:rowId xmlns:a16="http://schemas.microsoft.com/office/drawing/2014/main" val="2202037940"/>
                  </a:ext>
                </a:extLst>
              </a:tr>
              <a:tr h="7637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Open Sans" panose="020B0606030504020204" pitchFamily="34" charset="0"/>
                          <a:ea typeface="Open Sans" panose="020B0606030504020204" pitchFamily="34" charset="0"/>
                          <a:cs typeface="Open Sans" panose="020B0606030504020204" pitchFamily="34" charset="0"/>
                        </a:rPr>
                        <a:t>Other examples include stealing checks, credit or debit cards, and forging signatures </a:t>
                      </a:r>
                    </a:p>
                  </a:txBody>
                  <a:tcPr marT="91440" marB="91440" anchor="ctr">
                    <a:noFill/>
                  </a:tcPr>
                </a:tc>
                <a:extLst>
                  <a:ext uri="{0D108BD9-81ED-4DB2-BD59-A6C34878D82A}">
                    <a16:rowId xmlns:a16="http://schemas.microsoft.com/office/drawing/2014/main" val="4051034628"/>
                  </a:ext>
                </a:extLst>
              </a:tr>
              <a:tr h="7592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Open Sans" panose="020B0606030504020204" pitchFamily="34" charset="0"/>
                          <a:ea typeface="Open Sans" panose="020B0606030504020204" pitchFamily="34" charset="0"/>
                          <a:cs typeface="Open Sans" panose="020B0606030504020204" pitchFamily="34" charset="0"/>
                        </a:rPr>
                        <a:t>If fraud is caught, usually there are consumer protections in place to help recover stolen money</a:t>
                      </a:r>
                    </a:p>
                  </a:txBody>
                  <a:tcPr marT="91440" marB="91440" anchor="ctr">
                    <a:solidFill>
                      <a:schemeClr val="accent5">
                        <a:lumMod val="20000"/>
                        <a:lumOff val="80000"/>
                      </a:schemeClr>
                    </a:solidFill>
                  </a:tcPr>
                </a:tc>
                <a:extLst>
                  <a:ext uri="{0D108BD9-81ED-4DB2-BD59-A6C34878D82A}">
                    <a16:rowId xmlns:a16="http://schemas.microsoft.com/office/drawing/2014/main" val="310753406"/>
                  </a:ext>
                </a:extLst>
              </a:tr>
            </a:tbl>
          </a:graphicData>
        </a:graphic>
      </p:graphicFrame>
    </p:spTree>
    <p:custDataLst>
      <p:tags r:id="rId1"/>
    </p:custDataLst>
    <p:extLst>
      <p:ext uri="{BB962C8B-B14F-4D97-AF65-F5344CB8AC3E}">
        <p14:creationId xmlns:p14="http://schemas.microsoft.com/office/powerpoint/2010/main" val="2653143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2419" y="1371600"/>
            <a:ext cx="4626782" cy="4876800"/>
          </a:xfrm>
        </p:spPr>
        <p:txBody>
          <a:bodyPr anchor="ctr"/>
          <a:lstStyle/>
          <a:p>
            <a:pPr>
              <a:spcBef>
                <a:spcPts val="600"/>
              </a:spcBef>
              <a:spcAft>
                <a:spcPts val="1200"/>
              </a:spcAft>
              <a:buFont typeface="Arial" panose="020B0604020202020204" pitchFamily="34" charset="0"/>
              <a:buChar char="•"/>
            </a:pPr>
            <a:r>
              <a:rPr lang="en-US" sz="2000" dirty="0"/>
              <a:t>Tend to have money</a:t>
            </a:r>
          </a:p>
          <a:p>
            <a:pPr>
              <a:spcBef>
                <a:spcPts val="600"/>
              </a:spcBef>
              <a:spcAft>
                <a:spcPts val="1200"/>
              </a:spcAft>
              <a:buFont typeface="Arial" panose="020B0604020202020204" pitchFamily="34" charset="0"/>
              <a:buChar char="•"/>
            </a:pPr>
            <a:r>
              <a:rPr lang="en-US" sz="2000" dirty="0"/>
              <a:t>May have time to engage with communications</a:t>
            </a:r>
          </a:p>
          <a:p>
            <a:pPr>
              <a:spcBef>
                <a:spcPts val="600"/>
              </a:spcBef>
              <a:spcAft>
                <a:spcPts val="1200"/>
              </a:spcAft>
              <a:buFont typeface="Arial" panose="020B0604020202020204" pitchFamily="34" charset="0"/>
              <a:buChar char="•"/>
            </a:pPr>
            <a:r>
              <a:rPr lang="en-US" sz="2000" dirty="0"/>
              <a:t>Newer to digital tools</a:t>
            </a:r>
          </a:p>
          <a:p>
            <a:pPr>
              <a:spcBef>
                <a:spcPts val="600"/>
              </a:spcBef>
              <a:spcAft>
                <a:spcPts val="1200"/>
              </a:spcAft>
              <a:buFont typeface="Arial" panose="020B0604020202020204" pitchFamily="34" charset="0"/>
              <a:buChar char="•"/>
            </a:pPr>
            <a:r>
              <a:rPr lang="en-US" sz="2000" dirty="0"/>
              <a:t>Tend to be less aware of social media risks</a:t>
            </a:r>
          </a:p>
          <a:p>
            <a:pPr>
              <a:spcBef>
                <a:spcPts val="600"/>
              </a:spcBef>
              <a:spcAft>
                <a:spcPts val="1200"/>
              </a:spcAft>
              <a:buFont typeface="Arial" panose="020B0604020202020204" pitchFamily="34" charset="0"/>
              <a:buChar char="•"/>
            </a:pPr>
            <a:r>
              <a:rPr lang="en-US" sz="2000" dirty="0"/>
              <a:t>May experience loneliness </a:t>
            </a:r>
          </a:p>
          <a:p>
            <a:pPr>
              <a:spcBef>
                <a:spcPts val="600"/>
              </a:spcBef>
              <a:spcAft>
                <a:spcPts val="1200"/>
              </a:spcAft>
            </a:pPr>
            <a:r>
              <a:rPr lang="en-US" sz="2000" kern="0" dirty="0"/>
              <a:t>May be more trusting </a:t>
            </a:r>
          </a:p>
          <a:p>
            <a:pPr>
              <a:spcBef>
                <a:spcPts val="600"/>
              </a:spcBef>
              <a:spcAft>
                <a:spcPts val="1200"/>
              </a:spcAft>
            </a:pPr>
            <a:r>
              <a:rPr lang="en-US" sz="2000" kern="0" dirty="0"/>
              <a:t>May be eager to help when they can</a:t>
            </a:r>
            <a:endParaRPr lang="en-US" sz="2000" dirty="0"/>
          </a:p>
        </p:txBody>
      </p:sp>
      <p:sp>
        <p:nvSpPr>
          <p:cNvPr id="5" name="Title 4"/>
          <p:cNvSpPr>
            <a:spLocks noGrp="1"/>
          </p:cNvSpPr>
          <p:nvPr>
            <p:ph type="title"/>
          </p:nvPr>
        </p:nvSpPr>
        <p:spPr>
          <a:xfrm>
            <a:off x="550863" y="370242"/>
            <a:ext cx="8043862" cy="887413"/>
          </a:xfrm>
        </p:spPr>
        <p:txBody>
          <a:bodyPr/>
          <a:lstStyle/>
          <a:p>
            <a:r>
              <a:rPr lang="en-US" dirty="0"/>
              <a:t>Why older adults?</a:t>
            </a:r>
          </a:p>
        </p:txBody>
      </p:sp>
      <p:pic>
        <p:nvPicPr>
          <p:cNvPr id="6" name="Picture 5" descr="Two people looking at a paper&#10;&#10;Description automatically generated with medium confidence">
            <a:extLst>
              <a:ext uri="{FF2B5EF4-FFF2-40B4-BE49-F238E27FC236}">
                <a16:creationId xmlns:a16="http://schemas.microsoft.com/office/drawing/2014/main" id="{A208D9D6-1AEF-4FC8-9B19-438872E3A5B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61233" y="2715347"/>
            <a:ext cx="3280349" cy="2189305"/>
          </a:xfrm>
          <a:prstGeom prst="rect">
            <a:avLst/>
          </a:prstGeom>
        </p:spPr>
      </p:pic>
    </p:spTree>
    <p:custDataLst>
      <p:tags r:id="rId1"/>
    </p:custDataLst>
    <p:extLst>
      <p:ext uri="{BB962C8B-B14F-4D97-AF65-F5344CB8AC3E}">
        <p14:creationId xmlns:p14="http://schemas.microsoft.com/office/powerpoint/2010/main" val="3836357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7688" y="320675"/>
            <a:ext cx="8229600" cy="504078"/>
          </a:xfrm>
        </p:spPr>
        <p:txBody>
          <a:bodyPr/>
          <a:lstStyle/>
          <a:p>
            <a:r>
              <a:rPr lang="en-US" dirty="0"/>
              <a:t>Profile of a scammer</a:t>
            </a:r>
          </a:p>
        </p:txBody>
      </p:sp>
      <p:sp>
        <p:nvSpPr>
          <p:cNvPr id="5" name="Content Placeholder 2"/>
          <p:cNvSpPr txBox="1">
            <a:spLocks/>
          </p:cNvSpPr>
          <p:nvPr/>
        </p:nvSpPr>
        <p:spPr bwMode="auto">
          <a:xfrm>
            <a:off x="547688" y="1752600"/>
            <a:ext cx="5014912" cy="4114800"/>
          </a:xfrm>
          <a:prstGeom prst="rect">
            <a:avLst/>
          </a:prstGeom>
          <a:solidFill>
            <a:schemeClr val="bg1"/>
          </a:solidFill>
          <a:ln>
            <a:noFill/>
          </a:ln>
        </p:spPr>
        <p:txBody>
          <a:bodyPr vert="horz" wrap="square" lIns="91440" tIns="91440" rIns="91440" bIns="91440" numCol="1" anchor="ctr" anchorCtr="0" compatLnSpc="1">
            <a:prstTxWarp prst="textNoShape">
              <a:avLst/>
            </a:prstTxWarp>
          </a:bodyPr>
          <a:lstStyle>
            <a:lvl1pPr marL="342900" indent="-342900" algn="l" rtl="0" eaLnBrk="1" fontAlgn="base" hangingPunct="1">
              <a:spcBef>
                <a:spcPct val="0"/>
              </a:spcBef>
              <a:spcAft>
                <a:spcPts val="1200"/>
              </a:spcAft>
              <a:buFont typeface="Wingdings" pitchFamily="2" charset="2"/>
              <a:buChar char="§"/>
              <a:defRPr sz="22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7388" indent="-342900" algn="l" rtl="0" eaLnBrk="1" fontAlgn="base" hangingPunct="1">
              <a:spcBef>
                <a:spcPct val="0"/>
              </a:spcBef>
              <a:spcAft>
                <a:spcPts val="1200"/>
              </a:spcAft>
              <a:buFont typeface="Verdana"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227013" algn="l" rtl="0" eaLnBrk="1" fontAlgn="base" hangingPunct="1">
              <a:spcBef>
                <a:spcPct val="0"/>
              </a:spcBef>
              <a:spcAft>
                <a:spcPts val="1200"/>
              </a:spcAft>
              <a:buFont typeface="Arial"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141413" indent="-227013" algn="l" rtl="0" eaLnBrk="1" fontAlgn="base" hangingPunct="1">
              <a:spcBef>
                <a:spcPct val="0"/>
              </a:spcBef>
              <a:spcAft>
                <a:spcPts val="1200"/>
              </a:spcAft>
              <a:buFont typeface="Wingdings" pitchFamily="2" charset="2"/>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376363" indent="-234950" algn="l" rtl="0" eaLnBrk="1" fontAlgn="base" hangingPunct="1">
              <a:spcBef>
                <a:spcPct val="0"/>
              </a:spcBef>
              <a:spcAft>
                <a:spcPts val="1200"/>
              </a:spcAft>
              <a:buFont typeface="Wingdings" pitchFamily="2" charset="2"/>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fontAlgn="auto">
              <a:spcBef>
                <a:spcPts val="1200"/>
              </a:spcBef>
              <a:buSzPts val="2000"/>
            </a:pPr>
            <a:r>
              <a:rPr lang="en-US" sz="2000" dirty="0">
                <a:latin typeface="Open Sans" panose="020B0606030504020204" pitchFamily="34" charset="0"/>
                <a:ea typeface="Open Sans" panose="020B0606030504020204" pitchFamily="34" charset="0"/>
                <a:cs typeface="Open Sans" panose="020B0606030504020204" pitchFamily="34" charset="0"/>
              </a:rPr>
              <a:t>Pinpoints vulnerabilities</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Quickly gains trust</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Is very insistent and convincing</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Makes aggressive demands </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Can play upon emotion</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Uses a sense of urgency to push people into sending wire transfers, checks, money or gift cards</a:t>
            </a:r>
          </a:p>
        </p:txBody>
      </p:sp>
      <p:pic>
        <p:nvPicPr>
          <p:cNvPr id="9" name="Picture 8" descr="Graphical user interface&#10;&#10;Description automatically generated">
            <a:extLst>
              <a:ext uri="{FF2B5EF4-FFF2-40B4-BE49-F238E27FC236}">
                <a16:creationId xmlns:a16="http://schemas.microsoft.com/office/drawing/2014/main" id="{7061428C-47AC-4A66-A7EA-2A7603CA7D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1900" y="2590800"/>
            <a:ext cx="2526183" cy="1831852"/>
          </a:xfrm>
          <a:prstGeom prst="rect">
            <a:avLst/>
          </a:prstGeom>
          <a:ln>
            <a:noFill/>
          </a:ln>
          <a:effectLst>
            <a:outerShdw blurRad="292100" dist="139700" dir="2700000" algn="tl" rotWithShape="0">
              <a:srgbClr val="333333">
                <a:alpha val="65000"/>
              </a:srgbClr>
            </a:outerShdw>
          </a:effectLst>
        </p:spPr>
      </p:pic>
    </p:spTree>
    <p:custDataLst>
      <p:tags r:id="rId1"/>
    </p:custDataLst>
    <p:extLst>
      <p:ext uri="{BB962C8B-B14F-4D97-AF65-F5344CB8AC3E}">
        <p14:creationId xmlns:p14="http://schemas.microsoft.com/office/powerpoint/2010/main" val="1461322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bg/>
                                          </p:spTgt>
                                        </p:tgtEl>
                                        <p:attrNameLst>
                                          <p:attrName>style.visibility</p:attrName>
                                        </p:attrNameLst>
                                      </p:cBhvr>
                                      <p:to>
                                        <p:strVal val="visible"/>
                                      </p:to>
                                    </p:set>
                                    <p:anim calcmode="lin" valueType="num">
                                      <p:cBhvr additive="base">
                                        <p:cTn id="25" dur="500" fill="hold"/>
                                        <p:tgtEl>
                                          <p:spTgt spid="5">
                                            <p:bg/>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 calcmode="lin" valueType="num">
                                      <p:cBhvr additive="base">
                                        <p:cTn id="37"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
                                            <p:txEl>
                                              <p:pRg st="2" end="2"/>
                                            </p:txEl>
                                          </p:spTgt>
                                        </p:tgtEl>
                                        <p:attrNameLst>
                                          <p:attrName>style.visibility</p:attrName>
                                        </p:attrNameLst>
                                      </p:cBhvr>
                                      <p:to>
                                        <p:strVal val="visible"/>
                                      </p:to>
                                    </p:set>
                                    <p:anim calcmode="lin" valueType="num">
                                      <p:cBhvr additive="base">
                                        <p:cTn id="43"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5">
                                            <p:txEl>
                                              <p:pRg st="3" end="3"/>
                                            </p:txEl>
                                          </p:spTgt>
                                        </p:tgtEl>
                                        <p:attrNameLst>
                                          <p:attrName>style.visibility</p:attrName>
                                        </p:attrNameLst>
                                      </p:cBhvr>
                                      <p:to>
                                        <p:strVal val="visible"/>
                                      </p:to>
                                    </p:set>
                                    <p:anim calcmode="lin" valueType="num">
                                      <p:cBhvr additive="base">
                                        <p:cTn id="49"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5">
                                            <p:txEl>
                                              <p:pRg st="4" end="4"/>
                                            </p:txEl>
                                          </p:spTgt>
                                        </p:tgtEl>
                                        <p:attrNameLst>
                                          <p:attrName>style.visibility</p:attrName>
                                        </p:attrNameLst>
                                      </p:cBhvr>
                                      <p:to>
                                        <p:strVal val="visible"/>
                                      </p:to>
                                    </p:set>
                                    <p:anim calcmode="lin" valueType="num">
                                      <p:cBhvr additive="base">
                                        <p:cTn id="55"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5">
                                            <p:txEl>
                                              <p:pRg st="5" end="5"/>
                                            </p:txEl>
                                          </p:spTgt>
                                        </p:tgtEl>
                                        <p:attrNameLst>
                                          <p:attrName>style.visibility</p:attrName>
                                        </p:attrNameLst>
                                      </p:cBhvr>
                                      <p:to>
                                        <p:strVal val="visible"/>
                                      </p:to>
                                    </p:set>
                                    <p:anim calcmode="lin" valueType="num">
                                      <p:cBhvr additive="base">
                                        <p:cTn id="61" dur="5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How scammers find you</a:t>
            </a:r>
          </a:p>
        </p:txBody>
      </p:sp>
      <p:sp>
        <p:nvSpPr>
          <p:cNvPr id="8" name="Content Placeholder 2"/>
          <p:cNvSpPr txBox="1">
            <a:spLocks/>
          </p:cNvSpPr>
          <p:nvPr/>
        </p:nvSpPr>
        <p:spPr bwMode="auto">
          <a:xfrm>
            <a:off x="550863" y="1676400"/>
            <a:ext cx="6002337" cy="3810000"/>
          </a:xfrm>
          <a:prstGeom prst="rect">
            <a:avLst/>
          </a:prstGeom>
          <a:solidFill>
            <a:schemeClr val="bg1"/>
          </a:solidFill>
          <a:ln>
            <a:noFill/>
          </a:ln>
        </p:spPr>
        <p:txBody>
          <a:bodyPr vert="horz" wrap="square" lIns="91440" tIns="91440" rIns="91440" bIns="91440" numCol="1" anchor="t" anchorCtr="0" compatLnSpc="1">
            <a:prstTxWarp prst="textNoShape">
              <a:avLst/>
            </a:prstTxWarp>
          </a:bodyPr>
          <a:lstStyle>
            <a:lvl1pPr marL="342900" indent="-342900" algn="l" rtl="0" eaLnBrk="1" fontAlgn="base" hangingPunct="1">
              <a:spcBef>
                <a:spcPct val="0"/>
              </a:spcBef>
              <a:spcAft>
                <a:spcPts val="1200"/>
              </a:spcAft>
              <a:buFont typeface="Wingdings" pitchFamily="2" charset="2"/>
              <a:buChar char="§"/>
              <a:defRPr sz="22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7388" indent="-342900" algn="l" rtl="0" eaLnBrk="1" fontAlgn="base" hangingPunct="1">
              <a:spcBef>
                <a:spcPct val="0"/>
              </a:spcBef>
              <a:spcAft>
                <a:spcPts val="1200"/>
              </a:spcAft>
              <a:buFont typeface="Verdana"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227013" algn="l" rtl="0" eaLnBrk="1" fontAlgn="base" hangingPunct="1">
              <a:spcBef>
                <a:spcPct val="0"/>
              </a:spcBef>
              <a:spcAft>
                <a:spcPts val="1200"/>
              </a:spcAft>
              <a:buFont typeface="Arial"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141413" indent="-227013" algn="l" rtl="0" eaLnBrk="1" fontAlgn="base" hangingPunct="1">
              <a:spcBef>
                <a:spcPct val="0"/>
              </a:spcBef>
              <a:spcAft>
                <a:spcPts val="1200"/>
              </a:spcAft>
              <a:buFont typeface="Wingdings" pitchFamily="2" charset="2"/>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376363" indent="-234950" algn="l" rtl="0" eaLnBrk="1" fontAlgn="base" hangingPunct="1">
              <a:spcBef>
                <a:spcPct val="0"/>
              </a:spcBef>
              <a:spcAft>
                <a:spcPts val="1200"/>
              </a:spcAft>
              <a:buFont typeface="Wingdings" pitchFamily="2" charset="2"/>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fontAlgn="t">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Obtain contact information on the dark web </a:t>
            </a:r>
          </a:p>
          <a:p>
            <a:pPr fontAlgn="t">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Gain your trust posing as a caregiver, helper, new friend or love interest</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Prowl online and on social media sites</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Infiltrate groups you belong to</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Go door-to-door </a:t>
            </a:r>
          </a:p>
          <a:p>
            <a:pPr fontAlgn="auto">
              <a:spcBef>
                <a:spcPts val="1200"/>
              </a:spcBef>
            </a:pPr>
            <a:r>
              <a:rPr lang="en-US" sz="2000" dirty="0">
                <a:latin typeface="Open Sans" panose="020B0606030504020204" pitchFamily="34" charset="0"/>
                <a:ea typeface="Open Sans" panose="020B0606030504020204" pitchFamily="34" charset="0"/>
                <a:cs typeface="Open Sans" panose="020B0606030504020204" pitchFamily="34" charset="0"/>
              </a:rPr>
              <a:t>Family and close friends with ill intent </a:t>
            </a:r>
          </a:p>
          <a:p>
            <a:pPr>
              <a:spcBef>
                <a:spcPts val="600"/>
              </a:spcBef>
              <a:buFont typeface="Arial" panose="020B0604020202020204" pitchFamily="34" charset="0"/>
              <a:buChar char="•"/>
            </a:pPr>
            <a:endParaRPr lang="en-US" sz="1800" dirty="0">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descr="Icon&#10;&#10;Description automatically generated">
            <a:extLst>
              <a:ext uri="{FF2B5EF4-FFF2-40B4-BE49-F238E27FC236}">
                <a16:creationId xmlns:a16="http://schemas.microsoft.com/office/drawing/2014/main" id="{4A62CD13-E8A0-4256-9C60-C299BAA81E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200" y="2971800"/>
            <a:ext cx="2133362" cy="2112028"/>
          </a:xfrm>
          <a:prstGeom prst="rect">
            <a:avLst/>
          </a:prstGeom>
        </p:spPr>
      </p:pic>
    </p:spTree>
    <p:custDataLst>
      <p:tags r:id="rId1"/>
    </p:custDataLst>
    <p:extLst>
      <p:ext uri="{BB962C8B-B14F-4D97-AF65-F5344CB8AC3E}">
        <p14:creationId xmlns:p14="http://schemas.microsoft.com/office/powerpoint/2010/main" val="1477218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 presetClass="entr" presetSubtype="8" fill="hold" grpId="0" nodeType="withEffect">
                                  <p:stCondLst>
                                    <p:cond delay="0"/>
                                  </p:stCondLst>
                                  <p:childTnLst>
                                    <p:set>
                                      <p:cBhvr>
                                        <p:cTn id="22" dur="1" fill="hold">
                                          <p:stCondLst>
                                            <p:cond delay="0"/>
                                          </p:stCondLst>
                                        </p:cTn>
                                        <p:tgtEl>
                                          <p:spTgt spid="8">
                                            <p:bg/>
                                          </p:spTgt>
                                        </p:tgtEl>
                                        <p:attrNameLst>
                                          <p:attrName>style.visibility</p:attrName>
                                        </p:attrNameLst>
                                      </p:cBhvr>
                                      <p:to>
                                        <p:strVal val="visible"/>
                                      </p:to>
                                    </p:set>
                                    <p:anim calcmode="lin" valueType="num">
                                      <p:cBhvr additive="base">
                                        <p:cTn id="23" dur="500" fill="hold"/>
                                        <p:tgtEl>
                                          <p:spTgt spid="8">
                                            <p:bg/>
                                          </p:spTgt>
                                        </p:tgtEl>
                                        <p:attrNameLst>
                                          <p:attrName>ppt_x</p:attrName>
                                        </p:attrNameLst>
                                      </p:cBhvr>
                                      <p:tavLst>
                                        <p:tav tm="0">
                                          <p:val>
                                            <p:strVal val="0-#ppt_w/2"/>
                                          </p:val>
                                        </p:tav>
                                        <p:tav tm="100000">
                                          <p:val>
                                            <p:strVal val="#ppt_x"/>
                                          </p:val>
                                        </p:tav>
                                      </p:tavLst>
                                    </p:anim>
                                    <p:anim calcmode="lin" valueType="num">
                                      <p:cBhvr additive="base">
                                        <p:cTn id="24" dur="500" fill="hold"/>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 calcmode="lin" valueType="num">
                                      <p:cBhvr additive="base">
                                        <p:cTn id="29"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8">
                                            <p:txEl>
                                              <p:pRg st="1" end="1"/>
                                            </p:txEl>
                                          </p:spTgt>
                                        </p:tgtEl>
                                        <p:attrNameLst>
                                          <p:attrName>style.visibility</p:attrName>
                                        </p:attrNameLst>
                                      </p:cBhvr>
                                      <p:to>
                                        <p:strVal val="visible"/>
                                      </p:to>
                                    </p:set>
                                    <p:anim calcmode="lin" valueType="num">
                                      <p:cBhvr additive="base">
                                        <p:cTn id="35"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8">
                                            <p:txEl>
                                              <p:pRg st="2" end="2"/>
                                            </p:txEl>
                                          </p:spTgt>
                                        </p:tgtEl>
                                        <p:attrNameLst>
                                          <p:attrName>style.visibility</p:attrName>
                                        </p:attrNameLst>
                                      </p:cBhvr>
                                      <p:to>
                                        <p:strVal val="visible"/>
                                      </p:to>
                                    </p:set>
                                    <p:anim calcmode="lin" valueType="num">
                                      <p:cBhvr additive="base">
                                        <p:cTn id="41"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8">
                                            <p:txEl>
                                              <p:pRg st="3" end="3"/>
                                            </p:txEl>
                                          </p:spTgt>
                                        </p:tgtEl>
                                        <p:attrNameLst>
                                          <p:attrName>style.visibility</p:attrName>
                                        </p:attrNameLst>
                                      </p:cBhvr>
                                      <p:to>
                                        <p:strVal val="visible"/>
                                      </p:to>
                                    </p:set>
                                    <p:anim calcmode="lin" valueType="num">
                                      <p:cBhvr additive="base">
                                        <p:cTn id="47" dur="5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8">
                                            <p:txEl>
                                              <p:pRg st="4" end="4"/>
                                            </p:txEl>
                                          </p:spTgt>
                                        </p:tgtEl>
                                        <p:attrNameLst>
                                          <p:attrName>style.visibility</p:attrName>
                                        </p:attrNameLst>
                                      </p:cBhvr>
                                      <p:to>
                                        <p:strVal val="visible"/>
                                      </p:to>
                                    </p:set>
                                    <p:anim calcmode="lin" valueType="num">
                                      <p:cBhvr additive="base">
                                        <p:cTn id="53" dur="500" fill="hold"/>
                                        <p:tgtEl>
                                          <p:spTgt spid="8">
                                            <p:txEl>
                                              <p:pRg st="4" end="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8">
                                            <p:txEl>
                                              <p:pRg st="5" end="5"/>
                                            </p:txEl>
                                          </p:spTgt>
                                        </p:tgtEl>
                                        <p:attrNameLst>
                                          <p:attrName>style.visibility</p:attrName>
                                        </p:attrNameLst>
                                      </p:cBhvr>
                                      <p:to>
                                        <p:strVal val="visible"/>
                                      </p:to>
                                    </p:set>
                                    <p:anim calcmode="lin" valueType="num">
                                      <p:cBhvr additive="base">
                                        <p:cTn id="59" dur="500" fill="hold"/>
                                        <p:tgtEl>
                                          <p:spTgt spid="8">
                                            <p:txEl>
                                              <p:pRg st="5" end="5"/>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7688" y="320675"/>
            <a:ext cx="8229600" cy="522007"/>
          </a:xfrm>
        </p:spPr>
        <p:txBody>
          <a:bodyPr/>
          <a:lstStyle/>
          <a:p>
            <a:r>
              <a:rPr lang="en-US" dirty="0"/>
              <a:t>Scammers and their targets </a:t>
            </a:r>
          </a:p>
        </p:txBody>
      </p:sp>
      <p:graphicFrame>
        <p:nvGraphicFramePr>
          <p:cNvPr id="8" name="Content Placeholder 6" descr="table with furniture information" title="table with furniture information"/>
          <p:cNvGraphicFramePr>
            <a:graphicFrameLocks noGrp="1"/>
          </p:cNvGraphicFramePr>
          <p:nvPr>
            <p:ph sz="half" idx="2"/>
            <p:extLst>
              <p:ext uri="{D42A27DB-BD31-4B8C-83A1-F6EECF244321}">
                <p14:modId xmlns:p14="http://schemas.microsoft.com/office/powerpoint/2010/main" val="580520056"/>
              </p:ext>
            </p:extLst>
          </p:nvPr>
        </p:nvGraphicFramePr>
        <p:xfrm>
          <a:off x="533400" y="1752600"/>
          <a:ext cx="8077200" cy="4198490"/>
        </p:xfrm>
        <a:graphic>
          <a:graphicData uri="http://schemas.openxmlformats.org/drawingml/2006/table">
            <a:tbl>
              <a:tblPr firstRow="1" bandRow="1">
                <a:tableStyleId>{2D5ABB26-0587-4C30-8999-92F81FD0307C}</a:tableStyleId>
              </a:tblPr>
              <a:tblGrid>
                <a:gridCol w="4038600">
                  <a:extLst>
                    <a:ext uri="{9D8B030D-6E8A-4147-A177-3AD203B41FA5}">
                      <a16:colId xmlns:a16="http://schemas.microsoft.com/office/drawing/2014/main" val="3936017157"/>
                    </a:ext>
                  </a:extLst>
                </a:gridCol>
                <a:gridCol w="4038600">
                  <a:extLst>
                    <a:ext uri="{9D8B030D-6E8A-4147-A177-3AD203B41FA5}">
                      <a16:colId xmlns:a16="http://schemas.microsoft.com/office/drawing/2014/main" val="935859941"/>
                    </a:ext>
                  </a:extLst>
                </a:gridCol>
              </a:tblGrid>
              <a:tr h="643986">
                <a:tc>
                  <a:txBody>
                    <a:bodyPr/>
                    <a:lstStyle/>
                    <a:p>
                      <a:pPr marL="0" indent="0">
                        <a:buNone/>
                      </a:pPr>
                      <a:r>
                        <a:rPr lang="en-US" sz="1800" dirty="0">
                          <a:solidFill>
                            <a:schemeClr val="bg1"/>
                          </a:solidFill>
                          <a:latin typeface="Open Sans" panose="020B0606030504020204" pitchFamily="34" charset="0"/>
                          <a:ea typeface="Open Sans" panose="020B0606030504020204" pitchFamily="34" charset="0"/>
                          <a:cs typeface="Open Sans" panose="020B0606030504020204" pitchFamily="34" charset="0"/>
                        </a:rPr>
                        <a:t>Scammers are highly skilled</a:t>
                      </a:r>
                    </a:p>
                  </a:txBody>
                  <a:tcPr marT="91440" marB="91440" anchor="ctr">
                    <a:solidFill>
                      <a:schemeClr val="tx2"/>
                    </a:solidFill>
                  </a:tcPr>
                </a:tc>
                <a:tc>
                  <a: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lang="en-US" sz="1800" baseline="0" dirty="0">
                          <a:solidFill>
                            <a:schemeClr val="bg1"/>
                          </a:solidFill>
                          <a:latin typeface="Open Sans" panose="020B0606030504020204" pitchFamily="34" charset="0"/>
                          <a:ea typeface="Open Sans" panose="020B0606030504020204" pitchFamily="34" charset="0"/>
                          <a:cs typeface="Open Sans" panose="020B0606030504020204" pitchFamily="34" charset="0"/>
                        </a:rPr>
                        <a:t>Targets m</a:t>
                      </a:r>
                      <a:r>
                        <a:rPr lang="en-US" sz="1800" dirty="0">
                          <a:solidFill>
                            <a:schemeClr val="bg1"/>
                          </a:solidFill>
                          <a:latin typeface="Open Sans" panose="020B0606030504020204" pitchFamily="34" charset="0"/>
                          <a:ea typeface="Open Sans" panose="020B0606030504020204" pitchFamily="34" charset="0"/>
                          <a:cs typeface="Open Sans" panose="020B0606030504020204" pitchFamily="34" charset="0"/>
                        </a:rPr>
                        <a:t>ay be vulnerable</a:t>
                      </a:r>
                      <a:endParaRPr lang="en-US" sz="1800" b="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T="91440" marB="91440" anchor="ctr">
                    <a:solidFill>
                      <a:schemeClr val="tx2"/>
                    </a:solidFill>
                  </a:tcPr>
                </a:tc>
                <a:extLst>
                  <a:ext uri="{0D108BD9-81ED-4DB2-BD59-A6C34878D82A}">
                    <a16:rowId xmlns:a16="http://schemas.microsoft.com/office/drawing/2014/main" val="3503305873"/>
                  </a:ext>
                </a:extLst>
              </a:tr>
              <a:tr h="771412">
                <a:tc>
                  <a:txBody>
                    <a:bodyPr/>
                    <a:lstStyle/>
                    <a:p>
                      <a:pPr>
                        <a:buFont typeface="Arial" panose="020B0604020202020204" pitchFamily="34" charset="0"/>
                        <a:buNone/>
                      </a:pPr>
                      <a:r>
                        <a:rPr lang="en-US" sz="1800" dirty="0">
                          <a:latin typeface="Open Sans" panose="020B0606030504020204" pitchFamily="34" charset="0"/>
                          <a:ea typeface="Open Sans" panose="020B0606030504020204" pitchFamily="34" charset="0"/>
                          <a:cs typeface="Open Sans" panose="020B0606030504020204" pitchFamily="34" charset="0"/>
                        </a:rPr>
                        <a:t>Appeal to emotions: sympathy, curiosity, fear, stress, or loneliness</a:t>
                      </a:r>
                    </a:p>
                  </a:txBody>
                  <a:tcPr marT="91440" marB="91440" anchor="ctr">
                    <a:solidFill>
                      <a:schemeClr val="bg1"/>
                    </a:solidFill>
                  </a:tcPr>
                </a:tc>
                <a:tc>
                  <a:txBody>
                    <a:bodyPr/>
                    <a:lstStyle/>
                    <a:p>
                      <a:pPr>
                        <a:lnSpc>
                          <a:spcPct val="100000"/>
                        </a:lnSpc>
                        <a:buFont typeface="Arial" panose="020B0604020202020204" pitchFamily="34" charset="0"/>
                        <a:buNone/>
                      </a:pPr>
                      <a:r>
                        <a:rPr lang="en-US" sz="1800" dirty="0">
                          <a:latin typeface="Open Sans" panose="020B0606030504020204" pitchFamily="34" charset="0"/>
                          <a:ea typeface="Open Sans" panose="020B0606030504020204" pitchFamily="34" charset="0"/>
                          <a:cs typeface="Open Sans" panose="020B0606030504020204" pitchFamily="34" charset="0"/>
                        </a:rPr>
                        <a:t>May have less contact with friends and family or may be overwhelmed by caregiving responsibilities</a:t>
                      </a:r>
                    </a:p>
                  </a:txBody>
                  <a:tcPr marT="91440" marB="91440" anchor="ctr">
                    <a:solidFill>
                      <a:schemeClr val="bg1"/>
                    </a:solidFill>
                  </a:tcPr>
                </a:tc>
                <a:extLst>
                  <a:ext uri="{0D108BD9-81ED-4DB2-BD59-A6C34878D82A}">
                    <a16:rowId xmlns:a16="http://schemas.microsoft.com/office/drawing/2014/main" val="2646995497"/>
                  </a:ext>
                </a:extLst>
              </a:tr>
              <a:tr h="771412">
                <a:tc>
                  <a:txBody>
                    <a:bodyPr/>
                    <a:lstStyle/>
                    <a:p>
                      <a:pPr>
                        <a:buFont typeface="Arial" panose="020B0604020202020204" pitchFamily="34" charset="0"/>
                        <a:buNone/>
                      </a:pPr>
                      <a:r>
                        <a:rPr lang="en-US" sz="1800" dirty="0">
                          <a:latin typeface="Open Sans" panose="020B0606030504020204" pitchFamily="34" charset="0"/>
                          <a:ea typeface="Open Sans" panose="020B0606030504020204" pitchFamily="34" charset="0"/>
                          <a:cs typeface="Open Sans" panose="020B0606030504020204" pitchFamily="34" charset="0"/>
                        </a:rPr>
                        <a:t>Don’t take “no” for an answer</a:t>
                      </a:r>
                    </a:p>
                  </a:txBody>
                  <a:tcPr marT="91440" marB="91440" anchor="ctr">
                    <a:solidFill>
                      <a:schemeClr val="accent5">
                        <a:lumMod val="20000"/>
                        <a:lumOff val="80000"/>
                      </a:schemeClr>
                    </a:solidFill>
                  </a:tcPr>
                </a:tc>
                <a:tc>
                  <a:txBody>
                    <a:bodyPr/>
                    <a:lstStyle/>
                    <a:p>
                      <a:pPr>
                        <a:lnSpc>
                          <a:spcPct val="100000"/>
                        </a:lnSpc>
                        <a:buFont typeface="Arial" panose="020B0604020202020204" pitchFamily="34" charset="0"/>
                        <a:buNone/>
                      </a:pPr>
                      <a:r>
                        <a:rPr lang="en-US" sz="1800" dirty="0">
                          <a:latin typeface="Open Sans" panose="020B0606030504020204" pitchFamily="34" charset="0"/>
                          <a:ea typeface="Open Sans" panose="020B0606030504020204" pitchFamily="34" charset="0"/>
                          <a:cs typeface="Open Sans" panose="020B0606030504020204" pitchFamily="34" charset="0"/>
                        </a:rPr>
                        <a:t>Are polite and may want to help, or may quickly engage to resolve a “problem”</a:t>
                      </a:r>
                    </a:p>
                  </a:txBody>
                  <a:tcPr marT="91440" marB="91440" anchor="ctr">
                    <a:solidFill>
                      <a:schemeClr val="accent5">
                        <a:lumMod val="20000"/>
                        <a:lumOff val="80000"/>
                      </a:schemeClr>
                    </a:solidFill>
                  </a:tcPr>
                </a:tc>
                <a:extLst>
                  <a:ext uri="{0D108BD9-81ED-4DB2-BD59-A6C34878D82A}">
                    <a16:rowId xmlns:a16="http://schemas.microsoft.com/office/drawing/2014/main" val="2905513233"/>
                  </a:ext>
                </a:extLst>
              </a:tr>
              <a:tr h="771412">
                <a:tc>
                  <a:txBody>
                    <a:bodyPr/>
                    <a:lstStyle/>
                    <a:p>
                      <a:pPr>
                        <a:buFont typeface="Arial" panose="020B0604020202020204" pitchFamily="34" charset="0"/>
                        <a:buNone/>
                      </a:pPr>
                      <a:r>
                        <a:rPr lang="en-US" sz="1800" dirty="0">
                          <a:latin typeface="Open Sans" panose="020B0606030504020204" pitchFamily="34" charset="0"/>
                          <a:ea typeface="Open Sans" panose="020B0606030504020204" pitchFamily="34" charset="0"/>
                          <a:cs typeface="Open Sans" panose="020B0606030504020204" pitchFamily="34" charset="0"/>
                        </a:rPr>
                        <a:t>Insist on secrecy</a:t>
                      </a:r>
                    </a:p>
                  </a:txBody>
                  <a:tcPr marT="91440" marB="91440" anchor="ctr">
                    <a:noFill/>
                  </a:tcPr>
                </a:tc>
                <a:tc>
                  <a:txBody>
                    <a:bodyPr/>
                    <a:lstStyle/>
                    <a:p>
                      <a:pPr>
                        <a:lnSpc>
                          <a:spcPct val="100000"/>
                        </a:lnSpc>
                        <a:buFont typeface="Arial" panose="020B0604020202020204" pitchFamily="34" charset="0"/>
                        <a:buNone/>
                      </a:pPr>
                      <a:r>
                        <a:rPr lang="en-US" sz="1800" dirty="0">
                          <a:latin typeface="Open Sans" panose="020B0606030504020204" pitchFamily="34" charset="0"/>
                          <a:ea typeface="Open Sans" panose="020B0606030504020204" pitchFamily="34" charset="0"/>
                          <a:cs typeface="Open Sans" panose="020B0606030504020204" pitchFamily="34" charset="0"/>
                        </a:rPr>
                        <a:t>Hesitate asking for help; are often ashamed to report a scam</a:t>
                      </a:r>
                      <a:endParaRPr lang="en-US" sz="18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marT="91440" marB="91440" anchor="ctr">
                    <a:noFill/>
                  </a:tcPr>
                </a:tc>
                <a:extLst>
                  <a:ext uri="{0D108BD9-81ED-4DB2-BD59-A6C34878D82A}">
                    <a16:rowId xmlns:a16="http://schemas.microsoft.com/office/drawing/2014/main" val="628493530"/>
                  </a:ext>
                </a:extLst>
              </a:tr>
              <a:tr h="771412">
                <a:tc>
                  <a:txBody>
                    <a:bodyPr/>
                    <a:lstStyle/>
                    <a:p>
                      <a:r>
                        <a:rPr lang="en-US" sz="1800" dirty="0">
                          <a:latin typeface="Open Sans" panose="020B0606030504020204" pitchFamily="34" charset="0"/>
                          <a:ea typeface="Open Sans" panose="020B0606030504020204" pitchFamily="34" charset="0"/>
                          <a:cs typeface="Open Sans" panose="020B0606030504020204" pitchFamily="34" charset="0"/>
                        </a:rPr>
                        <a:t>Quickly build rapport, develop relationships and pretend to care</a:t>
                      </a:r>
                    </a:p>
                  </a:txBody>
                  <a:tcPr marT="91440" marB="91440" anchor="ctr">
                    <a:solidFill>
                      <a:schemeClr val="accent5">
                        <a:lumMod val="20000"/>
                        <a:lumOff val="80000"/>
                      </a:schemeClr>
                    </a:solidFill>
                  </a:tcPr>
                </a:tc>
                <a:tc>
                  <a:txBody>
                    <a:bodyPr/>
                    <a:lstStyle/>
                    <a:p>
                      <a:pPr algn="l">
                        <a:lnSpc>
                          <a:spcPct val="100000"/>
                        </a:lnSpc>
                        <a:buFont typeface="Arial" panose="020B0604020202020204" pitchFamily="34" charset="0"/>
                        <a:buNone/>
                      </a:pPr>
                      <a:r>
                        <a:rPr lang="en-US" sz="1800" dirty="0">
                          <a:latin typeface="Open Sans" panose="020B0606030504020204" pitchFamily="34" charset="0"/>
                          <a:ea typeface="Open Sans" panose="020B0606030504020204" pitchFamily="34" charset="0"/>
                          <a:cs typeface="Open Sans" panose="020B0606030504020204" pitchFamily="34" charset="0"/>
                        </a:rPr>
                        <a:t>May have health issues or cognitive decline </a:t>
                      </a:r>
                    </a:p>
                  </a:txBody>
                  <a:tcPr marT="91440" marB="91440" anchor="ctr">
                    <a:solidFill>
                      <a:schemeClr val="accent5">
                        <a:lumMod val="20000"/>
                        <a:lumOff val="80000"/>
                      </a:schemeClr>
                    </a:solidFill>
                  </a:tcPr>
                </a:tc>
                <a:extLst>
                  <a:ext uri="{0D108BD9-81ED-4DB2-BD59-A6C34878D82A}">
                    <a16:rowId xmlns:a16="http://schemas.microsoft.com/office/drawing/2014/main" val="3744444263"/>
                  </a:ext>
                </a:extLst>
              </a:tr>
            </a:tbl>
          </a:graphicData>
        </a:graphic>
      </p:graphicFrame>
    </p:spTree>
    <p:custDataLst>
      <p:tags r:id="rId1"/>
    </p:custDataLst>
    <p:extLst>
      <p:ext uri="{BB962C8B-B14F-4D97-AF65-F5344CB8AC3E}">
        <p14:creationId xmlns:p14="http://schemas.microsoft.com/office/powerpoint/2010/main" val="2839513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Types of scams</a:t>
            </a:r>
          </a:p>
        </p:txBody>
      </p:sp>
      <p:sp>
        <p:nvSpPr>
          <p:cNvPr id="9" name="Content Placeholder 2">
            <a:extLst>
              <a:ext uri="{FF2B5EF4-FFF2-40B4-BE49-F238E27FC236}">
                <a16:creationId xmlns:a16="http://schemas.microsoft.com/office/drawing/2014/main" id="{D69703A5-CCB3-47E0-AE1F-A9D5EDEE48E9}"/>
              </a:ext>
            </a:extLst>
          </p:cNvPr>
          <p:cNvSpPr txBox="1">
            <a:spLocks/>
          </p:cNvSpPr>
          <p:nvPr/>
        </p:nvSpPr>
        <p:spPr bwMode="auto">
          <a:xfrm>
            <a:off x="584718" y="1268412"/>
            <a:ext cx="4983343" cy="4975861"/>
          </a:xfrm>
          <a:prstGeom prst="rect">
            <a:avLst/>
          </a:prstGeom>
          <a:solidFill>
            <a:schemeClr val="bg1"/>
          </a:solidFill>
          <a:ln>
            <a:noFill/>
          </a:ln>
        </p:spPr>
        <p:txBody>
          <a:bodyPr vert="horz" wrap="square" lIns="91440" tIns="91440" rIns="91440" bIns="91440" numCol="1" anchor="ctr" anchorCtr="0" compatLnSpc="1">
            <a:prstTxWarp prst="textNoShape">
              <a:avLst/>
            </a:prstTxWarp>
          </a:bodyPr>
          <a:lstStyle>
            <a:lvl1pPr marL="342900" indent="-342900" algn="l" rtl="0" eaLnBrk="1" fontAlgn="base" hangingPunct="1">
              <a:spcBef>
                <a:spcPct val="0"/>
              </a:spcBef>
              <a:spcAft>
                <a:spcPts val="1200"/>
              </a:spcAft>
              <a:buFont typeface="Wingdings" pitchFamily="2" charset="2"/>
              <a:buChar char="§"/>
              <a:defRPr sz="22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7388" indent="-342900" algn="l" rtl="0" eaLnBrk="1" fontAlgn="base" hangingPunct="1">
              <a:spcBef>
                <a:spcPct val="0"/>
              </a:spcBef>
              <a:spcAft>
                <a:spcPts val="1200"/>
              </a:spcAft>
              <a:buFont typeface="Verdana"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227013" algn="l" rtl="0" eaLnBrk="1" fontAlgn="base" hangingPunct="1">
              <a:spcBef>
                <a:spcPct val="0"/>
              </a:spcBef>
              <a:spcAft>
                <a:spcPts val="1200"/>
              </a:spcAft>
              <a:buFont typeface="Arial"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141413" indent="-227013" algn="l" rtl="0" eaLnBrk="1" fontAlgn="base" hangingPunct="1">
              <a:spcBef>
                <a:spcPct val="0"/>
              </a:spcBef>
              <a:spcAft>
                <a:spcPts val="1200"/>
              </a:spcAft>
              <a:buFont typeface="Wingdings" pitchFamily="2" charset="2"/>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376363" indent="-234950" algn="l" rtl="0" eaLnBrk="1" fontAlgn="base" hangingPunct="1">
              <a:spcBef>
                <a:spcPct val="0"/>
              </a:spcBef>
              <a:spcAft>
                <a:spcPts val="1200"/>
              </a:spcAft>
              <a:buFont typeface="Wingdings" pitchFamily="2" charset="2"/>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Impostor scams</a:t>
            </a:r>
          </a:p>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Gift card scams </a:t>
            </a:r>
          </a:p>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Tax scams</a:t>
            </a:r>
          </a:p>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Sweetheart scams</a:t>
            </a:r>
          </a:p>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Grandparent scams</a:t>
            </a:r>
          </a:p>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Cryptocurrency or investment scams</a:t>
            </a:r>
          </a:p>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Current event scams</a:t>
            </a:r>
          </a:p>
          <a:p>
            <a:pPr fontAlgn="t">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Tech support scams</a:t>
            </a:r>
          </a:p>
          <a:p>
            <a:pPr fontAlgn="auto">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Winning prize, lottery, free trips</a:t>
            </a:r>
          </a:p>
          <a:p>
            <a:pPr fontAlgn="auto">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Phony charities</a:t>
            </a:r>
          </a:p>
          <a:p>
            <a:pPr fontAlgn="auto">
              <a:spcBef>
                <a:spcPts val="600"/>
              </a:spcBef>
              <a:spcAft>
                <a:spcPts val="600"/>
              </a:spcAft>
            </a:pPr>
            <a:r>
              <a:rPr lang="en-US" sz="2000" dirty="0">
                <a:latin typeface="Open Sans" panose="020B0606030504020204" pitchFamily="34" charset="0"/>
                <a:ea typeface="Open Sans" panose="020B0606030504020204" pitchFamily="34" charset="0"/>
                <a:cs typeface="Open Sans" panose="020B0606030504020204" pitchFamily="34" charset="0"/>
              </a:rPr>
              <a:t>Home repairs</a:t>
            </a:r>
          </a:p>
        </p:txBody>
      </p:sp>
      <p:pic>
        <p:nvPicPr>
          <p:cNvPr id="5" name="Picture 4" descr="A picture containing text&#10;&#10;Description automatically generated">
            <a:extLst>
              <a:ext uri="{FF2B5EF4-FFF2-40B4-BE49-F238E27FC236}">
                <a16:creationId xmlns:a16="http://schemas.microsoft.com/office/drawing/2014/main" id="{97902CDB-A1F3-4227-841D-C5E8E27060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8061" y="2378964"/>
            <a:ext cx="3026664" cy="2100072"/>
          </a:xfrm>
          <a:prstGeom prst="rect">
            <a:avLst/>
          </a:prstGeom>
          <a:ln>
            <a:noFill/>
          </a:ln>
          <a:effectLst>
            <a:outerShdw blurRad="292100" dist="139700" dir="2700000" algn="tl" rotWithShape="0">
              <a:srgbClr val="333333">
                <a:alpha val="65000"/>
              </a:srgbClr>
            </a:outerShdw>
          </a:effectLst>
        </p:spPr>
      </p:pic>
    </p:spTree>
    <p:custDataLst>
      <p:tags r:id="rId1"/>
    </p:custDataLst>
    <p:extLst>
      <p:ext uri="{BB962C8B-B14F-4D97-AF65-F5344CB8AC3E}">
        <p14:creationId xmlns:p14="http://schemas.microsoft.com/office/powerpoint/2010/main" val="36350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 presetClass="entr" presetSubtype="8" fill="hold" grpId="0" nodeType="withEffect">
                                  <p:stCondLst>
                                    <p:cond delay="0"/>
                                  </p:stCondLst>
                                  <p:childTnLst>
                                    <p:set>
                                      <p:cBhvr>
                                        <p:cTn id="22" dur="1" fill="hold">
                                          <p:stCondLst>
                                            <p:cond delay="0"/>
                                          </p:stCondLst>
                                        </p:cTn>
                                        <p:tgtEl>
                                          <p:spTgt spid="9">
                                            <p:bg/>
                                          </p:spTgt>
                                        </p:tgtEl>
                                        <p:attrNameLst>
                                          <p:attrName>style.visibility</p:attrName>
                                        </p:attrNameLst>
                                      </p:cBhvr>
                                      <p:to>
                                        <p:strVal val="visible"/>
                                      </p:to>
                                    </p:set>
                                    <p:anim calcmode="lin" valueType="num">
                                      <p:cBhvr additive="base">
                                        <p:cTn id="23" dur="500" fill="hold"/>
                                        <p:tgtEl>
                                          <p:spTgt spid="9">
                                            <p:bg/>
                                          </p:spTgt>
                                        </p:tgtEl>
                                        <p:attrNameLst>
                                          <p:attrName>ppt_x</p:attrName>
                                        </p:attrNameLst>
                                      </p:cBhvr>
                                      <p:tavLst>
                                        <p:tav tm="0">
                                          <p:val>
                                            <p:strVal val="0-#ppt_w/2"/>
                                          </p:val>
                                        </p:tav>
                                        <p:tav tm="100000">
                                          <p:val>
                                            <p:strVal val="#ppt_x"/>
                                          </p:val>
                                        </p:tav>
                                      </p:tavLst>
                                    </p:anim>
                                    <p:anim calcmode="lin" valueType="num">
                                      <p:cBhvr additive="base">
                                        <p:cTn id="24" dur="500" fill="hold"/>
                                        <p:tgtEl>
                                          <p:spTgt spid="9">
                                            <p:bg/>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xEl>
                                              <p:pRg st="0" end="0"/>
                                            </p:txEl>
                                          </p:spTgt>
                                        </p:tgtEl>
                                        <p:attrNameLst>
                                          <p:attrName>style.visibility</p:attrName>
                                        </p:attrNameLst>
                                      </p:cBhvr>
                                      <p:to>
                                        <p:strVal val="visible"/>
                                      </p:to>
                                    </p:set>
                                    <p:anim calcmode="lin" valueType="num">
                                      <p:cBhvr additive="base">
                                        <p:cTn id="29"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anim calcmode="lin" valueType="num">
                                      <p:cBhvr additive="base">
                                        <p:cTn id="35" dur="5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9">
                                            <p:txEl>
                                              <p:pRg st="2" end="2"/>
                                            </p:txEl>
                                          </p:spTgt>
                                        </p:tgtEl>
                                        <p:attrNameLst>
                                          <p:attrName>style.visibility</p:attrName>
                                        </p:attrNameLst>
                                      </p:cBhvr>
                                      <p:to>
                                        <p:strVal val="visible"/>
                                      </p:to>
                                    </p:set>
                                    <p:anim calcmode="lin" valueType="num">
                                      <p:cBhvr additive="base">
                                        <p:cTn id="41" dur="500" fill="hold"/>
                                        <p:tgtEl>
                                          <p:spTgt spid="9">
                                            <p:txEl>
                                              <p:pRg st="2" end="2"/>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9">
                                            <p:txEl>
                                              <p:pRg st="3" end="3"/>
                                            </p:txEl>
                                          </p:spTgt>
                                        </p:tgtEl>
                                        <p:attrNameLst>
                                          <p:attrName>style.visibility</p:attrName>
                                        </p:attrNameLst>
                                      </p:cBhvr>
                                      <p:to>
                                        <p:strVal val="visible"/>
                                      </p:to>
                                    </p:set>
                                    <p:anim calcmode="lin" valueType="num">
                                      <p:cBhvr additive="base">
                                        <p:cTn id="47" dur="5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9">
                                            <p:txEl>
                                              <p:pRg st="4" end="4"/>
                                            </p:txEl>
                                          </p:spTgt>
                                        </p:tgtEl>
                                        <p:attrNameLst>
                                          <p:attrName>style.visibility</p:attrName>
                                        </p:attrNameLst>
                                      </p:cBhvr>
                                      <p:to>
                                        <p:strVal val="visible"/>
                                      </p:to>
                                    </p:set>
                                    <p:anim calcmode="lin" valueType="num">
                                      <p:cBhvr additive="base">
                                        <p:cTn id="53" dur="500" fill="hold"/>
                                        <p:tgtEl>
                                          <p:spTgt spid="9">
                                            <p:txEl>
                                              <p:pRg st="4" end="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9">
                                            <p:txEl>
                                              <p:pRg st="5" end="5"/>
                                            </p:txEl>
                                          </p:spTgt>
                                        </p:tgtEl>
                                        <p:attrNameLst>
                                          <p:attrName>style.visibility</p:attrName>
                                        </p:attrNameLst>
                                      </p:cBhvr>
                                      <p:to>
                                        <p:strVal val="visible"/>
                                      </p:to>
                                    </p:set>
                                    <p:anim calcmode="lin" valueType="num">
                                      <p:cBhvr additive="base">
                                        <p:cTn id="59" dur="500" fill="hold"/>
                                        <p:tgtEl>
                                          <p:spTgt spid="9">
                                            <p:txEl>
                                              <p:pRg st="5" end="5"/>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9">
                                            <p:txEl>
                                              <p:pRg st="6" end="6"/>
                                            </p:txEl>
                                          </p:spTgt>
                                        </p:tgtEl>
                                        <p:attrNameLst>
                                          <p:attrName>style.visibility</p:attrName>
                                        </p:attrNameLst>
                                      </p:cBhvr>
                                      <p:to>
                                        <p:strVal val="visible"/>
                                      </p:to>
                                    </p:set>
                                    <p:anim calcmode="lin" valueType="num">
                                      <p:cBhvr additive="base">
                                        <p:cTn id="65" dur="500" fill="hold"/>
                                        <p:tgtEl>
                                          <p:spTgt spid="9">
                                            <p:txEl>
                                              <p:pRg st="6" end="6"/>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9">
                                            <p:txEl>
                                              <p:pRg st="7" end="7"/>
                                            </p:txEl>
                                          </p:spTgt>
                                        </p:tgtEl>
                                        <p:attrNameLst>
                                          <p:attrName>style.visibility</p:attrName>
                                        </p:attrNameLst>
                                      </p:cBhvr>
                                      <p:to>
                                        <p:strVal val="visible"/>
                                      </p:to>
                                    </p:set>
                                    <p:anim calcmode="lin" valueType="num">
                                      <p:cBhvr additive="base">
                                        <p:cTn id="71" dur="500" fill="hold"/>
                                        <p:tgtEl>
                                          <p:spTgt spid="9">
                                            <p:txEl>
                                              <p:pRg st="7" end="7"/>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8" fill="hold" grpId="0" nodeType="clickEffect">
                                  <p:stCondLst>
                                    <p:cond delay="0"/>
                                  </p:stCondLst>
                                  <p:childTnLst>
                                    <p:set>
                                      <p:cBhvr>
                                        <p:cTn id="76" dur="1" fill="hold">
                                          <p:stCondLst>
                                            <p:cond delay="0"/>
                                          </p:stCondLst>
                                        </p:cTn>
                                        <p:tgtEl>
                                          <p:spTgt spid="9">
                                            <p:txEl>
                                              <p:pRg st="8" end="8"/>
                                            </p:txEl>
                                          </p:spTgt>
                                        </p:tgtEl>
                                        <p:attrNameLst>
                                          <p:attrName>style.visibility</p:attrName>
                                        </p:attrNameLst>
                                      </p:cBhvr>
                                      <p:to>
                                        <p:strVal val="visible"/>
                                      </p:to>
                                    </p:set>
                                    <p:anim calcmode="lin" valueType="num">
                                      <p:cBhvr additive="base">
                                        <p:cTn id="77" dur="500" fill="hold"/>
                                        <p:tgtEl>
                                          <p:spTgt spid="9">
                                            <p:txEl>
                                              <p:pRg st="8" end="8"/>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8" fill="hold" grpId="0" nodeType="clickEffect">
                                  <p:stCondLst>
                                    <p:cond delay="0"/>
                                  </p:stCondLst>
                                  <p:childTnLst>
                                    <p:set>
                                      <p:cBhvr>
                                        <p:cTn id="82" dur="1" fill="hold">
                                          <p:stCondLst>
                                            <p:cond delay="0"/>
                                          </p:stCondLst>
                                        </p:cTn>
                                        <p:tgtEl>
                                          <p:spTgt spid="9">
                                            <p:txEl>
                                              <p:pRg st="9" end="9"/>
                                            </p:txEl>
                                          </p:spTgt>
                                        </p:tgtEl>
                                        <p:attrNameLst>
                                          <p:attrName>style.visibility</p:attrName>
                                        </p:attrNameLst>
                                      </p:cBhvr>
                                      <p:to>
                                        <p:strVal val="visible"/>
                                      </p:to>
                                    </p:set>
                                    <p:anim calcmode="lin" valueType="num">
                                      <p:cBhvr additive="base">
                                        <p:cTn id="83" dur="500" fill="hold"/>
                                        <p:tgtEl>
                                          <p:spTgt spid="9">
                                            <p:txEl>
                                              <p:pRg st="9" end="9"/>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9">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8" fill="hold" grpId="0" nodeType="clickEffect">
                                  <p:stCondLst>
                                    <p:cond delay="0"/>
                                  </p:stCondLst>
                                  <p:childTnLst>
                                    <p:set>
                                      <p:cBhvr>
                                        <p:cTn id="88" dur="1" fill="hold">
                                          <p:stCondLst>
                                            <p:cond delay="0"/>
                                          </p:stCondLst>
                                        </p:cTn>
                                        <p:tgtEl>
                                          <p:spTgt spid="9">
                                            <p:txEl>
                                              <p:pRg st="10" end="10"/>
                                            </p:txEl>
                                          </p:spTgt>
                                        </p:tgtEl>
                                        <p:attrNameLst>
                                          <p:attrName>style.visibility</p:attrName>
                                        </p:attrNameLst>
                                      </p:cBhvr>
                                      <p:to>
                                        <p:strVal val="visible"/>
                                      </p:to>
                                    </p:set>
                                    <p:anim calcmode="lin" valueType="num">
                                      <p:cBhvr additive="base">
                                        <p:cTn id="89" dur="500" fill="hold"/>
                                        <p:tgtEl>
                                          <p:spTgt spid="9">
                                            <p:txEl>
                                              <p:pRg st="10" end="10"/>
                                            </p:txEl>
                                          </p:spTgt>
                                        </p:tgtEl>
                                        <p:attrNameLst>
                                          <p:attrName>ppt_x</p:attrName>
                                        </p:attrNameLst>
                                      </p:cBhvr>
                                      <p:tavLst>
                                        <p:tav tm="0">
                                          <p:val>
                                            <p:strVal val="0-#ppt_w/2"/>
                                          </p:val>
                                        </p:tav>
                                        <p:tav tm="100000">
                                          <p:val>
                                            <p:strVal val="#ppt_x"/>
                                          </p:val>
                                        </p:tav>
                                      </p:tavLst>
                                    </p:anim>
                                    <p:anim calcmode="lin" valueType="num">
                                      <p:cBhvr additive="base">
                                        <p:cTn id="90" dur="500" fill="hold"/>
                                        <p:tgtEl>
                                          <p:spTgt spid="9">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DESIGN_ID_COMMUNITY POWERPOINT 2014 DRAFT" val="lFGGrEiw"/>
  <p:tag name="ARTICULATE_DESIGN_ID_CUSTOM DESIGN" val="hHCvuM0Z"/>
  <p:tag name="ARTICULATE_DESIGN_ID_11_WFB_TEMPLATE" val="gmsqmPTs"/>
  <p:tag name="ARTICULATE_DESIGN_ID_1_CUSTOM DESIGN" val="ThknnJK8"/>
  <p:tag name="ARTICULATE_DESIGN_ID_HANDS ON BANKING - VOLUNTEER LESSON - LAYOUT" val="oN8tCSIS"/>
  <p:tag name="ARTICULATE_SLIDE_THUMBNAIL_REFRESH" val="1"/>
  <p:tag name="ARTICULATE_SLIDE_COUNT" val="13"/>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Hands on Banking - Volunteer Lesson - Layout">
  <a:themeElements>
    <a:clrScheme name="Hands on Banking">
      <a:dk1>
        <a:srgbClr val="44464A"/>
      </a:dk1>
      <a:lt1>
        <a:sysClr val="window" lastClr="FFFFFF"/>
      </a:lt1>
      <a:dk2>
        <a:srgbClr val="345C6F"/>
      </a:dk2>
      <a:lt2>
        <a:srgbClr val="E7E6E6"/>
      </a:lt2>
      <a:accent1>
        <a:srgbClr val="5199AD"/>
      </a:accent1>
      <a:accent2>
        <a:srgbClr val="A04D10"/>
      </a:accent2>
      <a:accent3>
        <a:srgbClr val="5E652B"/>
      </a:accent3>
      <a:accent4>
        <a:srgbClr val="AFB4B9"/>
      </a:accent4>
      <a:accent5>
        <a:srgbClr val="BFCEC2"/>
      </a:accent5>
      <a:accent6>
        <a:srgbClr val="A61C2A"/>
      </a:accent6>
      <a:hlink>
        <a:srgbClr val="0563C1"/>
      </a:hlink>
      <a:folHlink>
        <a:srgbClr val="954F72"/>
      </a:folHlink>
    </a:clrScheme>
    <a:fontScheme name="HOB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Verdana" pitchFamily="34" charset="0"/>
            <a:ea typeface="ＭＳ Ｐゴシック" pitchFamily="34"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Verdana" pitchFamily="34" charset="0"/>
            <a:ea typeface="ＭＳ Ｐゴシック" pitchFamily="34" charset="-128"/>
          </a:defRPr>
        </a:defPPr>
      </a:lstStyle>
    </a:lnDef>
  </a:objectDefaults>
  <a:extraClrSchemeLst>
    <a:extraClrScheme>
      <a:clrScheme name="11_WFB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1_WFB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1_WFB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1_WFB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1_WFB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1_WFB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1_WFB_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1_WFB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1_WFB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1_WFB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1_WFB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1_WFB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1_WFB_Template 13">
        <a:dk1>
          <a:srgbClr val="5A5D62"/>
        </a:dk1>
        <a:lt1>
          <a:srgbClr val="FFFFFF"/>
        </a:lt1>
        <a:dk2>
          <a:srgbClr val="D4002F"/>
        </a:dk2>
        <a:lt2>
          <a:srgbClr val="8E9091"/>
        </a:lt2>
        <a:accent1>
          <a:srgbClr val="688FCF"/>
        </a:accent1>
        <a:accent2>
          <a:srgbClr val="F25316"/>
        </a:accent2>
        <a:accent3>
          <a:srgbClr val="FFFFFF"/>
        </a:accent3>
        <a:accent4>
          <a:srgbClr val="4C4E53"/>
        </a:accent4>
        <a:accent5>
          <a:srgbClr val="B9C6E4"/>
        </a:accent5>
        <a:accent6>
          <a:srgbClr val="DB4A13"/>
        </a:accent6>
        <a:hlink>
          <a:srgbClr val="739600"/>
        </a:hlink>
        <a:folHlink>
          <a:srgbClr val="704610"/>
        </a:folHlink>
      </a:clrScheme>
      <a:clrMap bg1="lt1" tx1="dk1" bg2="lt2" tx2="dk2" accent1="accent1" accent2="accent2" accent3="accent3" accent4="accent4" accent5="accent5" accent6="accent6" hlink="hlink" folHlink="folHlink"/>
    </a:extraClrScheme>
    <a:extraClrScheme>
      <a:clrScheme name="11_WFB_Template 14">
        <a:dk1>
          <a:srgbClr val="5A5D62"/>
        </a:dk1>
        <a:lt1>
          <a:srgbClr val="FFFFFF"/>
        </a:lt1>
        <a:dk2>
          <a:srgbClr val="D4002F"/>
        </a:dk2>
        <a:lt2>
          <a:srgbClr val="8E9091"/>
        </a:lt2>
        <a:accent1>
          <a:srgbClr val="688FCF"/>
        </a:accent1>
        <a:accent2>
          <a:srgbClr val="F25316"/>
        </a:accent2>
        <a:accent3>
          <a:srgbClr val="FFFFFF"/>
        </a:accent3>
        <a:accent4>
          <a:srgbClr val="4C4E53"/>
        </a:accent4>
        <a:accent5>
          <a:srgbClr val="B9C6E4"/>
        </a:accent5>
        <a:accent6>
          <a:srgbClr val="DB4A13"/>
        </a:accent6>
        <a:hlink>
          <a:srgbClr val="739600"/>
        </a:hlink>
        <a:folHlink>
          <a:srgbClr val="F28B13"/>
        </a:folHlink>
      </a:clrScheme>
      <a:clrMap bg1="lt1" tx1="dk1" bg2="lt2" tx2="dk2" accent1="accent1" accent2="accent2" accent3="accent3" accent4="accent4" accent5="accent5" accent6="accent6" hlink="hlink" folHlink="folHlink"/>
    </a:extraClrScheme>
    <a:extraClrScheme>
      <a:clrScheme name="11_WFB_Template 15">
        <a:dk1>
          <a:srgbClr val="5A5D62"/>
        </a:dk1>
        <a:lt1>
          <a:srgbClr val="FFFFFF"/>
        </a:lt1>
        <a:dk2>
          <a:srgbClr val="D4002F"/>
        </a:dk2>
        <a:lt2>
          <a:srgbClr val="8E9091"/>
        </a:lt2>
        <a:accent1>
          <a:srgbClr val="688FCF"/>
        </a:accent1>
        <a:accent2>
          <a:srgbClr val="F25316"/>
        </a:accent2>
        <a:accent3>
          <a:srgbClr val="FFFFFF"/>
        </a:accent3>
        <a:accent4>
          <a:srgbClr val="4C4E53"/>
        </a:accent4>
        <a:accent5>
          <a:srgbClr val="B9C6E4"/>
        </a:accent5>
        <a:accent6>
          <a:srgbClr val="DB4A13"/>
        </a:accent6>
        <a:hlink>
          <a:srgbClr val="739600"/>
        </a:hlink>
        <a:folHlink>
          <a:srgbClr val="A99070"/>
        </a:folHlink>
      </a:clrScheme>
      <a:clrMap bg1="lt1" tx1="dk1" bg2="lt2" tx2="dk2" accent1="accent1" accent2="accent2" accent3="accent3" accent4="accent4" accent5="accent5" accent6="accent6" hlink="hlink" folHlink="folHlink"/>
    </a:extraClrScheme>
    <a:extraClrScheme>
      <a:clrScheme name="11_WFB_Template 16">
        <a:dk1>
          <a:srgbClr val="5A5D62"/>
        </a:dk1>
        <a:lt1>
          <a:srgbClr val="FFFFFF"/>
        </a:lt1>
        <a:dk2>
          <a:srgbClr val="D4002F"/>
        </a:dk2>
        <a:lt2>
          <a:srgbClr val="8E9091"/>
        </a:lt2>
        <a:accent1>
          <a:srgbClr val="688FCF"/>
        </a:accent1>
        <a:accent2>
          <a:srgbClr val="F25316"/>
        </a:accent2>
        <a:accent3>
          <a:srgbClr val="FFFFFF"/>
        </a:accent3>
        <a:accent4>
          <a:srgbClr val="4C4E53"/>
        </a:accent4>
        <a:accent5>
          <a:srgbClr val="B9C6E4"/>
        </a:accent5>
        <a:accent6>
          <a:srgbClr val="DB4A13"/>
        </a:accent6>
        <a:hlink>
          <a:srgbClr val="739600"/>
        </a:hlink>
        <a:folHlink>
          <a:srgbClr val="8D6B4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FBD8A33395CE4B85DE0028A75CC6A6" ma:contentTypeVersion="10" ma:contentTypeDescription="Create a new document." ma:contentTypeScope="" ma:versionID="174dc33516370ff4a51c6788f5c3700c">
  <xsd:schema xmlns:xsd="http://www.w3.org/2001/XMLSchema" xmlns:xs="http://www.w3.org/2001/XMLSchema" xmlns:p="http://schemas.microsoft.com/office/2006/metadata/properties" xmlns:ns1="http://schemas.microsoft.com/sharepoint/v3" xmlns:ns2="b243ae30-5c02-438c-8c12-fee7f97be6df" targetNamespace="http://schemas.microsoft.com/office/2006/metadata/properties" ma:root="true" ma:fieldsID="6b5d4e1727a174d70389e139bf1ead88" ns1:_="" ns2:_="">
    <xsd:import namespace="http://schemas.microsoft.com/sharepoint/v3"/>
    <xsd:import namespace="b243ae30-5c02-438c-8c12-fee7f97be6df"/>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243ae30-5c02-438c-8c12-fee7f97be6d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5826175-BB54-4087-A95E-7C655E11D5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243ae30-5c02-438c-8c12-fee7f97be6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91075F3-5C6E-4DC0-9CBD-8AECD7363E68}">
  <ds:schemaRefs>
    <ds:schemaRef ds:uri="http://schemas.microsoft.com/sharepoint/v3/contenttype/forms"/>
  </ds:schemaRefs>
</ds:datastoreItem>
</file>

<file path=customXml/itemProps3.xml><?xml version="1.0" encoding="utf-8"?>
<ds:datastoreItem xmlns:ds="http://schemas.openxmlformats.org/officeDocument/2006/customXml" ds:itemID="{A14E101C-6522-4F41-9323-23C1B051A70F}">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b243ae30-5c02-438c-8c12-fee7f97be6d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Community PowerPoint 2014 DRAFT</Template>
  <TotalTime>0</TotalTime>
  <Words>2962</Words>
  <Application>Microsoft Office PowerPoint</Application>
  <PresentationFormat>On-screen Show (4:3)</PresentationFormat>
  <Paragraphs>240</Paragraphs>
  <Slides>13</Slides>
  <Notes>13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13</vt:i4>
      </vt:variant>
    </vt:vector>
  </HeadingPairs>
  <TitlesOfParts>
    <vt:vector size="25" baseType="lpstr">
      <vt:lpstr>Arial</vt:lpstr>
      <vt:lpstr>Calibri</vt:lpstr>
      <vt:lpstr>Century Gothic</vt:lpstr>
      <vt:lpstr>Georgia</vt:lpstr>
      <vt:lpstr>Open Sans</vt:lpstr>
      <vt:lpstr>Roboto</vt:lpstr>
      <vt:lpstr>Segoe UI</vt:lpstr>
      <vt:lpstr>verdana</vt:lpstr>
      <vt:lpstr>Wells Fargo Sans</vt:lpstr>
      <vt:lpstr>Wingdings</vt:lpstr>
      <vt:lpstr>ヒラギノ角ゴ Pro W3</vt:lpstr>
      <vt:lpstr>Hands on Banking - Volunteer Lesson - Layout</vt:lpstr>
      <vt:lpstr>Protecting older adults from fraud and scams</vt:lpstr>
      <vt:lpstr>Introduction</vt:lpstr>
      <vt:lpstr>Financial exploitation</vt:lpstr>
      <vt:lpstr>Fraud and scams</vt:lpstr>
      <vt:lpstr>Why older adults?</vt:lpstr>
      <vt:lpstr>Profile of a scammer</vt:lpstr>
      <vt:lpstr>How scammers find you</vt:lpstr>
      <vt:lpstr>Scammers and their targets </vt:lpstr>
      <vt:lpstr>Types of scams</vt:lpstr>
      <vt:lpstr>Solving the scam problem  </vt:lpstr>
      <vt:lpstr>If you’ve been scammed </vt:lpstr>
      <vt:lpstr>Q&amp;A </vt:lpstr>
      <vt:lpstr>PowerPoint Presentation</vt:lpstr>
    </vt:vector>
  </TitlesOfParts>
  <Company>Wells Fargo &amp;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 on Banking - High School - Banking</dc:title>
  <dc:creator>Wells Fargo</dc:creator>
  <cp:lastModifiedBy>Bendixen, Stacie A.</cp:lastModifiedBy>
  <cp:revision>835</cp:revision>
  <cp:lastPrinted>2020-01-23T14:33:58Z</cp:lastPrinted>
  <dcterms:created xsi:type="dcterms:W3CDTF">2014-10-23T16:24:31Z</dcterms:created>
  <dcterms:modified xsi:type="dcterms:W3CDTF">2024-09-18T21:20:53Z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0x010100F4FBD8A33395CE4B85DE0028A75CC6A6</vt:lpwstr>
  </property>
  <property fmtid="{D5CDD505-2E9C-101B-9397-08002B2CF9AE}" pid="3" name="Order">
    <vt:r8>15300</vt:r8>
  </property>
  <property fmtid="{D5CDD505-2E9C-101B-9397-08002B2CF9AE}" pid="4" name="ArticulateGUID">
    <vt:lpwstr>91D479D8-DC6E-45DC-8152-7662733261BB</vt:lpwstr>
  </property>
  <property fmtid="{D5CDD505-2E9C-101B-9397-08002B2CF9AE}" pid="5" name="ArticulatePath">
    <vt:lpwstr>Elementary_4thGradeSavingPowerPoint (2)</vt:lpwstr>
  </property>
  <property fmtid="{D5CDD505-2E9C-101B-9397-08002B2CF9AE}" pid="6" name="MSIP_Label_174b6716-c2ea-4041-b631-5633733fbe46_Enabled">
    <vt:lpwstr>true</vt:lpwstr>
  </property>
  <property fmtid="{D5CDD505-2E9C-101B-9397-08002B2CF9AE}" pid="7" name="MSIP_Label_174b6716-c2ea-4041-b631-5633733fbe46_SetDate">
    <vt:lpwstr>2024-09-18T21:12:05Z</vt:lpwstr>
  </property>
  <property fmtid="{D5CDD505-2E9C-101B-9397-08002B2CF9AE}" pid="8" name="MSIP_Label_174b6716-c2ea-4041-b631-5633733fbe46_Method">
    <vt:lpwstr>Privileged</vt:lpwstr>
  </property>
  <property fmtid="{D5CDD505-2E9C-101B-9397-08002B2CF9AE}" pid="9" name="MSIP_Label_174b6716-c2ea-4041-b631-5633733fbe46_Name">
    <vt:lpwstr>Public</vt:lpwstr>
  </property>
  <property fmtid="{D5CDD505-2E9C-101B-9397-08002B2CF9AE}" pid="10" name="MSIP_Label_174b6716-c2ea-4041-b631-5633733fbe46_SiteId">
    <vt:lpwstr>e122af3c-4c68-4e49-9c52-4ae1e25e91ae</vt:lpwstr>
  </property>
  <property fmtid="{D5CDD505-2E9C-101B-9397-08002B2CF9AE}" pid="11" name="MSIP_Label_174b6716-c2ea-4041-b631-5633733fbe46_ActionId">
    <vt:lpwstr>a99b7264-cd38-4f3f-86e2-56b903a4b902</vt:lpwstr>
  </property>
  <property fmtid="{D5CDD505-2E9C-101B-9397-08002B2CF9AE}" pid="12" name="MSIP_Label_174b6716-c2ea-4041-b631-5633733fbe46_ContentBits">
    <vt:lpwstr>0</vt:lpwstr>
  </property>
</Properties>
</file>