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99" r:id="rId4"/>
  </p:sldMasterIdLst>
  <p:notesMasterIdLst>
    <p:notesMasterId r:id="rId29"/>
  </p:notesMasterIdLst>
  <p:handoutMasterIdLst>
    <p:handoutMasterId r:id="rId30"/>
  </p:handoutMasterIdLst>
  <p:sldIdLst>
    <p:sldId id="361" r:id="rId5"/>
    <p:sldId id="334" r:id="rId6"/>
    <p:sldId id="330" r:id="rId7"/>
    <p:sldId id="446" r:id="rId8"/>
    <p:sldId id="415" r:id="rId9"/>
    <p:sldId id="418" r:id="rId10"/>
    <p:sldId id="419" r:id="rId11"/>
    <p:sldId id="441" r:id="rId12"/>
    <p:sldId id="416" r:id="rId13"/>
    <p:sldId id="395" r:id="rId14"/>
    <p:sldId id="387" r:id="rId15"/>
    <p:sldId id="422" r:id="rId16"/>
    <p:sldId id="444" r:id="rId17"/>
    <p:sldId id="439" r:id="rId18"/>
    <p:sldId id="442" r:id="rId19"/>
    <p:sldId id="423" r:id="rId20"/>
    <p:sldId id="437" r:id="rId21"/>
    <p:sldId id="445" r:id="rId22"/>
    <p:sldId id="438" r:id="rId23"/>
    <p:sldId id="436" r:id="rId24"/>
    <p:sldId id="443" r:id="rId25"/>
    <p:sldId id="421" r:id="rId26"/>
    <p:sldId id="435" r:id="rId27"/>
    <p:sldId id="404" r:id="rId28"/>
  </p:sldIdLst>
  <p:sldSz cx="9144000" cy="6858000" type="screen4x3"/>
  <p:notesSz cx="7010400" cy="9296400"/>
  <p:custDataLst>
    <p:tags r:id="rId31"/>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orient="horz" pos="49">
          <p15:clr>
            <a:srgbClr val="A4A3A4"/>
          </p15:clr>
        </p15:guide>
        <p15:guide id="3" orient="horz" pos="240" userDrawn="1">
          <p15:clr>
            <a:srgbClr val="A4A3A4"/>
          </p15:clr>
        </p15:guide>
        <p15:guide id="4" orient="horz" pos="1344" userDrawn="1">
          <p15:clr>
            <a:srgbClr val="A4A3A4"/>
          </p15:clr>
        </p15:guide>
        <p15:guide id="5" orient="horz" pos="3582">
          <p15:clr>
            <a:srgbClr val="A4A3A4"/>
          </p15:clr>
        </p15:guide>
        <p15:guide id="6" pos="5616" userDrawn="1">
          <p15:clr>
            <a:srgbClr val="A4A3A4"/>
          </p15:clr>
        </p15:guide>
        <p15:guide id="7" pos="144" userDrawn="1">
          <p15:clr>
            <a:srgbClr val="A4A3A4"/>
          </p15:clr>
        </p15:guide>
        <p15:guide id="8" pos="2877">
          <p15:clr>
            <a:srgbClr val="A4A3A4"/>
          </p15:clr>
        </p15:guide>
        <p15:guide id="9" orient="horz" pos="648" userDrawn="1">
          <p15:clr>
            <a:srgbClr val="A4A3A4"/>
          </p15:clr>
        </p15:guide>
        <p15:guide id="10" orient="horz" pos="1104" userDrawn="1">
          <p15:clr>
            <a:srgbClr val="A4A3A4"/>
          </p15:clr>
        </p15:guide>
        <p15:guide id="11" orient="horz" pos="1056" userDrawn="1">
          <p15:clr>
            <a:srgbClr val="A4A3A4"/>
          </p15:clr>
        </p15:guide>
        <p15:guide id="12" orient="horz" pos="1561" userDrawn="1">
          <p15:clr>
            <a:srgbClr val="A4A3A4"/>
          </p15:clr>
        </p15:guide>
        <p15:guide id="13" orient="horz" pos="1630" userDrawn="1">
          <p15:clr>
            <a:srgbClr val="A4A3A4"/>
          </p15:clr>
        </p15:guide>
        <p15:guide id="14" orient="horz" pos="8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B8EDA-091B-692F-10D7-8207944963E8}" name="Bendixen, Stacie A." initials="BSA" userId="S::Stacie.A.Bendixen@wellsfargo.com::698840ef-b525-4155-9ab0-c0c06c6a24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2BD"/>
    <a:srgbClr val="D9D9D6"/>
    <a:srgbClr val="5199AD"/>
    <a:srgbClr val="5E652B"/>
    <a:srgbClr val="44464A"/>
    <a:srgbClr val="F58433"/>
    <a:srgbClr val="CCBE3C"/>
    <a:srgbClr val="BF202F"/>
    <a:srgbClr val="FFFFFF"/>
    <a:srgbClr val="EC1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454" autoAdjust="0"/>
    <p:restoredTop sz="95226" autoAdjust="0"/>
  </p:normalViewPr>
  <p:slideViewPr>
    <p:cSldViewPr snapToGrid="0">
      <p:cViewPr>
        <p:scale>
          <a:sx n="80" d="100"/>
          <a:sy n="80" d="100"/>
        </p:scale>
        <p:origin x="2126" y="91"/>
      </p:cViewPr>
      <p:guideLst>
        <p:guide orient="horz" pos="4224"/>
        <p:guide orient="horz" pos="49"/>
        <p:guide orient="horz" pos="240"/>
        <p:guide orient="horz" pos="1344"/>
        <p:guide orient="horz" pos="3582"/>
        <p:guide pos="5616"/>
        <p:guide pos="144"/>
        <p:guide pos="2877"/>
        <p:guide orient="horz" pos="648"/>
        <p:guide orient="horz" pos="1104"/>
        <p:guide orient="horz" pos="1056"/>
        <p:guide orient="horz" pos="1561"/>
        <p:guide orient="horz" pos="1630"/>
        <p:guide orient="horz" pos="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02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D5DE0FE4-2AA5-4D52-9F58-F3DCF65E1724}" type="datetimeFigureOut">
              <a:rPr lang="en-US"/>
              <a:pPr>
                <a:defRPr/>
              </a:pPr>
              <a:t>4/10/2024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3211C34-7316-491E-B30E-8AABD4CEF14E}" type="slidenum">
              <a:rPr lang="en-US"/>
              <a:pPr>
                <a:defRPr/>
              </a:pPr>
              <a:t>‹#›</a:t>
            </a:fld>
            <a:endParaRPr lang="en-US"/>
          </a:p>
        </p:txBody>
      </p:sp>
    </p:spTree>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480E89A-D59D-40B9-A13A-DEC01D948646}" type="datetimeFigureOut">
              <a:rPr lang="en-US"/>
              <a:pPr>
                <a:defRPr/>
              </a:pPr>
              <a:t>4/10/2024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Hands on Banking</a:t>
            </a:r>
            <a:r>
              <a:rPr lang="en-US" sz="1200" kern="1200" dirty="0">
                <a:solidFill>
                  <a:schemeClr val="tx1"/>
                </a:solidFill>
                <a:effectLst/>
                <a:latin typeface="+mn-lt"/>
                <a:ea typeface="+mn-ea"/>
                <a:cs typeface="+mn-cs"/>
              </a:rPr>
              <a:t> Experience is a “real-world” money management simulation that helps to teach important financial education concepts of budgeting, comparison shopping and evaluating needs, wants, and tradeoffs in a relevant and engaging way. Each of you have received a profile detailing your career, income, and family status. You will use that profile today throughout this activity. Let’s start with a review of your profile and budget worksheet.</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a:t>
            </a:fld>
            <a:endParaRPr lang="en-US"/>
          </a:p>
        </p:txBody>
      </p:sp>
    </p:spTree>
    <p:extLst>
      <p:ext uri="{BB962C8B-B14F-4D97-AF65-F5344CB8AC3E}">
        <p14:creationId xmlns:p14="http://schemas.microsoft.com/office/powerpoint/2010/main" val="18941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r>
              <a:rPr lang="en-US" sz="1200" dirty="0"/>
              <a:t>For this activity we wanted to show that unexpected expenses can happen at any time, so we included “chance cards.” These cards mimic real life expenses – while there are a few “good” cards where you gain some money, most are unexpected expenses with some cost associated.</a:t>
            </a:r>
          </a:p>
          <a:p>
            <a:pPr marL="171450" indent="-171450">
              <a:buFont typeface="Arial" panose="020B0604020202020204" pitchFamily="34" charset="0"/>
              <a:buChar char="•"/>
            </a:pPr>
            <a:r>
              <a:rPr lang="en-US" sz="1200" b="0" dirty="0"/>
              <a:t>Subtract $100 from your balance.</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a:ea typeface="ヒラギノ角ゴ Pro W3" pitchFamily="1" charset="-128"/>
            </a:endParaRPr>
          </a:p>
        </p:txBody>
      </p:sp>
    </p:spTree>
    <p:extLst>
      <p:ext uri="{BB962C8B-B14F-4D97-AF65-F5344CB8AC3E}">
        <p14:creationId xmlns:p14="http://schemas.microsoft.com/office/powerpoint/2010/main" val="203680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92500" lnSpcReduction="10000"/>
          </a:bodyPr>
          <a:lstStyle/>
          <a:p>
            <a:pPr lvl="0"/>
            <a:r>
              <a:rPr lang="en-US" sz="1200" kern="1200" dirty="0">
                <a:solidFill>
                  <a:schemeClr val="tx1"/>
                </a:solidFill>
                <a:effectLst/>
                <a:latin typeface="+mn-lt"/>
                <a:ea typeface="+mn-ea"/>
                <a:cs typeface="+mn-cs"/>
              </a:rPr>
              <a:t>This is the communication station. You are required to choose a mobile phone plan and an internet plan, because in reality these are both essential to function in the modern world. Optionally, you can add cable or a streaming service as a “nice to have.”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on your profile, write down the name of the station, what option you picked and the cost, and then come up with your new remaining balance by deducting this expense from your remaining balance.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sure to think about what you currently have for communication and entertainment.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have a smart phone?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use Wi-Fi at home?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have cable?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use streaming services?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FAQ:</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Can we add a cable plan AND streaming service? </a:t>
            </a:r>
            <a:r>
              <a:rPr lang="en-US" sz="1200" b="0" kern="1200" dirty="0">
                <a:solidFill>
                  <a:schemeClr val="tx1"/>
                </a:solidFill>
                <a:effectLst/>
                <a:latin typeface="+mn-lt"/>
                <a:ea typeface="+mn-ea"/>
                <a:cs typeface="+mn-cs"/>
              </a:rPr>
              <a:t>Sure! (If you feel you have the budget for that!)</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Can I get an antenna to just get local TV channels? </a:t>
            </a:r>
            <a:r>
              <a:rPr lang="en-US" sz="1200" b="0" i="0" kern="1200" dirty="0">
                <a:solidFill>
                  <a:schemeClr val="tx1"/>
                </a:solidFill>
                <a:effectLst/>
                <a:latin typeface="+mn-lt"/>
                <a:ea typeface="+mn-ea"/>
                <a:cs typeface="+mn-cs"/>
              </a:rPr>
              <a:t>Sure, you could make a one-time purchase of a digital antenna for about $20 to just get local channels, and then you wouldn’t have a monthly expense. (If that’s your choice, just skip the TV option for this simulation of monthly expenses.)</a:t>
            </a:r>
            <a:endParaRPr lang="en-US" sz="1200" b="0" i="1"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11</a:t>
            </a:fld>
            <a:endParaRPr lang="en-US">
              <a:ea typeface="ヒラギノ角ゴ Pro W3" pitchFamily="1" charset="-128"/>
            </a:endParaRPr>
          </a:p>
        </p:txBody>
      </p:sp>
    </p:spTree>
    <p:extLst>
      <p:ext uri="{BB962C8B-B14F-4D97-AF65-F5344CB8AC3E}">
        <p14:creationId xmlns:p14="http://schemas.microsoft.com/office/powerpoint/2010/main" val="321129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At the Bank station, you are required to put a minimum of $10 into one of the savings accounts listed. You can choose any one of the three types of savings accounts, or put money in more than one. The college savings account is an option to consider if you have children.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Saving money is like paying yourself first.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Saving is important to reach many of your financial goals. The saving options here can help you get started.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emergency savings account can help you if you have unforeseen events like an illness or job loss.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Even if you think you don’t have enough money to save, consider starting small… it adds up.</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12</a:t>
            </a:fld>
            <a:endParaRPr lang="en-US">
              <a:ea typeface="ヒラギノ角ゴ Pro W3" pitchFamily="1" charset="-128"/>
            </a:endParaRPr>
          </a:p>
        </p:txBody>
      </p:sp>
    </p:spTree>
    <p:extLst>
      <p:ext uri="{BB962C8B-B14F-4D97-AF65-F5344CB8AC3E}">
        <p14:creationId xmlns:p14="http://schemas.microsoft.com/office/powerpoint/2010/main" val="237149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latin typeface="+mn-lt"/>
              <a:ea typeface="ヒラギノ角ゴ Pro W3" pitchFamily="1" charset="-128"/>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13</a:t>
            </a:fld>
            <a:endParaRPr lang="en-US">
              <a:ea typeface="ヒラギノ角ゴ Pro W3" pitchFamily="1" charset="-128"/>
            </a:endParaRPr>
          </a:p>
        </p:txBody>
      </p:sp>
    </p:spTree>
    <p:extLst>
      <p:ext uri="{BB962C8B-B14F-4D97-AF65-F5344CB8AC3E}">
        <p14:creationId xmlns:p14="http://schemas.microsoft.com/office/powerpoint/2010/main" val="77140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92500" lnSpcReduction="10000"/>
          </a:bodyPr>
          <a:lstStyle/>
          <a:p>
            <a:r>
              <a:rPr lang="en-US" baseline="0" dirty="0">
                <a:latin typeface="Calibri" panose="020F0502020204030204" pitchFamily="34" charset="0"/>
              </a:rPr>
              <a:t>At this station you are required to pick one insurance option from the choices listed. Let’s assume you will obtain the same coverage for everyone in your family – so after you decide which type of plan to get, use the cost corresponding to the number of people in your family (1 for just yourself, 2, or 3+).</a:t>
            </a:r>
          </a:p>
          <a:p>
            <a:endParaRPr lang="en-US" baseline="0" dirty="0">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latin typeface="Calibri" panose="020F0502020204030204" pitchFamily="34" charset="0"/>
              </a:rPr>
              <a:t>Share some of these key ideas: </a:t>
            </a:r>
          </a:p>
          <a:p>
            <a:pPr marL="285750" indent="-285750">
              <a:buFont typeface="Arial" panose="020B0604020202020204" pitchFamily="34" charset="0"/>
              <a:buChar char="•"/>
            </a:pPr>
            <a:r>
              <a:rPr lang="en-US" baseline="0" dirty="0">
                <a:latin typeface="Calibri" panose="020F0502020204030204" pitchFamily="34" charset="0"/>
              </a:rPr>
              <a:t>So why are you paying for insurance? The basic concept is that you pay some money upfront to protect you from bigger costs down the road if something happens, and to cover routine care that can prevent bigger health problems. </a:t>
            </a:r>
          </a:p>
          <a:p>
            <a:pPr marL="742950" lvl="1" indent="-285750">
              <a:buFont typeface="Arial" panose="020B0604020202020204" pitchFamily="34" charset="0"/>
              <a:buChar char="•"/>
            </a:pPr>
            <a:r>
              <a:rPr lang="en-US" baseline="0" dirty="0">
                <a:latin typeface="Calibri" panose="020F0502020204030204" pitchFamily="34" charset="0"/>
              </a:rPr>
              <a:t>Let’s say for example that you break a bone. If you’ve been paying for insurance, you only have to pay a small amount now to get treatment. But without insurance, you will have to pay the full medical bill that’s probably thousands of dollars. </a:t>
            </a:r>
          </a:p>
          <a:p>
            <a:pPr marL="742950" lvl="1" indent="-285750">
              <a:buFont typeface="Arial" panose="020B0604020202020204" pitchFamily="34" charset="0"/>
              <a:buChar char="•"/>
            </a:pPr>
            <a:r>
              <a:rPr lang="en-US" baseline="0" dirty="0">
                <a:latin typeface="Calibri" panose="020F0502020204030204" pitchFamily="34" charset="0"/>
              </a:rPr>
              <a:t>Another example: If you wear glasses, if you choose to buy vision insurance, your insurance plan will cover at least some of the cost when you need to get new glasses. If you don’t have vision insurance, you will pay the full cost for new glasses yourself. (e.g. The cost vs. benefit might depend on how often you usually need to get new glasses.)</a:t>
            </a:r>
          </a:p>
          <a:p>
            <a:pPr marL="742950" lvl="1" indent="-285750">
              <a:buFont typeface="Arial" panose="020B0604020202020204" pitchFamily="34" charset="0"/>
              <a:buChar char="•"/>
            </a:pPr>
            <a:r>
              <a:rPr lang="en-US" baseline="0" dirty="0">
                <a:latin typeface="Calibri" panose="020F0502020204030204" pitchFamily="34" charset="0"/>
              </a:rPr>
              <a:t>Also, the checkups that insurance covers can save you money in the long run by preventing more serious medical, dental, or vision problems.</a:t>
            </a:r>
          </a:p>
          <a:p>
            <a:pPr marL="285750" lvl="0" indent="-285750">
              <a:buFont typeface="Arial" panose="020B0604020202020204" pitchFamily="34" charset="0"/>
              <a:buChar char="•"/>
            </a:pPr>
            <a:r>
              <a:rPr lang="en-US" baseline="0" dirty="0">
                <a:latin typeface="Calibri" panose="020F0502020204030204" pitchFamily="34" charset="0"/>
              </a:rPr>
              <a:t>So, insurance helps protect you again both health and financial risks.</a:t>
            </a:r>
          </a:p>
          <a:p>
            <a:pPr marL="285750" lvl="0" indent="-285750">
              <a:buFont typeface="Arial" panose="020B0604020202020204" pitchFamily="34" charset="0"/>
              <a:buChar char="•"/>
            </a:pPr>
            <a:r>
              <a:rPr lang="en-US" baseline="0" dirty="0">
                <a:latin typeface="Calibri" panose="020F0502020204030204" pitchFamily="34" charset="0"/>
              </a:rPr>
              <a:t>Insurance can be expensive, but paying for medical services out of pocket is generally more expensive. </a:t>
            </a:r>
          </a:p>
          <a:p>
            <a:pPr marL="285750" lvl="0" indent="-285750">
              <a:buFont typeface="Arial" panose="020B0604020202020204" pitchFamily="34" charset="0"/>
              <a:buChar char="•"/>
            </a:pPr>
            <a:r>
              <a:rPr lang="en-US" baseline="0" dirty="0">
                <a:latin typeface="Calibri" panose="020F0502020204030204" pitchFamily="34" charset="0"/>
              </a:rPr>
              <a:t>When you are considering employers and jobs in the future, you may want to ask what benefits they offer, like insurance.</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14</a:t>
            </a:fld>
            <a:endParaRPr lang="en-US">
              <a:ea typeface="ヒラギノ角ゴ Pro W3" pitchFamily="1" charset="-128"/>
            </a:endParaRPr>
          </a:p>
        </p:txBody>
      </p:sp>
    </p:spTree>
    <p:extLst>
      <p:ext uri="{BB962C8B-B14F-4D97-AF65-F5344CB8AC3E}">
        <p14:creationId xmlns:p14="http://schemas.microsoft.com/office/powerpoint/2010/main" val="87391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Time to go grocery shopping! You are required to pick one of the two grocery plans listed at the station. The costs are listed by how many people you have in your family.</a:t>
            </a:r>
            <a:r>
              <a:rPr lang="en-US" sz="1200" b="1"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Organic groceries may be healthier and more expensive.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Think about the type of groceries you or your guardian currently buy.</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15</a:t>
            </a:fld>
            <a:endParaRPr lang="en-US">
              <a:ea typeface="ヒラギノ角ゴ Pro W3" pitchFamily="1" charset="-128"/>
            </a:endParaRPr>
          </a:p>
        </p:txBody>
      </p:sp>
    </p:spTree>
    <p:extLst>
      <p:ext uri="{BB962C8B-B14F-4D97-AF65-F5344CB8AC3E}">
        <p14:creationId xmlns:p14="http://schemas.microsoft.com/office/powerpoint/2010/main" val="1997742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r>
              <a:rPr lang="en-US" sz="1200" b="0" dirty="0"/>
              <a:t>This chance card says you need to have a tooth cavity filled. Here’s an example of the real impact of whether you chose an optional insurance policy, for dental care. If you have insurance, you pay a small fraction of the cost of care and insurance covers the rest. If you don’t have insurance, you need to pay the full bill yourself. </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16</a:t>
            </a:fld>
            <a:endParaRPr lang="en-US">
              <a:ea typeface="ヒラギノ角ゴ Pro W3" pitchFamily="1" charset="-128"/>
            </a:endParaRPr>
          </a:p>
        </p:txBody>
      </p:sp>
    </p:spTree>
    <p:extLst>
      <p:ext uri="{BB962C8B-B14F-4D97-AF65-F5344CB8AC3E}">
        <p14:creationId xmlns:p14="http://schemas.microsoft.com/office/powerpoint/2010/main" val="99918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This is the Childcare station and you need to pick one of the childcare options if you have any children under the age of 14. Check your profile to see what age your children are, and choose an option matching their age, or consider the nanny option for any ages. The cost for each option is </a:t>
            </a:r>
            <a:r>
              <a:rPr lang="en-US" sz="1200" b="1" i="0" u="none" strike="noStrike" baseline="0" dirty="0">
                <a:solidFill>
                  <a:srgbClr val="000000"/>
                </a:solidFill>
                <a:latin typeface="+mn-lt"/>
              </a:rPr>
              <a:t>per child </a:t>
            </a:r>
            <a:r>
              <a:rPr lang="en-US" sz="1200" b="0" i="0" u="none" strike="noStrike" baseline="0" dirty="0">
                <a:solidFill>
                  <a:srgbClr val="000000"/>
                </a:solidFill>
                <a:latin typeface="+mn-lt"/>
              </a:rPr>
              <a:t>except for the nanny option. With a nanny, the cost is for your entire family. </a:t>
            </a:r>
          </a:p>
          <a:p>
            <a:r>
              <a:rPr lang="en-US" sz="1200" b="0" i="0" u="none" strike="noStrike" baseline="0" dirty="0">
                <a:solidFill>
                  <a:srgbClr val="000000"/>
                </a:solidFill>
                <a:latin typeface="+mn-lt"/>
              </a:rPr>
              <a:t>(</a:t>
            </a:r>
            <a:r>
              <a:rPr lang="en-US" sz="1200" b="1" i="0" u="none" strike="noStrike" baseline="0" dirty="0">
                <a:solidFill>
                  <a:srgbClr val="000000"/>
                </a:solidFill>
                <a:latin typeface="+mn-lt"/>
              </a:rPr>
              <a:t>Note: </a:t>
            </a:r>
            <a:r>
              <a:rPr lang="en-US" sz="1200" b="0" i="0" u="none" strike="noStrike" baseline="0" dirty="0">
                <a:solidFill>
                  <a:srgbClr val="000000"/>
                </a:solidFill>
                <a:latin typeface="+mn-lt"/>
              </a:rPr>
              <a:t>We’re using age 14 as the threshold just for illustration in this exercise. In reality, every family is different.)</a:t>
            </a:r>
          </a:p>
          <a:p>
            <a:endParaRPr lang="en-US" sz="1200" b="1" i="0" u="none" strike="noStrike" baseline="0" dirty="0">
              <a:solidFill>
                <a:srgbClr val="000000"/>
              </a:solidFill>
              <a:latin typeface="+mn-lt"/>
            </a:endParaRPr>
          </a:p>
          <a:p>
            <a:r>
              <a:rPr lang="en-US" sz="1200" b="1" i="0" u="none" strike="noStrike" baseline="0" dirty="0">
                <a:solidFill>
                  <a:srgbClr val="000000"/>
                </a:solidFill>
                <a:latin typeface="+mn-lt"/>
              </a:rPr>
              <a:t>Share some of these key ideas: </a:t>
            </a:r>
            <a:endParaRPr lang="en-US" sz="1200" b="0" i="0" u="none" strike="noStrike" baseline="0" dirty="0">
              <a:solidFill>
                <a:srgbClr val="000000"/>
              </a:solidFill>
              <a:latin typeface="+mn-lt"/>
            </a:endParaRPr>
          </a:p>
          <a:p>
            <a:pPr marL="285750" lvl="0" indent="-285750">
              <a:buFont typeface="Arial" panose="020B0604020202020204" pitchFamily="34" charset="0"/>
              <a:buChar char="•"/>
            </a:pPr>
            <a:r>
              <a:rPr lang="en-US" sz="1200" b="0" i="0" u="none" strike="noStrike" baseline="0" dirty="0">
                <a:solidFill>
                  <a:srgbClr val="000000"/>
                </a:solidFill>
                <a:latin typeface="+mn-lt"/>
              </a:rPr>
              <a:t>Some families choose childcare services because of their work schedule. </a:t>
            </a:r>
          </a:p>
          <a:p>
            <a:pPr marL="285750" lvl="0" indent="-285750">
              <a:buFont typeface="Arial" panose="020B0604020202020204" pitchFamily="34" charset="0"/>
              <a:buChar char="•"/>
            </a:pPr>
            <a:r>
              <a:rPr lang="en-US" sz="1200" b="0" i="0" u="none" strike="noStrike" baseline="0" dirty="0">
                <a:solidFill>
                  <a:srgbClr val="000000"/>
                </a:solidFill>
                <a:latin typeface="+mn-lt"/>
              </a:rPr>
              <a:t>There are different types of childcare available. Some offer extra services like homework help and even fieldtrips. </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17</a:t>
            </a:fld>
            <a:endParaRPr lang="en-US">
              <a:ea typeface="ヒラギノ角ゴ Pro W3" pitchFamily="1" charset="-128"/>
            </a:endParaRPr>
          </a:p>
        </p:txBody>
      </p:sp>
    </p:spTree>
    <p:extLst>
      <p:ext uri="{BB962C8B-B14F-4D97-AF65-F5344CB8AC3E}">
        <p14:creationId xmlns:p14="http://schemas.microsoft.com/office/powerpoint/2010/main" val="194636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Next we have the Personal Care Station. At this station you need to pick one of the personal care plans listed. The cost is either per person or per family. You can choose as many personal care add-ons as you like. You can also choose the same add-on more than once. </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how much you currently spend on personal care items.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Certain things at this station are </a:t>
            </a:r>
            <a:r>
              <a:rPr lang="en-US" sz="1200" b="1" kern="1200" dirty="0">
                <a:solidFill>
                  <a:schemeClr val="tx1"/>
                </a:solidFill>
                <a:effectLst/>
                <a:latin typeface="+mn-lt"/>
                <a:ea typeface="+mn-ea"/>
                <a:cs typeface="+mn-cs"/>
              </a:rPr>
              <a:t>wants</a:t>
            </a:r>
            <a:r>
              <a:rPr lang="en-US" sz="1200" kern="1200" dirty="0">
                <a:solidFill>
                  <a:schemeClr val="tx1"/>
                </a:solidFill>
                <a:effectLst/>
                <a:latin typeface="+mn-lt"/>
                <a:ea typeface="+mn-ea"/>
                <a:cs typeface="+mn-cs"/>
              </a:rPr>
              <a:t> and not </a:t>
            </a:r>
            <a:r>
              <a:rPr lang="en-US" sz="1200" b="1" kern="1200" dirty="0">
                <a:solidFill>
                  <a:schemeClr val="tx1"/>
                </a:solidFill>
                <a:effectLst/>
                <a:latin typeface="+mn-lt"/>
                <a:ea typeface="+mn-ea"/>
                <a:cs typeface="+mn-cs"/>
              </a:rPr>
              <a:t>needs</a:t>
            </a:r>
            <a:r>
              <a:rPr lang="en-US" sz="1200" kern="1200" dirty="0">
                <a:solidFill>
                  <a:schemeClr val="tx1"/>
                </a:solidFill>
                <a:effectLst/>
                <a:latin typeface="+mn-lt"/>
                <a:ea typeface="+mn-ea"/>
                <a:cs typeface="+mn-cs"/>
              </a:rPr>
              <a:t>. Which things do you </a:t>
            </a:r>
            <a:r>
              <a:rPr lang="en-US" sz="1200" b="1" kern="1200" dirty="0">
                <a:solidFill>
                  <a:schemeClr val="tx1"/>
                </a:solidFill>
                <a:effectLst/>
                <a:latin typeface="+mn-lt"/>
                <a:ea typeface="+mn-ea"/>
                <a:cs typeface="+mn-cs"/>
              </a:rPr>
              <a:t>need </a:t>
            </a:r>
            <a:r>
              <a:rPr lang="en-US" sz="1200" b="0" kern="1200" dirty="0">
                <a:solidFill>
                  <a:schemeClr val="tx1"/>
                </a:solidFill>
                <a:effectLst/>
                <a:latin typeface="+mn-lt"/>
                <a:ea typeface="+mn-ea"/>
                <a:cs typeface="+mn-cs"/>
              </a:rPr>
              <a:t>in a given month, and which would be “nice to have”?</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 END SIMULATION HERE IF RUNNING OUT OF TIME – SKIP TO SLIDE 21, “REVIEW”</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18</a:t>
            </a:fld>
            <a:endParaRPr lang="en-US">
              <a:ea typeface="ヒラギノ角ゴ Pro W3" pitchFamily="1" charset="-128"/>
            </a:endParaRPr>
          </a:p>
        </p:txBody>
      </p:sp>
    </p:spTree>
    <p:extLst>
      <p:ext uri="{BB962C8B-B14F-4D97-AF65-F5344CB8AC3E}">
        <p14:creationId xmlns:p14="http://schemas.microsoft.com/office/powerpoint/2010/main" val="229774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r>
              <a:rPr lang="en-US" sz="1200" b="0" i="0" u="none" strike="noStrike" baseline="0" dirty="0">
                <a:solidFill>
                  <a:srgbClr val="000000"/>
                </a:solidFill>
                <a:latin typeface="+mn-lt"/>
              </a:rPr>
              <a:t>At the entertainment station you are required to pick at least one option. </a:t>
            </a:r>
          </a:p>
          <a:p>
            <a:pPr marL="285750" indent="-285750">
              <a:buFont typeface="Arial" panose="020B0604020202020204" pitchFamily="34" charset="0"/>
              <a:buChar char="•"/>
            </a:pPr>
            <a:r>
              <a:rPr lang="en-US" sz="1200" b="0" i="0" u="none" strike="noStrike" baseline="0" dirty="0">
                <a:solidFill>
                  <a:srgbClr val="000000"/>
                </a:solidFill>
                <a:latin typeface="+mn-lt"/>
              </a:rPr>
              <a:t>The cost for each activity is </a:t>
            </a:r>
            <a:r>
              <a:rPr lang="en-US" sz="1200" b="1" i="0" u="none" strike="noStrike" baseline="0" dirty="0">
                <a:solidFill>
                  <a:srgbClr val="000000"/>
                </a:solidFill>
                <a:latin typeface="+mn-lt"/>
              </a:rPr>
              <a:t>per person </a:t>
            </a:r>
            <a:r>
              <a:rPr lang="en-US" sz="1200" b="0" i="0" u="none" strike="noStrike" baseline="0" dirty="0">
                <a:solidFill>
                  <a:srgbClr val="000000"/>
                </a:solidFill>
                <a:latin typeface="+mn-lt"/>
              </a:rPr>
              <a:t>in your family. </a:t>
            </a:r>
          </a:p>
          <a:p>
            <a:pPr marL="285750" indent="-285750">
              <a:buFont typeface="Arial" panose="020B0604020202020204" pitchFamily="34" charset="0"/>
              <a:buChar char="•"/>
            </a:pPr>
            <a:r>
              <a:rPr lang="en-US" sz="1200" b="0" i="0" u="none" strike="noStrike" baseline="0" dirty="0">
                <a:solidFill>
                  <a:srgbClr val="000000"/>
                </a:solidFill>
                <a:latin typeface="+mn-lt"/>
              </a:rPr>
              <a:t>Think about what you can realistically afford based on the size of your family. </a:t>
            </a:r>
          </a:p>
          <a:p>
            <a:pPr marL="285750" indent="-285750">
              <a:buFont typeface="Arial" panose="020B0604020202020204" pitchFamily="34" charset="0"/>
              <a:buChar char="•"/>
            </a:pPr>
            <a:r>
              <a:rPr lang="en-US" sz="1200" b="0" i="0" u="none" strike="noStrike" baseline="0" dirty="0">
                <a:solidFill>
                  <a:srgbClr val="000000"/>
                </a:solidFill>
                <a:latin typeface="+mn-lt"/>
              </a:rPr>
              <a:t>If you don’t have much money to spend or want to save more money, check out one of the free activities (library, bike ride, or park/hike).</a:t>
            </a:r>
          </a:p>
          <a:p>
            <a:endParaRPr lang="en-US" sz="1200" b="1" i="0" u="none" strike="noStrike" baseline="0" dirty="0">
              <a:solidFill>
                <a:srgbClr val="000000"/>
              </a:solidFill>
              <a:latin typeface="+mn-lt"/>
            </a:endParaRPr>
          </a:p>
          <a:p>
            <a:r>
              <a:rPr lang="en-US" sz="1200" b="1" i="0" u="none" strike="noStrike" baseline="0" dirty="0">
                <a:solidFill>
                  <a:srgbClr val="000000"/>
                </a:solidFill>
                <a:latin typeface="+mn-lt"/>
              </a:rPr>
              <a:t>Share some of these key ideas: </a:t>
            </a:r>
            <a:endParaRPr lang="en-US" sz="1200" b="0" i="0" u="none" strike="noStrike" baseline="0" dirty="0">
              <a:solidFill>
                <a:srgbClr val="000000"/>
              </a:solidFill>
              <a:latin typeface="+mn-lt"/>
            </a:endParaRPr>
          </a:p>
          <a:p>
            <a:pPr marL="285750" lvl="0" indent="-285750">
              <a:buFont typeface="Arial" panose="020B0604020202020204" pitchFamily="34" charset="0"/>
              <a:buChar char="•"/>
            </a:pPr>
            <a:r>
              <a:rPr lang="en-US" sz="1200" b="0" i="0" u="none" strike="noStrike" baseline="0" dirty="0">
                <a:solidFill>
                  <a:srgbClr val="000000"/>
                </a:solidFill>
                <a:latin typeface="+mn-lt"/>
              </a:rPr>
              <a:t>The activities on this station are per person, so be realistic when looking at your budget and what you can afford. Also think about how many activities you would do in a given month. </a:t>
            </a:r>
          </a:p>
          <a:p>
            <a:pPr marL="285750" lvl="0" indent="-285750">
              <a:buFont typeface="Arial" panose="020B0604020202020204" pitchFamily="34" charset="0"/>
              <a:buChar char="•"/>
            </a:pPr>
            <a:r>
              <a:rPr lang="en-US" sz="1200" b="0" i="0" u="none" strike="noStrike" baseline="0" dirty="0">
                <a:solidFill>
                  <a:srgbClr val="000000"/>
                </a:solidFill>
                <a:latin typeface="+mn-lt"/>
              </a:rPr>
              <a:t>What kinds of activities do you currently do with your family? </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19</a:t>
            </a:fld>
            <a:endParaRPr lang="en-US">
              <a:ea typeface="ヒラギノ角ゴ Pro W3" pitchFamily="1" charset="-128"/>
            </a:endParaRPr>
          </a:p>
        </p:txBody>
      </p:sp>
    </p:spTree>
    <p:extLst>
      <p:ext uri="{BB962C8B-B14F-4D97-AF65-F5344CB8AC3E}">
        <p14:creationId xmlns:p14="http://schemas.microsoft.com/office/powerpoint/2010/main" val="204338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a:noFill/>
          <a:ln/>
        </p:spPr>
        <p:txBody>
          <a:bodyPr/>
          <a:lstStyle/>
          <a:p>
            <a:pPr marL="171450" lvl="0" indent="-171450">
              <a:buFont typeface="Arial" panose="020B0604020202020204" pitchFamily="34" charset="0"/>
              <a:buChar char="•"/>
            </a:pPr>
            <a:r>
              <a:rPr lang="en-US" sz="1150" kern="1200" dirty="0">
                <a:solidFill>
                  <a:schemeClr val="tx1"/>
                </a:solidFill>
                <a:effectLst/>
                <a:latin typeface="+mn-lt"/>
                <a:ea typeface="+mn-ea"/>
                <a:cs typeface="+mn-cs"/>
              </a:rPr>
              <a:t>The Profile and Budget Worksheet includes information on your character’s career, income, and family. </a:t>
            </a:r>
            <a:r>
              <a:rPr lang="en-US" sz="1150" b="1" kern="1200" dirty="0">
                <a:solidFill>
                  <a:schemeClr val="tx1"/>
                </a:solidFill>
                <a:effectLst/>
                <a:latin typeface="+mn-lt"/>
                <a:ea typeface="+mn-ea"/>
                <a:cs typeface="+mn-cs"/>
              </a:rPr>
              <a:t>Did everyone get a profile by email? Make sure that’s open on your computer or that you have a printed copy. </a:t>
            </a:r>
          </a:p>
          <a:p>
            <a:pPr marL="171450" lvl="0" indent="-171450">
              <a:buFont typeface="Arial" panose="020B0604020202020204" pitchFamily="34" charset="0"/>
              <a:buChar char="•"/>
            </a:pPr>
            <a:r>
              <a:rPr lang="en-US" sz="1150" kern="1200" dirty="0">
                <a:solidFill>
                  <a:schemeClr val="tx1"/>
                </a:solidFill>
                <a:effectLst/>
                <a:latin typeface="+mn-lt"/>
                <a:ea typeface="+mn-ea"/>
                <a:cs typeface="+mn-cs"/>
              </a:rPr>
              <a:t>You will use the information on your profile to make some “real world” financial decisions. Your profile indicates your profession and your income.</a:t>
            </a:r>
            <a:endParaRPr lang="en-US" sz="115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50" kern="1200" dirty="0">
                <a:solidFill>
                  <a:schemeClr val="tx1"/>
                </a:solidFill>
                <a:effectLst/>
                <a:latin typeface="+mn-lt"/>
                <a:ea typeface="+mn-ea"/>
                <a:cs typeface="+mn-cs"/>
              </a:rPr>
              <a:t>Let’s look at your income information. It lists your “gross” salary – if that’s a new term for you, that means the amount of money you make before any taxes or other deductions are taken out of your paycheck. Your profile also indicates your monthly take-home pay. That is exactly what it sounds like: the amount of money you get to keep from your paycheck after all taxes and deductions. </a:t>
            </a:r>
          </a:p>
          <a:p>
            <a:pPr marL="171450" lvl="0" indent="-171450">
              <a:buFont typeface="Arial" panose="020B0604020202020204" pitchFamily="34" charset="0"/>
              <a:buChar char="•"/>
            </a:pPr>
            <a:r>
              <a:rPr lang="en-US" sz="1150" kern="1200" dirty="0">
                <a:solidFill>
                  <a:schemeClr val="tx1"/>
                </a:solidFill>
                <a:effectLst/>
                <a:latin typeface="+mn-lt"/>
                <a:ea typeface="+mn-ea"/>
                <a:cs typeface="+mn-cs"/>
              </a:rPr>
              <a:t>Next, look at whether your character is married or single. If you are married, you will see a box on the left side that tells you the profession of your spouse and the amount of their monthly take-home pay.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50" kern="1200" dirty="0">
                <a:solidFill>
                  <a:schemeClr val="tx1"/>
                </a:solidFill>
                <a:effectLst/>
                <a:latin typeface="+mn-lt"/>
                <a:ea typeface="+mn-ea"/>
                <a:cs typeface="+mn-cs"/>
              </a:rPr>
              <a:t>You will also see information about your level of education, whether you have a student loan payment, and if you have any children. </a:t>
            </a:r>
          </a:p>
          <a:p>
            <a:pPr marL="171450" lvl="0" indent="-171450">
              <a:buFont typeface="Arial" panose="020B0604020202020204" pitchFamily="34" charset="0"/>
              <a:buChar char="•"/>
            </a:pPr>
            <a:r>
              <a:rPr lang="en-US" sz="1150" kern="1200" dirty="0">
                <a:solidFill>
                  <a:schemeClr val="tx1"/>
                </a:solidFill>
                <a:effectLst/>
                <a:latin typeface="+mn-lt"/>
                <a:ea typeface="+mn-ea"/>
                <a:cs typeface="+mn-cs"/>
              </a:rPr>
              <a:t>Next to the orange “starting monthly balance” box, we have totaled up your income (including your spouse’s income if you have one). This is the total amount of income you’re starting with for the month.</a:t>
            </a:r>
          </a:p>
          <a:p>
            <a:pPr marL="171450" lvl="0" indent="-171450">
              <a:buFont typeface="Arial" panose="020B0604020202020204" pitchFamily="34" charset="0"/>
              <a:buChar char="•"/>
            </a:pPr>
            <a:r>
              <a:rPr lang="en-US" sz="1150" b="1" kern="1200" dirty="0">
                <a:solidFill>
                  <a:schemeClr val="tx1"/>
                </a:solidFill>
                <a:effectLst/>
                <a:latin typeface="+mn-lt"/>
                <a:ea typeface="+mn-ea"/>
                <a:cs typeface="+mn-cs"/>
              </a:rPr>
              <a:t>Does anyone want to share about your profile for the simulation? What’s your education level? Do you have a student loan payment? Who else is in your family?</a:t>
            </a:r>
            <a:endParaRPr lang="en-US" sz="1150" kern="1200" dirty="0">
              <a:solidFill>
                <a:schemeClr val="tx1"/>
              </a:solidFill>
              <a:effectLst/>
              <a:latin typeface="+mn-lt"/>
              <a:ea typeface="+mn-ea"/>
              <a:cs typeface="+mn-cs"/>
            </a:endParaRPr>
          </a:p>
        </p:txBody>
      </p:sp>
      <p:sp>
        <p:nvSpPr>
          <p:cNvPr id="61444" name="Slide Number Placeholder 3"/>
          <p:cNvSpPr>
            <a:spLocks noGrp="1"/>
          </p:cNvSpPr>
          <p:nvPr>
            <p:ph type="sldNum" sz="quarter" idx="5"/>
          </p:nvPr>
        </p:nvSpPr>
        <p:spPr>
          <a:noFill/>
        </p:spPr>
        <p:txBody>
          <a:bodyPr/>
          <a:lstStyle/>
          <a:p>
            <a:fld id="{9222D6FA-6BE0-40A7-8EE0-B89E413E147A}" type="slidenum">
              <a:rPr lang="en-US" smtClean="0">
                <a:ea typeface="ヒラギノ角ゴ Pro W3" pitchFamily="1" charset="-128"/>
              </a:rPr>
              <a:pPr/>
              <a:t>2</a:t>
            </a:fld>
            <a:endParaRPr lang="en-US">
              <a:ea typeface="ヒラギノ角ゴ Pro W3" pitchFamily="1" charset="-128"/>
            </a:endParaRPr>
          </a:p>
        </p:txBody>
      </p:sp>
    </p:spTree>
    <p:extLst>
      <p:ext uri="{BB962C8B-B14F-4D97-AF65-F5344CB8AC3E}">
        <p14:creationId xmlns:p14="http://schemas.microsoft.com/office/powerpoint/2010/main" val="162355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r>
              <a:rPr lang="en-US" sz="1200" b="0" i="0" u="none" strike="noStrike" baseline="0" dirty="0">
                <a:solidFill>
                  <a:srgbClr val="000000"/>
                </a:solidFill>
                <a:latin typeface="+mn-lt"/>
              </a:rPr>
              <a:t>This is the eating out station. </a:t>
            </a:r>
          </a:p>
          <a:p>
            <a:pPr marL="285750" indent="-285750">
              <a:buFont typeface="Arial" panose="020B0604020202020204" pitchFamily="34" charset="0"/>
              <a:buChar char="•"/>
            </a:pPr>
            <a:r>
              <a:rPr lang="en-US" sz="1200" b="0" i="0" u="none" strike="noStrike" baseline="0" dirty="0">
                <a:solidFill>
                  <a:srgbClr val="000000"/>
                </a:solidFill>
                <a:latin typeface="+mn-lt"/>
              </a:rPr>
              <a:t>The cost for this activity is per person in your family, and the costs are listed by how any times you would like to eat out each month. </a:t>
            </a:r>
          </a:p>
          <a:p>
            <a:pPr marL="285750" indent="-285750">
              <a:buFont typeface="Arial" panose="020B0604020202020204" pitchFamily="34" charset="0"/>
              <a:buChar char="•"/>
            </a:pPr>
            <a:r>
              <a:rPr lang="en-US" sz="1200" b="0" i="0" u="none" strike="noStrike" baseline="0" dirty="0">
                <a:solidFill>
                  <a:srgbClr val="000000"/>
                </a:solidFill>
                <a:latin typeface="+mn-lt"/>
              </a:rPr>
              <a:t>If your budget allows, choose one of the eating-out plans. You can also pick as many add-ons as you would like, but remember the cost is per person. </a:t>
            </a:r>
          </a:p>
          <a:p>
            <a:pPr marL="285750" indent="-285750">
              <a:buFont typeface="Arial" panose="020B0604020202020204" pitchFamily="34" charset="0"/>
              <a:buChar char="•"/>
            </a:pPr>
            <a:r>
              <a:rPr lang="en-US" sz="1200" b="0" i="0" u="none" strike="noStrike" baseline="0" dirty="0">
                <a:solidFill>
                  <a:srgbClr val="000000"/>
                </a:solidFill>
                <a:latin typeface="+mn-lt"/>
              </a:rPr>
              <a:t>If you are getting short on money, you have the option to skip eating out at all, or to choose just an add-on, such as one pizza during the month.</a:t>
            </a:r>
          </a:p>
          <a:p>
            <a:endParaRPr lang="en-US" sz="1200" b="1" i="0" u="none" strike="noStrike" baseline="0" dirty="0">
              <a:solidFill>
                <a:srgbClr val="000000"/>
              </a:solidFill>
              <a:latin typeface="+mn-lt"/>
            </a:endParaRPr>
          </a:p>
          <a:p>
            <a:r>
              <a:rPr lang="en-US" sz="1200" b="1" i="0" u="none" strike="noStrike" baseline="0" dirty="0">
                <a:solidFill>
                  <a:srgbClr val="000000"/>
                </a:solidFill>
                <a:latin typeface="+mn-lt"/>
              </a:rPr>
              <a:t>Share some of these key ideas: </a:t>
            </a:r>
            <a:endParaRPr lang="en-US" sz="1200" b="0" i="0" u="none" strike="noStrike" baseline="0" dirty="0">
              <a:solidFill>
                <a:srgbClr val="000000"/>
              </a:solidFill>
              <a:latin typeface="+mn-lt"/>
            </a:endParaRPr>
          </a:p>
          <a:p>
            <a:pPr marL="285750" lvl="0" indent="-285750">
              <a:buFont typeface="Arial" panose="020B0604020202020204" pitchFamily="34" charset="0"/>
              <a:buChar char="•"/>
            </a:pPr>
            <a:r>
              <a:rPr lang="en-US" sz="1200" b="0" i="0" u="none" strike="noStrike" baseline="0" dirty="0">
                <a:solidFill>
                  <a:srgbClr val="000000"/>
                </a:solidFill>
                <a:latin typeface="+mn-lt"/>
              </a:rPr>
              <a:t>Currently, how many times per month do you think you eat out now? Be realistic with yourself. </a:t>
            </a:r>
          </a:p>
          <a:p>
            <a:pPr marL="285750" lvl="0" indent="-285750">
              <a:buFont typeface="Arial" panose="020B0604020202020204" pitchFamily="34" charset="0"/>
              <a:buChar char="•"/>
            </a:pPr>
            <a:r>
              <a:rPr lang="en-US" sz="1200" b="0" i="0" u="none" strike="noStrike" baseline="0" dirty="0">
                <a:solidFill>
                  <a:srgbClr val="000000"/>
                </a:solidFill>
                <a:latin typeface="+mn-lt"/>
              </a:rPr>
              <a:t>Cutting back on the amount of times you eat out could help you save money. </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20</a:t>
            </a:fld>
            <a:endParaRPr lang="en-US">
              <a:ea typeface="ヒラギノ角ゴ Pro W3" pitchFamily="1" charset="-128"/>
            </a:endParaRPr>
          </a:p>
        </p:txBody>
      </p:sp>
    </p:spTree>
    <p:extLst>
      <p:ext uri="{BB962C8B-B14F-4D97-AF65-F5344CB8AC3E}">
        <p14:creationId xmlns:p14="http://schemas.microsoft.com/office/powerpoint/2010/main" val="212743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It’s important to give back so we have included this Charitable Giving Station.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are required to donate a minimum of $10 to at least one of the charities listed at the station but you can choose more.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may choose the community service option which is no cost to you but there is a time commitment. Consider your profession and family commitments before picking community service. </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donation to a charity can help those in need.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Charitable donations of any amount can help your community.</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21</a:t>
            </a:fld>
            <a:endParaRPr lang="en-US">
              <a:ea typeface="ヒラギノ角ゴ Pro W3" pitchFamily="1" charset="-128"/>
            </a:endParaRPr>
          </a:p>
        </p:txBody>
      </p:sp>
    </p:spTree>
    <p:extLst>
      <p:ext uri="{BB962C8B-B14F-4D97-AF65-F5344CB8AC3E}">
        <p14:creationId xmlns:p14="http://schemas.microsoft.com/office/powerpoint/2010/main" val="1441574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 have gone through all of the stations, are there any stations that anyone needs to revisit in order to change their decisions? </a:t>
            </a:r>
            <a:r>
              <a:rPr lang="en-US" sz="1200" b="1" kern="1200" dirty="0">
                <a:solidFill>
                  <a:schemeClr val="tx1"/>
                </a:solidFill>
                <a:effectLst/>
                <a:latin typeface="+mn-lt"/>
                <a:ea typeface="+mn-ea"/>
                <a:cs typeface="+mn-cs"/>
              </a:rPr>
              <a:t>[Wait for students to answer and go back to any of the stations they request]</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Example: If you’re out of money, did you put money in a savings account? That’s why saving is important – so you have a cushion if you need it.</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22</a:t>
            </a:fld>
            <a:endParaRPr lang="en-US"/>
          </a:p>
        </p:txBody>
      </p:sp>
    </p:spTree>
    <p:extLst>
      <p:ext uri="{BB962C8B-B14F-4D97-AF65-F5344CB8AC3E}">
        <p14:creationId xmlns:p14="http://schemas.microsoft.com/office/powerpoint/2010/main" val="4252988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kern="1200" baseline="0" dirty="0">
                <a:solidFill>
                  <a:schemeClr val="tx1"/>
                </a:solidFill>
                <a:effectLst/>
                <a:latin typeface="Calibri" panose="020F0502020204030204" pitchFamily="34" charset="0"/>
                <a:ea typeface="+mn-ea"/>
                <a:cs typeface="+mn-cs"/>
              </a:rPr>
              <a:t>Now that we have finished the simulation let’s have an open discussion about some of the things that happened during the simulation. </a:t>
            </a:r>
            <a:r>
              <a:rPr lang="en-US" sz="1200" b="1" kern="1200" baseline="0" dirty="0">
                <a:solidFill>
                  <a:schemeClr val="tx1"/>
                </a:solidFill>
                <a:effectLst/>
                <a:latin typeface="Calibri" panose="020F0502020204030204" pitchFamily="34" charset="0"/>
                <a:ea typeface="+mn-ea"/>
                <a:cs typeface="+mn-cs"/>
              </a:rPr>
              <a:t>[Use these discussion questions to guide your debrief and reinforce lessons taught in the </a:t>
            </a:r>
            <a:r>
              <a:rPr lang="en-US" sz="1200" b="1" i="1" kern="1200" baseline="0" dirty="0">
                <a:solidFill>
                  <a:schemeClr val="tx1"/>
                </a:solidFill>
                <a:effectLst/>
                <a:latin typeface="Calibri" panose="020F0502020204030204" pitchFamily="34" charset="0"/>
                <a:ea typeface="+mn-ea"/>
                <a:cs typeface="+mn-cs"/>
              </a:rPr>
              <a:t>Hands on Banking</a:t>
            </a:r>
            <a:r>
              <a:rPr lang="en-US" sz="1200" b="1" kern="1200" baseline="0" dirty="0">
                <a:solidFill>
                  <a:schemeClr val="tx1"/>
                </a:solidFill>
                <a:effectLst/>
                <a:latin typeface="Calibri" panose="020F0502020204030204" pitchFamily="34" charset="0"/>
                <a:ea typeface="+mn-ea"/>
                <a:cs typeface="+mn-cs"/>
              </a:rPr>
              <a:t> Experience]</a:t>
            </a:r>
            <a:endParaRPr lang="en-US" sz="1200" kern="1200" baseline="0" dirty="0">
              <a:solidFill>
                <a:schemeClr val="tx1"/>
              </a:solidFill>
              <a:effectLst/>
              <a:latin typeface="Calibri" panose="020F0502020204030204" pitchFamily="34" charset="0"/>
              <a:ea typeface="+mn-ea"/>
              <a:cs typeface="+mn-cs"/>
            </a:endParaRP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What reactions do you have to this simulation?</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What lessons did you learn from this activity?</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What considerations were important as you visited each station? </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Does anyone want to share your strategy – whether you thought it was successful or not? </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Who had money left over? Did anyone run out of money? </a:t>
            </a:r>
          </a:p>
          <a:p>
            <a:pPr marL="628650" lvl="1" indent="-171450">
              <a:buFont typeface="Arial" panose="020B0604020202020204" pitchFamily="34" charset="0"/>
              <a:buChar char="•"/>
            </a:pPr>
            <a:r>
              <a:rPr lang="en-US" sz="1200" baseline="0" dirty="0">
                <a:solidFill>
                  <a:srgbClr val="000000"/>
                </a:solidFill>
                <a:effectLst/>
                <a:latin typeface="Calibri" panose="020F0502020204030204" pitchFamily="34" charset="0"/>
              </a:rPr>
              <a:t>Who had children? How did that affect the decisions you made?</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Did you return to any station and change your decision? Which one? Why?</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Which station was the most challenging to make a choice? The easiest?</a:t>
            </a:r>
          </a:p>
          <a:p>
            <a:pPr marL="628650" lvl="1" indent="-171450">
              <a:buFont typeface="Arial" panose="020B0604020202020204" pitchFamily="34" charset="0"/>
              <a:buChar char="•"/>
            </a:pPr>
            <a:r>
              <a:rPr lang="en-US" sz="1200" kern="1200" baseline="0" dirty="0">
                <a:solidFill>
                  <a:schemeClr val="tx1"/>
                </a:solidFill>
                <a:effectLst/>
                <a:latin typeface="Calibri" panose="020F0502020204030204" pitchFamily="34" charset="0"/>
                <a:ea typeface="+mn-ea"/>
                <a:cs typeface="+mn-cs"/>
              </a:rPr>
              <a:t>How did you handle the unexpected expenses? </a:t>
            </a:r>
          </a:p>
          <a:p>
            <a:pPr marL="628650" lvl="1" indent="-171450">
              <a:buFont typeface="Arial" panose="020B0604020202020204" pitchFamily="34" charset="0"/>
              <a:buChar char="•"/>
            </a:pPr>
            <a:r>
              <a:rPr lang="en-US" sz="1200" baseline="0" dirty="0">
                <a:solidFill>
                  <a:srgbClr val="000000"/>
                </a:solidFill>
                <a:effectLst/>
                <a:latin typeface="Calibri" panose="020F0502020204030204" pitchFamily="34" charset="0"/>
              </a:rPr>
              <a:t>You might have noticed an education level on your profile – e.g. high school diploma or different levels of college or graduate degree. What impact do you think that had on your income situation?</a:t>
            </a:r>
          </a:p>
          <a:p>
            <a:pPr marL="1085850" lvl="2" indent="-171450">
              <a:buFont typeface="Arial" panose="020B0604020202020204" pitchFamily="34" charset="0"/>
              <a:buChar char="•"/>
            </a:pPr>
            <a:r>
              <a:rPr lang="en-US" sz="1200" baseline="0" dirty="0">
                <a:solidFill>
                  <a:srgbClr val="000000"/>
                </a:solidFill>
                <a:effectLst/>
                <a:latin typeface="Calibri" panose="020F0502020204030204" pitchFamily="34" charset="0"/>
              </a:rPr>
              <a:t>Make the point that the amount of education you have correlates to your income level. You might have noticed that a higher education level might have given you a higher income level. </a:t>
            </a:r>
          </a:p>
          <a:p>
            <a:pPr marL="1085850" lvl="2" indent="-171450">
              <a:buFont typeface="Arial" panose="020B0604020202020204" pitchFamily="34" charset="0"/>
              <a:buChar char="•"/>
            </a:pPr>
            <a:r>
              <a:rPr lang="en-US" sz="1200" baseline="0" dirty="0">
                <a:solidFill>
                  <a:srgbClr val="000000"/>
                </a:solidFill>
                <a:effectLst/>
                <a:latin typeface="Calibri" panose="020F0502020204030204" pitchFamily="34" charset="0"/>
              </a:rPr>
              <a:t>How did that impact the amount of money you had left over? </a:t>
            </a:r>
          </a:p>
          <a:p>
            <a:pPr marL="1085850" lvl="2" indent="-171450">
              <a:buFont typeface="Arial" panose="020B0604020202020204" pitchFamily="34" charset="0"/>
              <a:buChar char="•"/>
            </a:pPr>
            <a:r>
              <a:rPr lang="en-US" sz="1200" baseline="0" dirty="0">
                <a:solidFill>
                  <a:srgbClr val="000000"/>
                </a:solidFill>
                <a:effectLst/>
                <a:latin typeface="Calibri" panose="020F0502020204030204" pitchFamily="34" charset="0"/>
              </a:rPr>
              <a:t>Make the point that these outcomes aren’t fixed – you can make choices to influence the amount of money you have. Seeking additional knowledge and skills can change your income.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Calibri" panose="020F0502020204030204" pitchFamily="34" charset="0"/>
                <a:ea typeface="+mn-ea"/>
                <a:cs typeface="+mn-cs"/>
              </a:rPr>
              <a:t>Based on what you learned, what might you do differently in your real life?</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23</a:t>
            </a:fld>
            <a:endParaRPr lang="en-US"/>
          </a:p>
        </p:txBody>
      </p:sp>
    </p:spTree>
    <p:extLst>
      <p:ext uri="{BB962C8B-B14F-4D97-AF65-F5344CB8AC3E}">
        <p14:creationId xmlns:p14="http://schemas.microsoft.com/office/powerpoint/2010/main" val="359623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0" dirty="0"/>
          </a:p>
        </p:txBody>
      </p:sp>
      <p:sp>
        <p:nvSpPr>
          <p:cNvPr id="4" name="Slide Number Placeholder 3"/>
          <p:cNvSpPr>
            <a:spLocks noGrp="1"/>
          </p:cNvSpPr>
          <p:nvPr>
            <p:ph type="sldNum" sz="quarter" idx="10"/>
          </p:nvPr>
        </p:nvSpPr>
        <p:spPr/>
        <p:txBody>
          <a:bodyPr/>
          <a:lstStyle/>
          <a:p>
            <a:pPr>
              <a:defRPr/>
            </a:pPr>
            <a:fld id="{BD87B9BE-6010-49FA-8DCD-81C6915D57AD}" type="slidenum">
              <a:rPr lang="en-US" smtClean="0"/>
              <a:pPr>
                <a:defRPr/>
              </a:pPr>
              <a:t>24</a:t>
            </a:fld>
            <a:endParaRPr lang="en-US" dirty="0"/>
          </a:p>
        </p:txBody>
      </p:sp>
    </p:spTree>
    <p:extLst>
      <p:ext uri="{BB962C8B-B14F-4D97-AF65-F5344CB8AC3E}">
        <p14:creationId xmlns:p14="http://schemas.microsoft.com/office/powerpoint/2010/main" val="3973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mn-lt"/>
                <a:ea typeface="+mn-ea"/>
                <a:cs typeface="+mn-cs"/>
              </a:rPr>
              <a:t>Now let’s take a look at the budget worksheet below the profile. This simulation looks at </a:t>
            </a:r>
            <a:r>
              <a:rPr lang="en-US" sz="1100" b="1" kern="1200" dirty="0">
                <a:solidFill>
                  <a:schemeClr val="tx1"/>
                </a:solidFill>
                <a:effectLst/>
                <a:latin typeface="+mn-lt"/>
                <a:ea typeface="+mn-ea"/>
                <a:cs typeface="+mn-cs"/>
              </a:rPr>
              <a:t>one “month in the life,” </a:t>
            </a:r>
            <a:r>
              <a:rPr lang="en-US" sz="1100" kern="1200" dirty="0">
                <a:solidFill>
                  <a:schemeClr val="tx1"/>
                </a:solidFill>
                <a:effectLst/>
                <a:latin typeface="+mn-lt"/>
                <a:ea typeface="+mn-ea"/>
                <a:cs typeface="+mn-cs"/>
              </a:rPr>
              <a:t>and what your income and expenses might be in that month. </a:t>
            </a:r>
            <a:r>
              <a:rPr lang="en-US" sz="1100" b="1" kern="1200" dirty="0">
                <a:solidFill>
                  <a:schemeClr val="tx1"/>
                </a:solidFill>
                <a:effectLst/>
                <a:latin typeface="+mn-lt"/>
                <a:ea typeface="+mn-ea"/>
                <a:cs typeface="+mn-cs"/>
              </a:rPr>
              <a:t>If your worksheet is on your computer, you can type answers right on it. Or if you have a printed copy, you can write answers in – we recommend using a pencil, as you might end up wanting to change some choices! You might also want to have a calculator handy.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first column is </a:t>
            </a:r>
            <a:r>
              <a:rPr lang="en-US" sz="1100" b="1" kern="1200" dirty="0">
                <a:solidFill>
                  <a:schemeClr val="tx1"/>
                </a:solidFill>
                <a:effectLst/>
                <a:latin typeface="+mn-lt"/>
                <a:ea typeface="+mn-ea"/>
                <a:cs typeface="+mn-cs"/>
              </a:rPr>
              <a:t>Station</a:t>
            </a:r>
            <a:r>
              <a:rPr lang="en-US" sz="1100" kern="1200" dirty="0">
                <a:solidFill>
                  <a:schemeClr val="tx1"/>
                </a:solidFill>
                <a:effectLst/>
                <a:latin typeface="+mn-lt"/>
                <a:ea typeface="+mn-ea"/>
                <a:cs typeface="+mn-cs"/>
              </a:rPr>
              <a:t>. In the Station column, you will write the name of the station you are currently visiting.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second column is </a:t>
            </a:r>
            <a:r>
              <a:rPr lang="en-US" sz="1100" b="1" kern="1200" dirty="0">
                <a:solidFill>
                  <a:schemeClr val="tx1"/>
                </a:solidFill>
                <a:effectLst/>
                <a:latin typeface="+mn-lt"/>
                <a:ea typeface="+mn-ea"/>
                <a:cs typeface="+mn-cs"/>
              </a:rPr>
              <a:t>Option Chosen. </a:t>
            </a:r>
            <a:r>
              <a:rPr lang="en-US" sz="1100" kern="1200" dirty="0">
                <a:solidFill>
                  <a:schemeClr val="tx1"/>
                </a:solidFill>
                <a:effectLst/>
                <a:latin typeface="+mn-lt"/>
                <a:ea typeface="+mn-ea"/>
                <a:cs typeface="+mn-cs"/>
              </a:rPr>
              <a:t>At each station you will choose from several options that have different benefits and costs. In this column, write down the option you chose.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third column is </a:t>
            </a:r>
            <a:r>
              <a:rPr lang="en-US" sz="1100" b="1" kern="1200" dirty="0">
                <a:solidFill>
                  <a:schemeClr val="tx1"/>
                </a:solidFill>
                <a:effectLst/>
                <a:latin typeface="+mn-lt"/>
                <a:ea typeface="+mn-ea"/>
                <a:cs typeface="+mn-cs"/>
              </a:rPr>
              <a:t>Expense.</a:t>
            </a:r>
            <a:r>
              <a:rPr lang="en-US" sz="1100" kern="1200" dirty="0">
                <a:solidFill>
                  <a:schemeClr val="tx1"/>
                </a:solidFill>
                <a:effectLst/>
                <a:latin typeface="+mn-lt"/>
                <a:ea typeface="+mn-ea"/>
                <a:cs typeface="+mn-cs"/>
              </a:rPr>
              <a:t> In this column, write down the expense associated with the station option you selected. Sometimes you will need to add up costs per person if you have a spouse and/or children to get the total cost for that item.</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final column is your </a:t>
            </a:r>
            <a:r>
              <a:rPr lang="en-US" sz="1100" b="1" kern="1200" dirty="0">
                <a:solidFill>
                  <a:schemeClr val="tx1"/>
                </a:solidFill>
                <a:effectLst/>
                <a:latin typeface="+mn-lt"/>
                <a:ea typeface="+mn-ea"/>
                <a:cs typeface="+mn-cs"/>
              </a:rPr>
              <a:t>Remaining Balance.</a:t>
            </a:r>
            <a:r>
              <a:rPr lang="en-US" sz="1100" kern="1200" dirty="0">
                <a:solidFill>
                  <a:schemeClr val="tx1"/>
                </a:solidFill>
                <a:effectLst/>
                <a:latin typeface="+mn-lt"/>
                <a:ea typeface="+mn-ea"/>
                <a:cs typeface="+mn-cs"/>
              </a:rPr>
              <a:t> This is the running total of money you have left for the month. Each time you make a choice at a station, you will subtract that expense from your balance above, and write your new remaining balance. </a:t>
            </a:r>
            <a:r>
              <a:rPr lang="en-US" sz="1100" b="1" kern="1200" dirty="0">
                <a:solidFill>
                  <a:schemeClr val="tx1"/>
                </a:solidFill>
                <a:effectLst/>
                <a:latin typeface="+mn-lt"/>
                <a:ea typeface="+mn-ea"/>
                <a:cs typeface="+mn-cs"/>
              </a:rPr>
              <a:t>If this number ever goes below zero you will need to revisit previous stations and make adjustments to your choices.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We also want to show how important it is to save for retirement, even at an early age. If possible, planning for retirement should begin in your first job out of high school or college. In this simulation, everyone saves for retirement. Your profile indicates how much you set aside for retirement each month, and we pre-filled that on your worksheet, and did the math for you to get your new monthly balance.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Next, you might have a student loan entry. Look at your profile to see if you have a student loan payment. If you do, that expense is already recorded for you on the worksheet – you will just need to calculate your new monthly balance. </a:t>
            </a:r>
            <a:r>
              <a:rPr lang="en-US" sz="1100" b="1" kern="1200" dirty="0">
                <a:solidFill>
                  <a:schemeClr val="tx1"/>
                </a:solidFill>
                <a:effectLst/>
                <a:latin typeface="+mn-lt"/>
                <a:ea typeface="+mn-ea"/>
                <a:cs typeface="+mn-cs"/>
              </a:rPr>
              <a:t>Subtract the loan expense from the previous monthly balance and record your new remaining balance.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If you don’t have any student loans, you don’t have this expense so your monthly balance will remain the same, and you don’t need to do anything right now.</a:t>
            </a:r>
            <a:endParaRPr lang="en-US" sz="1100" i="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i="1" kern="1200" dirty="0">
                <a:solidFill>
                  <a:schemeClr val="tx1"/>
                </a:solidFill>
                <a:effectLst/>
                <a:latin typeface="+mn-lt"/>
                <a:ea typeface="+mn-ea"/>
                <a:cs typeface="+mn-cs"/>
              </a:rPr>
              <a:t>(Ask for virtual “thumbs up” if students are following and ready to move on.)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As we move through the different decisions, remember to refer back to your profile. Some stations will have different costs based on your family size.</a:t>
            </a:r>
          </a:p>
          <a:p>
            <a:r>
              <a:rPr lang="en-US" sz="1100" b="1" kern="1200" dirty="0">
                <a:solidFill>
                  <a:schemeClr val="tx1"/>
                </a:solidFill>
                <a:effectLst/>
                <a:latin typeface="+mn-lt"/>
                <a:ea typeface="+mn-ea"/>
                <a:cs typeface="+mn-cs"/>
              </a:rPr>
              <a:t>[Take a moment and ask students if they have any questions about how to use their profile and budget worksheet.]</a:t>
            </a:r>
            <a:endParaRPr lang="en-US" sz="11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3</a:t>
            </a:fld>
            <a:endParaRPr lang="en-US">
              <a:ea typeface="ヒラギノ角ゴ Pro W3" pitchFamily="1" charset="-128"/>
            </a:endParaRPr>
          </a:p>
        </p:txBody>
      </p:sp>
    </p:spTree>
    <p:extLst>
      <p:ext uri="{BB962C8B-B14F-4D97-AF65-F5344CB8AC3E}">
        <p14:creationId xmlns:p14="http://schemas.microsoft.com/office/powerpoint/2010/main" val="418543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Here’s a preview of the 13 stations so you’ll have an idea of how many topics you will need money for.</a:t>
            </a:r>
          </a:p>
          <a:p>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4</a:t>
            </a:fld>
            <a:endParaRPr lang="en-US"/>
          </a:p>
        </p:txBody>
      </p:sp>
    </p:spTree>
    <p:extLst>
      <p:ext uri="{BB962C8B-B14F-4D97-AF65-F5344CB8AC3E}">
        <p14:creationId xmlns:p14="http://schemas.microsoft.com/office/powerpoint/2010/main" val="29302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Now we will play the simulation virtually – starting together with the first station. You will visit 13 stations and will have to make a choice at each station. While making your choices remember that you must stay within your remaining balance of your profile.</a:t>
            </a:r>
            <a:endParaRPr lang="en-US" sz="1200" b="0" dirty="0"/>
          </a:p>
          <a:p>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5</a:t>
            </a:fld>
            <a:endParaRPr lang="en-US"/>
          </a:p>
        </p:txBody>
      </p:sp>
    </p:spTree>
    <p:extLst>
      <p:ext uri="{BB962C8B-B14F-4D97-AF65-F5344CB8AC3E}">
        <p14:creationId xmlns:p14="http://schemas.microsoft.com/office/powerpoint/2010/main" val="86120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First, you’ll choose your housing. Decide whether you’ll live in a downtown, suburban, or rural area, and what size of home you need to fit your family.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You’ll notice that in some of the housing scenarios you are renting, and in some you own the home and pay a mortgage. There are pros and cons to both renting and buying. </a:t>
            </a:r>
            <a:endParaRPr lang="en-US" sz="1100" b="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Choose one option and write it on your budget worksheet – put “Housing” in the first column, then the name of the option you chose, and then the cost of that option.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While you’re looking at the options, we also want to point out that the housing you choose will impact the transportation options available to you later.</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If you choose to live in a rural area, you must choose a car and cannot pick public transportation or walking/biking as an option.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If you choose suburban housing, you can choose a car or public transportation, but not walking/biking.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If you choose downtown housing, you can pick walking/biking.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When you’ve recorded your selection, be sure to do the math to subtract that expense from your balance and record your new remaining balance.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mn-lt"/>
                <a:ea typeface="+mn-ea"/>
                <a:cs typeface="+mn-cs"/>
              </a:rPr>
              <a:t>Pause and check for understanding and completion before moving on. Make sure the students have filled out the budget worksheet correctly. </a:t>
            </a:r>
            <a:endParaRPr lang="en-US" sz="1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6</a:t>
            </a:fld>
            <a:endParaRPr lang="en-US">
              <a:ea typeface="ヒラギノ角ゴ Pro W3" pitchFamily="1" charset="-128"/>
            </a:endParaRPr>
          </a:p>
        </p:txBody>
      </p:sp>
    </p:spTree>
    <p:extLst>
      <p:ext uri="{BB962C8B-B14F-4D97-AF65-F5344CB8AC3E}">
        <p14:creationId xmlns:p14="http://schemas.microsoft.com/office/powerpoint/2010/main" val="44992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This is the furniture station and you are required to pick one choice for furniture from the options listed at the station. We know that furniture is not usually paid for monthly but we wanted to make sure you understand that furniture is an expense you have to consider when you’re an adult.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Think about the type of furniture you realistically want for their family.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Think about the housing option you chose. What furniture makes the most sense for your family?</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7</a:t>
            </a:fld>
            <a:endParaRPr lang="en-US">
              <a:ea typeface="ヒラギノ角ゴ Pro W3" pitchFamily="1" charset="-128"/>
            </a:endParaRPr>
          </a:p>
        </p:txBody>
      </p:sp>
    </p:spTree>
    <p:extLst>
      <p:ext uri="{BB962C8B-B14F-4D97-AF65-F5344CB8AC3E}">
        <p14:creationId xmlns:p14="http://schemas.microsoft.com/office/powerpoint/2010/main" val="422814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lnSpcReduction="10000"/>
          </a:bodyPr>
          <a:lstStyle/>
          <a:p>
            <a:pPr lvl="0"/>
            <a:r>
              <a:rPr lang="en-US" sz="1200" kern="1200" dirty="0">
                <a:solidFill>
                  <a:schemeClr val="tx1"/>
                </a:solidFill>
                <a:effectLst/>
                <a:latin typeface="+mn-lt"/>
                <a:ea typeface="+mn-ea"/>
                <a:cs typeface="+mn-cs"/>
              </a:rPr>
              <a:t>Now we have the transportation station. You are required to pick one transportation option from the choices listed at the station. Take a look at your profile and find the housing option you picked earlier and </a:t>
            </a:r>
            <a:r>
              <a:rPr lang="en-US" sz="1200" b="1" kern="1200" dirty="0">
                <a:solidFill>
                  <a:schemeClr val="tx1"/>
                </a:solidFill>
                <a:effectLst/>
                <a:latin typeface="+mn-lt"/>
                <a:ea typeface="+mn-ea"/>
                <a:cs typeface="+mn-cs"/>
              </a:rPr>
              <a:t>remember the rules from earlier:</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chose to live in a rural area, you MUST have a car and cannot pick public transportation or walking/biking as an option.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chose to live in a suburban area, you can choose public transportation as an option but you cannot pick walking/biking.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only use the walking/biking choice if you chose the downtown housing option earlier.</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you get a vehicle, think about how big it needs to be to fit your family.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Owning a car can be very expensive. Public transportation is a great way to save money but can be less convenient.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live in an area where you have to own a car, consider if it would be cheaper to live in an area where you can use public transportation.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buy a car, you might want to consider the gas mileage – Miles Per Gallon (MPG) – as you can save money in the long run by getting more mileage out of the gas you buy.</a:t>
            </a:r>
          </a:p>
          <a:p>
            <a:pPr lvl="1"/>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[Ask for thumbs up when they’re done, and move on when most are ready]</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8</a:t>
            </a:fld>
            <a:endParaRPr lang="en-US">
              <a:ea typeface="ヒラギノ角ゴ Pro W3" pitchFamily="1" charset="-128"/>
            </a:endParaRPr>
          </a:p>
        </p:txBody>
      </p:sp>
    </p:spTree>
    <p:extLst>
      <p:ext uri="{BB962C8B-B14F-4D97-AF65-F5344CB8AC3E}">
        <p14:creationId xmlns:p14="http://schemas.microsoft.com/office/powerpoint/2010/main" val="319448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Now we have the clothing station. You are required to pick one of the clothing options listed on the slide.</a:t>
            </a:r>
          </a:p>
          <a:p>
            <a:r>
              <a:rPr lang="en-US" sz="1200" b="1" kern="1200" dirty="0">
                <a:solidFill>
                  <a:schemeClr val="tx1"/>
                </a:solidFill>
                <a:effectLst/>
                <a:latin typeface="+mn-lt"/>
                <a:ea typeface="+mn-ea"/>
                <a:cs typeface="+mn-cs"/>
              </a:rPr>
              <a:t>Important Note:</a:t>
            </a:r>
            <a:r>
              <a:rPr lang="en-US" sz="1200" kern="1200" dirty="0">
                <a:solidFill>
                  <a:schemeClr val="tx1"/>
                </a:solidFill>
                <a:effectLst/>
                <a:latin typeface="+mn-lt"/>
                <a:ea typeface="+mn-ea"/>
                <a:cs typeface="+mn-cs"/>
              </a:rPr>
              <a:t> Prices are per adult and per child in their family. Refer back to your profile to help determine the total station cost. Calculate the total cost for clothing for your family and write the choice on your profile sheet.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some of these key ideas: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Buying clothes from a thrift store may be a great way to save money. You may even find some cool vintage items!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thrift stores only resell items that are in good shape.</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9</a:t>
            </a:fld>
            <a:endParaRPr lang="en-US">
              <a:ea typeface="ヒラギノ角ゴ Pro W3" pitchFamily="1" charset="-128"/>
            </a:endParaRPr>
          </a:p>
        </p:txBody>
      </p:sp>
    </p:spTree>
    <p:extLst>
      <p:ext uri="{BB962C8B-B14F-4D97-AF65-F5344CB8AC3E}">
        <p14:creationId xmlns:p14="http://schemas.microsoft.com/office/powerpoint/2010/main" val="3216684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flipV="1">
            <a:off x="546786" y="3412068"/>
            <a:ext cx="7894481" cy="8466"/>
          </a:xfrm>
          <a:prstGeom prst="line">
            <a:avLst/>
          </a:prstGeom>
          <a:noFill/>
          <a:ln w="38100">
            <a:solidFill>
              <a:schemeClr val="accent5">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000" b="0" baseline="0" dirty="0">
                <a:solidFill>
                  <a:schemeClr val="tx1"/>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16"/>
          <p:cNvSpPr>
            <a:spLocks noGrp="1"/>
          </p:cNvSpPr>
          <p:nvPr>
            <p:ph type="body" sz="quarter" idx="15"/>
          </p:nvPr>
        </p:nvSpPr>
        <p:spPr>
          <a:xfrm>
            <a:off x="546786" y="5275171"/>
            <a:ext cx="2819400" cy="762000"/>
          </a:xfrm>
        </p:spPr>
        <p:txBody>
          <a:bodyPr>
            <a:noAutofit/>
          </a:bodyPr>
          <a:lstStyle>
            <a:lvl1pPr marL="0" indent="0">
              <a:buNone/>
              <a:defRPr sz="1200">
                <a:solidFill>
                  <a:schemeClr val="accent2">
                    <a:lumMod val="75000"/>
                  </a:schemeClr>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p:txBody>
      </p:sp>
      <p:pic>
        <p:nvPicPr>
          <p:cNvPr id="9" name="Picture 8" descr="Hands on Banking Money Skills You need for Life Logo" title="Hands on Banking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389" y="254994"/>
            <a:ext cx="2877678" cy="810613"/>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54767" y="237635"/>
            <a:ext cx="743146" cy="845329"/>
          </a:xfrm>
          <a:prstGeom prst="rect">
            <a:avLst/>
          </a:prstGeom>
        </p:spPr>
      </p:pic>
    </p:spTree>
    <p:custDataLst>
      <p:tags r:id="rId1"/>
    </p:custDataLst>
    <p:extLst>
      <p:ext uri="{BB962C8B-B14F-4D97-AF65-F5344CB8AC3E}">
        <p14:creationId xmlns:p14="http://schemas.microsoft.com/office/powerpoint/2010/main" val="284033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730" y="319903"/>
            <a:ext cx="8229600" cy="1143000"/>
          </a:xfrm>
        </p:spPr>
        <p:txBody>
          <a:bodyPr/>
          <a:lstStyle>
            <a:lvl1pPr>
              <a:defRPr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550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547730" y="1647823"/>
            <a:ext cx="4024270" cy="4525963"/>
          </a:xfrm>
        </p:spPr>
        <p:txBody>
          <a:bodyPr/>
          <a:lstStyle>
            <a:lvl1pPr>
              <a:defRPr sz="2200">
                <a:latin typeface="Open Sans Light" panose="020B0306030504020204" pitchFamily="34" charset="0"/>
                <a:ea typeface="Open Sans Light" panose="020B0306030504020204" pitchFamily="34" charset="0"/>
                <a:cs typeface="Open Sans Light" panose="020B0306030504020204" pitchFamily="34" charset="0"/>
              </a:defRPr>
            </a:lvl1pPr>
            <a:lvl2pP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600">
                <a:latin typeface="Open Sans Light" panose="020B0306030504020204" pitchFamily="34" charset="0"/>
                <a:ea typeface="Open Sans Light" panose="020B0306030504020204" pitchFamily="34" charset="0"/>
                <a:cs typeface="Open Sans Light" panose="020B0306030504020204" pitchFamily="34" charset="0"/>
              </a:defRPr>
            </a:lvl4pPr>
            <a:lvl5pPr>
              <a:defRPr sz="1400">
                <a:latin typeface="Open Sans Light" panose="020B0306030504020204" pitchFamily="34" charset="0"/>
                <a:ea typeface="Open Sans Light" panose="020B0306030504020204" pitchFamily="34" charset="0"/>
                <a:cs typeface="Open Sans Light" panose="020B03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atin typeface="Open Sans Light" panose="020B0306030504020204" pitchFamily="34" charset="0"/>
                <a:ea typeface="Open Sans Light" panose="020B0306030504020204" pitchFamily="34" charset="0"/>
                <a:cs typeface="Open Sans Light" panose="020B0306030504020204" pitchFamily="34" charset="0"/>
              </a:defRPr>
            </a:lvl1pPr>
            <a:lvl2pP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a:defRPr sz="1600">
                <a:latin typeface="Open Sans Light" panose="020B0306030504020204" pitchFamily="34" charset="0"/>
                <a:ea typeface="Open Sans Light" panose="020B0306030504020204" pitchFamily="34" charset="0"/>
                <a:cs typeface="Open Sans Light" panose="020B0306030504020204" pitchFamily="34" charset="0"/>
              </a:defRPr>
            </a:lvl4pPr>
            <a:lvl5pPr>
              <a:defRPr sz="1400">
                <a:latin typeface="Open Sans Light" panose="020B0306030504020204" pitchFamily="34" charset="0"/>
                <a:ea typeface="Open Sans Light" panose="020B0306030504020204" pitchFamily="34" charset="0"/>
                <a:cs typeface="Open Sans Light" panose="020B03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1869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6210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Content Placeholder 5"/>
          <p:cNvSpPr>
            <a:spLocks noGrp="1"/>
          </p:cNvSpPr>
          <p:nvPr>
            <p:ph sz="quarter" idx="10"/>
          </p:nvPr>
        </p:nvSpPr>
        <p:spPr>
          <a:xfrm>
            <a:off x="547688" y="2105025"/>
            <a:ext cx="8229600"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3986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215444"/>
          </a:xfrm>
          <a:prstGeom prst="rect">
            <a:avLst/>
          </a:prstGeom>
        </p:spPr>
        <p:txBody>
          <a:bodyPr lIns="0" tIns="0" rIns="0" bIns="0"/>
          <a:lstStyle>
            <a:lvl1pPr algn="ctr">
              <a:defRPr sz="16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Holder 3"/>
          <p:cNvSpPr>
            <a:spLocks noGrp="1"/>
          </p:cNvSpPr>
          <p:nvPr>
            <p:ph type="dt" sz="half" idx="6"/>
          </p:nvPr>
        </p:nvSpPr>
        <p:spPr>
          <a:xfrm>
            <a:off x="457200" y="6377940"/>
            <a:ext cx="2103120" cy="215444"/>
          </a:xfrm>
          <a:prstGeom prst="rect">
            <a:avLst/>
          </a:prstGeom>
        </p:spPr>
        <p:txBody>
          <a:bodyPr lIns="0" tIns="0" rIns="0" bIns="0"/>
          <a:lstStyle>
            <a:lvl1pPr algn="l">
              <a:defRPr sz="16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1D8BD707-D9CF-40AE-B4C6-C98DA3205C09}" type="datetimeFigureOut">
              <a:rPr lang="en-US" smtClean="0"/>
              <a:pPr/>
              <a:t>4/10/2024</a:t>
            </a:fld>
            <a:endParaRPr lang="en-US"/>
          </a:p>
        </p:txBody>
      </p:sp>
    </p:spTree>
    <p:custDataLst>
      <p:tags r:id="rId1"/>
    </p:custDataLst>
    <p:extLst>
      <p:ext uri="{BB962C8B-B14F-4D97-AF65-F5344CB8AC3E}">
        <p14:creationId xmlns:p14="http://schemas.microsoft.com/office/powerpoint/2010/main" val="42064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descr="Hands on Banking Money Skills You Need for Life Logo" title="Hands on Banking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390" y="354930"/>
            <a:ext cx="2992582" cy="842980"/>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2184" y="352581"/>
            <a:ext cx="743146" cy="845329"/>
          </a:xfrm>
          <a:prstGeom prst="rect">
            <a:avLst/>
          </a:prstGeom>
        </p:spPr>
      </p:pic>
      <p:sp>
        <p:nvSpPr>
          <p:cNvPr id="59394" name="Rectangle 2"/>
          <p:cNvSpPr>
            <a:spLocks noGrp="1" noChangeArrowheads="1"/>
          </p:cNvSpPr>
          <p:nvPr>
            <p:ph type="ctrTitle"/>
          </p:nvPr>
        </p:nvSpPr>
        <p:spPr>
          <a:xfrm>
            <a:off x="550863" y="2015825"/>
            <a:ext cx="8043862" cy="1330037"/>
          </a:xfrm>
        </p:spPr>
        <p:txBody>
          <a:bodyPr lIns="0" tIns="0" rIns="0" bIns="0" anchor="b"/>
          <a:lstStyle>
            <a:lvl1pPr>
              <a:lnSpc>
                <a:spcPts val="5000"/>
              </a:lnSpc>
              <a:defRPr sz="4400" b="0"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cxnSp>
        <p:nvCxnSpPr>
          <p:cNvPr id="8" name="Straight Connector 7"/>
          <p:cNvCxnSpPr/>
          <p:nvPr userDrawn="1"/>
        </p:nvCxnSpPr>
        <p:spPr bwMode="auto">
          <a:xfrm>
            <a:off x="548640" y="3685619"/>
            <a:ext cx="8043862" cy="0"/>
          </a:xfrm>
          <a:prstGeom prst="line">
            <a:avLst/>
          </a:prstGeom>
          <a:noFill/>
          <a:ln w="50800" cap="flat" cmpd="sng" algn="ctr">
            <a:solidFill>
              <a:schemeClr val="bg1">
                <a:lumMod val="75000"/>
              </a:schemeClr>
            </a:solidFill>
            <a:prstDash val="solid"/>
            <a:round/>
            <a:headEnd type="none" w="med" len="med"/>
            <a:tailEnd type="none" w="med" len="med"/>
          </a:ln>
          <a:effectLst/>
        </p:spPr>
      </p:cxnSp>
      <p:sp>
        <p:nvSpPr>
          <p:cNvPr id="59395" name="Rectangle 3"/>
          <p:cNvSpPr>
            <a:spLocks noGrp="1" noChangeArrowheads="1"/>
          </p:cNvSpPr>
          <p:nvPr>
            <p:ph type="subTitle" idx="1"/>
          </p:nvPr>
        </p:nvSpPr>
        <p:spPr>
          <a:xfrm>
            <a:off x="534389" y="4076385"/>
            <a:ext cx="8043862" cy="982556"/>
          </a:xfrm>
        </p:spPr>
        <p:txBody>
          <a:bodyPr lIns="0" tIns="0" rIns="0" bIns="0"/>
          <a:lstStyle>
            <a:lvl1pPr marL="0" indent="0">
              <a:buFont typeface="Wingdings" pitchFamily="2" charset="2"/>
              <a:buNone/>
              <a:defRPr sz="2000" b="0">
                <a:solidFill>
                  <a:schemeClr val="accent4">
                    <a:lumMod val="50000"/>
                  </a:schemeClr>
                </a:solidFill>
                <a:latin typeface="Century Gothic" panose="020B0502020202020204" pitchFamily="34" charset="0"/>
              </a:defRPr>
            </a:lvl1pPr>
          </a:lstStyle>
          <a:p>
            <a:r>
              <a:rPr lang="en-US" dirty="0"/>
              <a:t>Click to edit Master subtitle style</a:t>
            </a:r>
          </a:p>
        </p:txBody>
      </p:sp>
      <p:sp>
        <p:nvSpPr>
          <p:cNvPr id="7" name="Copyright"/>
          <p:cNvSpPr>
            <a:spLocks noChangeArrowheads="1"/>
          </p:cNvSpPr>
          <p:nvPr userDrawn="1"/>
        </p:nvSpPr>
        <p:spPr bwMode="auto">
          <a:xfrm>
            <a:off x="144715" y="6564095"/>
            <a:ext cx="2040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1000" dirty="0">
                <a:latin typeface="Century Gothic" panose="020B0502020202020204" pitchFamily="34" charset="0"/>
              </a:rPr>
              <a:t>© 2024 Wells Fargo Bank, N.A.</a:t>
            </a:r>
          </a:p>
        </p:txBody>
      </p:sp>
    </p:spTree>
    <p:custDataLst>
      <p:tags r:id="rId1"/>
    </p:custDataLst>
    <p:extLst>
      <p:ext uri="{BB962C8B-B14F-4D97-AF65-F5344CB8AC3E}">
        <p14:creationId xmlns:p14="http://schemas.microsoft.com/office/powerpoint/2010/main" val="18930378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9"/>
    </p:custDataLst>
  </p:cSld>
  <p:clrMap bg1="lt1" tx1="dk1" bg2="lt2" tx2="dk2" accent1="accent1" accent2="accent2" accent3="accent3" accent4="accent4" accent5="accent5" accent6="accent6" hlink="hlink" folHlink="folHlink"/>
  <p:sldLayoutIdLst>
    <p:sldLayoutId id="2147484834" r:id="rId1"/>
    <p:sldLayoutId id="2147484835" r:id="rId2"/>
    <p:sldLayoutId id="2147484838" r:id="rId3"/>
    <p:sldLayoutId id="2147484840" r:id="rId4"/>
    <p:sldLayoutId id="2147484895" r:id="rId5"/>
    <p:sldLayoutId id="2147484894" r:id="rId6"/>
    <p:sldLayoutId id="2147484851" r:id="rId7"/>
  </p:sldLayoutIdLst>
  <p:hf sldNum="0" hdr="0" ftr="0" dt="0"/>
  <p:txStyles>
    <p:titleStyle>
      <a:lvl1pPr algn="l" rtl="0" eaLnBrk="1" fontAlgn="base" hangingPunct="1">
        <a:lnSpc>
          <a:spcPct val="105000"/>
        </a:lnSpc>
        <a:spcBef>
          <a:spcPct val="0"/>
        </a:spcBef>
        <a:spcAft>
          <a:spcPct val="0"/>
        </a:spcAft>
        <a:defRPr lang="en-US" sz="3200" kern="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550863" y="2000585"/>
            <a:ext cx="8043862" cy="1330037"/>
          </a:xfrm>
        </p:spPr>
        <p:txBody>
          <a:bodyPr/>
          <a:lstStyle/>
          <a:p>
            <a:r>
              <a:rPr lang="en-US" i="1" dirty="0"/>
              <a:t>Hands on Banking </a:t>
            </a:r>
            <a:r>
              <a:rPr lang="en-US" dirty="0"/>
              <a:t>Experience</a:t>
            </a:r>
          </a:p>
        </p:txBody>
      </p:sp>
    </p:spTree>
    <p:custDataLst>
      <p:tags r:id="rId1"/>
    </p:custDataLst>
    <p:extLst>
      <p:ext uri="{BB962C8B-B14F-4D97-AF65-F5344CB8AC3E}">
        <p14:creationId xmlns:p14="http://schemas.microsoft.com/office/powerpoint/2010/main" val="31968418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It’s Time for a Chance Card!</a:t>
            </a:r>
          </a:p>
        </p:txBody>
      </p:sp>
      <p:sp>
        <p:nvSpPr>
          <p:cNvPr id="24579" name="Content Placeholder 1"/>
          <p:cNvSpPr>
            <a:spLocks noGrp="1"/>
          </p:cNvSpPr>
          <p:nvPr>
            <p:ph sz="half" idx="1"/>
          </p:nvPr>
        </p:nvSpPr>
        <p:spPr>
          <a:xfrm>
            <a:off x="547729" y="1647824"/>
            <a:ext cx="7890417" cy="1688934"/>
          </a:xfrm>
        </p:spPr>
        <p:txBody>
          <a:bodyPr/>
          <a:lstStyle/>
          <a:p>
            <a:r>
              <a:rPr lang="en-US" sz="2400" dirty="0"/>
              <a:t>There is a hail storm in your area and your window breaks. </a:t>
            </a:r>
          </a:p>
          <a:p>
            <a:r>
              <a:rPr lang="en-US" sz="2400" dirty="0"/>
              <a:t>Pay $100 to have it fixed. </a:t>
            </a:r>
          </a:p>
        </p:txBody>
      </p:sp>
      <p:pic>
        <p:nvPicPr>
          <p:cNvPr id="2" name="Picture 1" descr="raincloud icon" title="raincloud ic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0100" y="3661182"/>
            <a:ext cx="2505673" cy="2487384"/>
          </a:xfrm>
          <a:prstGeom prst="rect">
            <a:avLst/>
          </a:prstGeom>
        </p:spPr>
      </p:pic>
    </p:spTree>
    <p:custDataLst>
      <p:tags r:id="rId1"/>
    </p:custDataLst>
    <p:extLst>
      <p:ext uri="{BB962C8B-B14F-4D97-AF65-F5344CB8AC3E}">
        <p14:creationId xmlns:p14="http://schemas.microsoft.com/office/powerpoint/2010/main" val="399185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Communication</a:t>
            </a:r>
          </a:p>
        </p:txBody>
      </p:sp>
      <p:sp>
        <p:nvSpPr>
          <p:cNvPr id="24579" name="Content Placeholder 1"/>
          <p:cNvSpPr>
            <a:spLocks noGrp="1"/>
          </p:cNvSpPr>
          <p:nvPr>
            <p:ph sz="half" idx="1"/>
          </p:nvPr>
        </p:nvSpPr>
        <p:spPr>
          <a:xfrm>
            <a:off x="547688" y="1325653"/>
            <a:ext cx="7056228" cy="862965"/>
          </a:xfrm>
        </p:spPr>
        <p:txBody>
          <a:bodyPr/>
          <a:lstStyle/>
          <a:p>
            <a:pPr marL="0" indent="0">
              <a:buNone/>
            </a:pPr>
            <a:r>
              <a:rPr lang="en-US" sz="1600" dirty="0"/>
              <a:t>Select a mobile phone plan and an internet plan below. Optionally, you may add a cable/streaming plan.</a:t>
            </a:r>
          </a:p>
        </p:txBody>
      </p:sp>
      <p:graphicFrame>
        <p:nvGraphicFramePr>
          <p:cNvPr id="7" name="Content Placeholder 6" descr="table with information about household communication options" title="table with communication option"/>
          <p:cNvGraphicFramePr>
            <a:graphicFrameLocks noGrp="1"/>
          </p:cNvGraphicFramePr>
          <p:nvPr>
            <p:ph sz="half" idx="2"/>
            <p:extLst>
              <p:ext uri="{D42A27DB-BD31-4B8C-83A1-F6EECF244321}">
                <p14:modId xmlns:p14="http://schemas.microsoft.com/office/powerpoint/2010/main" val="884130697"/>
              </p:ext>
            </p:extLst>
          </p:nvPr>
        </p:nvGraphicFramePr>
        <p:xfrm>
          <a:off x="547688" y="2397347"/>
          <a:ext cx="3033712" cy="4084320"/>
        </p:xfrm>
        <a:graphic>
          <a:graphicData uri="http://schemas.openxmlformats.org/drawingml/2006/table">
            <a:tbl>
              <a:tblPr firstRow="1" bandRow="1" bandCol="1">
                <a:tableStyleId>{2D5ABB26-0587-4C30-8999-92F81FD0307C}</a:tableStyleId>
              </a:tblPr>
              <a:tblGrid>
                <a:gridCol w="3033712">
                  <a:extLst>
                    <a:ext uri="{9D8B030D-6E8A-4147-A177-3AD203B41FA5}">
                      <a16:colId xmlns:a16="http://schemas.microsoft.com/office/drawing/2014/main" val="3936017157"/>
                    </a:ext>
                  </a:extLst>
                </a:gridCol>
              </a:tblGrid>
              <a:tr h="409240">
                <a:tc>
                  <a:txBody>
                    <a:bodyPr/>
                    <a:lstStyle/>
                    <a:p>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Mobile Phone</a:t>
                      </a:r>
                      <a:r>
                        <a:rPr lang="en-US" sz="1400" b="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US" sz="1400" b="0" dirty="0">
                          <a:latin typeface="Open Sans Light" panose="020B0306030504020204" pitchFamily="34" charset="0"/>
                          <a:ea typeface="Open Sans Light" panose="020B0306030504020204" pitchFamily="34" charset="0"/>
                          <a:cs typeface="Open Sans Light" panose="020B0306030504020204" pitchFamily="34" charset="0"/>
                        </a:rPr>
                        <a:t>(must choose one)</a:t>
                      </a:r>
                    </a:p>
                  </a:txBody>
                  <a:tcPr anchor="ctr"/>
                </a:tc>
                <a:extLst>
                  <a:ext uri="{0D108BD9-81ED-4DB2-BD59-A6C34878D82A}">
                    <a16:rowId xmlns:a16="http://schemas.microsoft.com/office/drawing/2014/main" val="463762663"/>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Pre-Paid Cell Phone</a:t>
                      </a:r>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 Plan</a:t>
                      </a:r>
                    </a:p>
                    <a:p>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Included: 200 minutes per month and 100 texts per month</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$40</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(Add $20 for each additional person on the plan)</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1188720">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Basic Cell Phone Plan</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Included: Unlimited minutes, 100 texts and 1GB</a:t>
                      </a:r>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 of data</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Cost: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(Add $20 for each person on the plan)</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6995497"/>
                  </a:ext>
                </a:extLst>
              </a:tr>
              <a:tr h="1188720">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Unlimited Cell Phone Plan</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Included: Unlimited minutes, unlimited texts, unlimited data</a:t>
                      </a:r>
                    </a:p>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1" dirty="0">
                          <a:latin typeface="Open Sans Light" panose="020B0306030504020204" pitchFamily="34" charset="0"/>
                          <a:ea typeface="Open Sans Light" panose="020B0306030504020204" pitchFamily="34" charset="0"/>
                          <a:cs typeface="Open Sans Light" panose="020B0306030504020204" pitchFamily="34" charset="0"/>
                        </a:rPr>
                        <a:t>$120 </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(covers all people on the plan)</a:t>
                      </a: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905513233"/>
                  </a:ext>
                </a:extLst>
              </a:tr>
            </a:tbl>
          </a:graphicData>
        </a:graphic>
      </p:graphicFrame>
      <p:pic>
        <p:nvPicPr>
          <p:cNvPr id="8" name="Content Placeholder 2" descr="phone icon" title="phone icon"/>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7782678" y="1174918"/>
            <a:ext cx="1164437" cy="116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B92A0201-D44F-4DC6-B3E6-AB42ECA30BAB}"/>
              </a:ext>
            </a:extLst>
          </p:cNvPr>
          <p:cNvGraphicFramePr>
            <a:graphicFrameLocks noGrp="1"/>
          </p:cNvGraphicFramePr>
          <p:nvPr>
            <p:extLst>
              <p:ext uri="{D42A27DB-BD31-4B8C-83A1-F6EECF244321}">
                <p14:modId xmlns:p14="http://schemas.microsoft.com/office/powerpoint/2010/main" val="3707611161"/>
              </p:ext>
            </p:extLst>
          </p:nvPr>
        </p:nvGraphicFramePr>
        <p:xfrm>
          <a:off x="6081712" y="2397347"/>
          <a:ext cx="2514600" cy="3661408"/>
        </p:xfrm>
        <a:graphic>
          <a:graphicData uri="http://schemas.openxmlformats.org/drawingml/2006/table">
            <a:tbl>
              <a:tblPr firstRow="1" bandRow="1" bandCol="1">
                <a:tableStyleId>{2D5ABB26-0587-4C30-8999-92F81FD0307C}</a:tableStyleId>
              </a:tblPr>
              <a:tblGrid>
                <a:gridCol w="2514600">
                  <a:extLst>
                    <a:ext uri="{9D8B030D-6E8A-4147-A177-3AD203B41FA5}">
                      <a16:colId xmlns:a16="http://schemas.microsoft.com/office/drawing/2014/main" val="2063361350"/>
                    </a:ext>
                  </a:extLst>
                </a:gridCol>
              </a:tblGrid>
              <a:tr h="409240">
                <a:tc>
                  <a:txBody>
                    <a:bodyPr/>
                    <a:lstStyle/>
                    <a:p>
                      <a:r>
                        <a:rPr lang="en-US" sz="1400" b="1" dirty="0">
                          <a:latin typeface="Open Sans Light" panose="020B0306030504020204" pitchFamily="34" charset="0"/>
                          <a:ea typeface="Open Sans Light" panose="020B0306030504020204" pitchFamily="34" charset="0"/>
                          <a:cs typeface="Open Sans Light" panose="020B0306030504020204" pitchFamily="34" charset="0"/>
                        </a:rPr>
                        <a:t>Cable/Streaming </a:t>
                      </a:r>
                      <a:r>
                        <a:rPr lang="en-US" sz="1400" b="0" dirty="0">
                          <a:latin typeface="Open Sans Light" panose="020B0306030504020204" pitchFamily="34" charset="0"/>
                          <a:ea typeface="Open Sans Light" panose="020B0306030504020204" pitchFamily="34" charset="0"/>
                          <a:cs typeface="Open Sans Light" panose="020B0306030504020204" pitchFamily="34" charset="0"/>
                        </a:rPr>
                        <a:t>(optional)</a:t>
                      </a:r>
                    </a:p>
                  </a:txBody>
                  <a:tcPr anchor="ctr"/>
                </a:tc>
                <a:extLst>
                  <a:ext uri="{0D108BD9-81ED-4DB2-BD59-A6C34878D82A}">
                    <a16:rowId xmlns:a16="http://schemas.microsoft.com/office/drawing/2014/main" val="4106878474"/>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Basic Cable</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Basic Channels</a:t>
                      </a:r>
                    </a:p>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$65</a:t>
                      </a:r>
                    </a:p>
                  </a:txBody>
                  <a:tcPr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646961"/>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Premium Cable</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Premium Channels</a:t>
                      </a:r>
                    </a:p>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 $85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8170628"/>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Basic Streaming</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Online</a:t>
                      </a:r>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 streaming service</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 $20</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955131956"/>
                  </a:ext>
                </a:extLst>
              </a:tr>
            </a:tbl>
          </a:graphicData>
        </a:graphic>
      </p:graphicFrame>
      <p:graphicFrame>
        <p:nvGraphicFramePr>
          <p:cNvPr id="2" name="Table 1">
            <a:extLst>
              <a:ext uri="{FF2B5EF4-FFF2-40B4-BE49-F238E27FC236}">
                <a16:creationId xmlns:a16="http://schemas.microsoft.com/office/drawing/2014/main" id="{CDF8ED9B-BF4B-4D0F-B5FD-522A5968D89A}"/>
              </a:ext>
            </a:extLst>
          </p:cNvPr>
          <p:cNvGraphicFramePr>
            <a:graphicFrameLocks noGrp="1"/>
          </p:cNvGraphicFramePr>
          <p:nvPr>
            <p:extLst>
              <p:ext uri="{D42A27DB-BD31-4B8C-83A1-F6EECF244321}">
                <p14:modId xmlns:p14="http://schemas.microsoft.com/office/powerpoint/2010/main" val="3606775711"/>
              </p:ext>
            </p:extLst>
          </p:nvPr>
        </p:nvGraphicFramePr>
        <p:xfrm>
          <a:off x="3666300" y="2397347"/>
          <a:ext cx="1992376" cy="3982609"/>
        </p:xfrm>
        <a:graphic>
          <a:graphicData uri="http://schemas.openxmlformats.org/drawingml/2006/table">
            <a:tbl>
              <a:tblPr firstRow="1" bandRow="1" bandCol="1">
                <a:tableStyleId>{2D5ABB26-0587-4C30-8999-92F81FD0307C}</a:tableStyleId>
              </a:tblPr>
              <a:tblGrid>
                <a:gridCol w="1992376">
                  <a:extLst>
                    <a:ext uri="{9D8B030D-6E8A-4147-A177-3AD203B41FA5}">
                      <a16:colId xmlns:a16="http://schemas.microsoft.com/office/drawing/2014/main" val="2119388389"/>
                    </a:ext>
                  </a:extLst>
                </a:gridCol>
              </a:tblGrid>
              <a:tr h="409240">
                <a:tc>
                  <a:txBody>
                    <a:bodyPr/>
                    <a:lstStyle/>
                    <a:p>
                      <a:r>
                        <a:rPr lang="en-US" sz="1400" b="1" dirty="0">
                          <a:latin typeface="Open Sans Light" panose="020B0306030504020204" pitchFamily="34" charset="0"/>
                          <a:ea typeface="Open Sans Light" panose="020B0306030504020204" pitchFamily="34" charset="0"/>
                          <a:cs typeface="Open Sans Light" panose="020B0306030504020204" pitchFamily="34" charset="0"/>
                        </a:rPr>
                        <a:t>Internet</a:t>
                      </a:r>
                      <a:r>
                        <a:rPr lang="en-US" sz="1400" b="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US" sz="1400" b="0" dirty="0">
                          <a:latin typeface="Open Sans Light" panose="020B0306030504020204" pitchFamily="34" charset="0"/>
                          <a:ea typeface="Open Sans Light" panose="020B0306030504020204" pitchFamily="34" charset="0"/>
                          <a:cs typeface="Open Sans Light" panose="020B0306030504020204" pitchFamily="34" charset="0"/>
                        </a:rPr>
                        <a:t>(must choose one)</a:t>
                      </a:r>
                    </a:p>
                  </a:txBody>
                  <a:tcPr anchor="ctr"/>
                </a:tc>
                <a:extLst>
                  <a:ext uri="{0D108BD9-81ED-4DB2-BD59-A6C34878D82A}">
                    <a16:rowId xmlns:a16="http://schemas.microsoft.com/office/drawing/2014/main" val="1714473579"/>
                  </a:ext>
                </a:extLst>
              </a:tr>
              <a:tr h="1191673">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Basic Home Internet</a:t>
                      </a:r>
                    </a:p>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$65</a:t>
                      </a:r>
                    </a:p>
                  </a:txBody>
                  <a:tcPr anchor="ctr">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40394894"/>
                  </a:ext>
                </a:extLst>
              </a:tr>
              <a:tr h="1188720">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High Speed</a:t>
                      </a:r>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 Home Internet</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a:latin typeface="Open Sans Light" panose="020B0306030504020204" pitchFamily="34" charset="0"/>
                          <a:ea typeface="Open Sans Light" panose="020B0306030504020204" pitchFamily="34" charset="0"/>
                          <a:cs typeface="Open Sans Light" panose="020B0306030504020204" pitchFamily="34" charset="0"/>
                        </a:rPr>
                        <a:t>: $85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15116971"/>
                  </a:ext>
                </a:extLst>
              </a:tr>
              <a:tr h="1084056">
                <a:tc>
                  <a:txBody>
                    <a:bodyPr/>
                    <a:lstStyle/>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a:noFill/>
                    </a:lnT>
                    <a:noFill/>
                  </a:tcPr>
                </a:tc>
                <a:extLst>
                  <a:ext uri="{0D108BD9-81ED-4DB2-BD59-A6C34878D82A}">
                    <a16:rowId xmlns:a16="http://schemas.microsoft.com/office/drawing/2014/main" val="1962565613"/>
                  </a:ext>
                </a:extLst>
              </a:tr>
            </a:tbl>
          </a:graphicData>
        </a:graphic>
      </p:graphicFrame>
    </p:spTree>
    <p:custDataLst>
      <p:tags r:id="rId1"/>
    </p:custDataLst>
    <p:extLst>
      <p:ext uri="{BB962C8B-B14F-4D97-AF65-F5344CB8AC3E}">
        <p14:creationId xmlns:p14="http://schemas.microsoft.com/office/powerpoint/2010/main" val="189773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Bank</a:t>
            </a:r>
          </a:p>
        </p:txBody>
      </p:sp>
      <p:sp>
        <p:nvSpPr>
          <p:cNvPr id="24579" name="Content Placeholder 1"/>
          <p:cNvSpPr>
            <a:spLocks noGrp="1"/>
          </p:cNvSpPr>
          <p:nvPr>
            <p:ph sz="half" idx="1"/>
          </p:nvPr>
        </p:nvSpPr>
        <p:spPr>
          <a:xfrm>
            <a:off x="383916" y="1816768"/>
            <a:ext cx="6863002" cy="1141616"/>
          </a:xfrm>
        </p:spPr>
        <p:txBody>
          <a:bodyPr/>
          <a:lstStyle/>
          <a:p>
            <a:pPr marL="0" indent="0">
              <a:buNone/>
            </a:pPr>
            <a:r>
              <a:rPr lang="en-US" sz="1800" dirty="0"/>
              <a:t>Pick at least one of the savings accounts below and deposit a minimum of $10. Consider college savings if you have children.</a:t>
            </a:r>
          </a:p>
        </p:txBody>
      </p:sp>
      <p:graphicFrame>
        <p:nvGraphicFramePr>
          <p:cNvPr id="7" name="Content Placeholder 6" descr="table with bank and savings information" title="table with bank and savings information"/>
          <p:cNvGraphicFramePr>
            <a:graphicFrameLocks noGrp="1"/>
          </p:cNvGraphicFramePr>
          <p:nvPr>
            <p:ph sz="half" idx="2"/>
            <p:extLst>
              <p:ext uri="{D42A27DB-BD31-4B8C-83A1-F6EECF244321}">
                <p14:modId xmlns:p14="http://schemas.microsoft.com/office/powerpoint/2010/main" val="2632371354"/>
              </p:ext>
            </p:extLst>
          </p:nvPr>
        </p:nvGraphicFramePr>
        <p:xfrm>
          <a:off x="383916" y="2937101"/>
          <a:ext cx="8557144" cy="2972944"/>
        </p:xfrm>
        <a:graphic>
          <a:graphicData uri="http://schemas.openxmlformats.org/drawingml/2006/table">
            <a:tbl>
              <a:tblPr firstRow="1" bandRow="1">
                <a:tableStyleId>{2D5ABB26-0587-4C30-8999-92F81FD0307C}</a:tableStyleId>
              </a:tblPr>
              <a:tblGrid>
                <a:gridCol w="2915731">
                  <a:extLst>
                    <a:ext uri="{9D8B030D-6E8A-4147-A177-3AD203B41FA5}">
                      <a16:colId xmlns:a16="http://schemas.microsoft.com/office/drawing/2014/main" val="3936017157"/>
                    </a:ext>
                  </a:extLst>
                </a:gridCol>
                <a:gridCol w="2950593">
                  <a:extLst>
                    <a:ext uri="{9D8B030D-6E8A-4147-A177-3AD203B41FA5}">
                      <a16:colId xmlns:a16="http://schemas.microsoft.com/office/drawing/2014/main" val="935859941"/>
                    </a:ext>
                  </a:extLst>
                </a:gridCol>
                <a:gridCol w="2690820">
                  <a:extLst>
                    <a:ext uri="{9D8B030D-6E8A-4147-A177-3AD203B41FA5}">
                      <a16:colId xmlns:a16="http://schemas.microsoft.com/office/drawing/2014/main" val="1778910693"/>
                    </a:ext>
                  </a:extLst>
                </a:gridCol>
              </a:tblGrid>
              <a:tr h="409240">
                <a:tc>
                  <a:txBody>
                    <a:bodyPr/>
                    <a:lstStyle/>
                    <a:p>
                      <a:r>
                        <a:rPr lang="en-US" sz="1800" b="1" dirty="0">
                          <a:latin typeface="Open Sans Light" panose="020B0306030504020204" pitchFamily="34" charset="0"/>
                          <a:ea typeface="Open Sans Light" panose="020B0306030504020204" pitchFamily="34" charset="0"/>
                          <a:cs typeface="Open Sans Light" panose="020B0306030504020204" pitchFamily="34" charset="0"/>
                        </a:rPr>
                        <a:t>Savings</a:t>
                      </a:r>
                    </a:p>
                  </a:txBody>
                  <a:tcPr anchor="ctr"/>
                </a:tc>
                <a:tc>
                  <a:txBody>
                    <a:bodyPr/>
                    <a:lstStyle/>
                    <a:p>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463762663"/>
                  </a:ext>
                </a:extLst>
              </a:tr>
              <a:tr h="409240">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$10 </a:t>
                      </a:r>
                    </a:p>
                  </a:txBody>
                  <a:tcPr anchor="ctr">
                    <a:solidFill>
                      <a:schemeClr val="accent3">
                        <a:lumMod val="20000"/>
                        <a:lumOff val="80000"/>
                      </a:schemeClr>
                    </a:solidFill>
                  </a:tcPr>
                </a:tc>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$25</a:t>
                      </a:r>
                    </a:p>
                  </a:txBody>
                  <a:tcPr anchor="ctr">
                    <a:solidFill>
                      <a:schemeClr val="accent3">
                        <a:lumMod val="20000"/>
                        <a:lumOff val="80000"/>
                      </a:schemeClr>
                    </a:solidFill>
                  </a:tcPr>
                </a:tc>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$50 or more</a:t>
                      </a:r>
                    </a:p>
                  </a:txBody>
                  <a:tcPr anchor="ctr">
                    <a:solidFill>
                      <a:schemeClr val="accent3">
                        <a:lumMod val="20000"/>
                        <a:lumOff val="80000"/>
                      </a:schemeClr>
                    </a:solidFill>
                  </a:tcPr>
                </a:tc>
                <a:extLst>
                  <a:ext uri="{0D108BD9-81ED-4DB2-BD59-A6C34878D82A}">
                    <a16:rowId xmlns:a16="http://schemas.microsoft.com/office/drawing/2014/main" val="3391109156"/>
                  </a:ext>
                </a:extLst>
              </a:tr>
              <a:tr h="621359">
                <a:tc>
                  <a:txBody>
                    <a:bodyPr/>
                    <a:lstStyle/>
                    <a:p>
                      <a:r>
                        <a:rPr lang="en-US" sz="1800" b="1" dirty="0">
                          <a:latin typeface="Open Sans Light" panose="020B0306030504020204" pitchFamily="34" charset="0"/>
                          <a:ea typeface="Open Sans Light" panose="020B0306030504020204" pitchFamily="34" charset="0"/>
                          <a:cs typeface="Open Sans Light" panose="020B0306030504020204" pitchFamily="34" charset="0"/>
                        </a:rPr>
                        <a:t>College Savings</a:t>
                      </a:r>
                    </a:p>
                  </a:txBody>
                  <a:tcPr anchor="ctr">
                    <a:solidFill>
                      <a:schemeClr val="bg1"/>
                    </a:solidFill>
                  </a:tcPr>
                </a:tc>
                <a:tc>
                  <a:txBody>
                    <a:bodyPr/>
                    <a:lstStyle/>
                    <a:p>
                      <a:endParaRPr lang="en-US" sz="18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endParaRPr lang="en-US" sz="18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extLst>
                  <a:ext uri="{0D108BD9-81ED-4DB2-BD59-A6C34878D82A}">
                    <a16:rowId xmlns:a16="http://schemas.microsoft.com/office/drawing/2014/main" val="3503305873"/>
                  </a:ext>
                </a:extLst>
              </a:tr>
              <a:tr h="504967">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$10 </a:t>
                      </a:r>
                    </a:p>
                  </a:txBody>
                  <a:tcPr anchor="ctr">
                    <a:solidFill>
                      <a:schemeClr val="accent1">
                        <a:lumMod val="20000"/>
                        <a:lumOff val="80000"/>
                      </a:schemeClr>
                    </a:solidFill>
                  </a:tcPr>
                </a:tc>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$25</a:t>
                      </a:r>
                    </a:p>
                  </a:txBody>
                  <a:tcPr anchor="ctr">
                    <a:solidFill>
                      <a:schemeClr val="accent1">
                        <a:lumMod val="20000"/>
                        <a:lumOff val="80000"/>
                      </a:schemeClr>
                    </a:solidFill>
                  </a:tcPr>
                </a:tc>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$50 or more</a:t>
                      </a:r>
                    </a:p>
                  </a:txBody>
                  <a:tcPr anchor="ctr">
                    <a:solidFill>
                      <a:schemeClr val="accent1">
                        <a:lumMod val="20000"/>
                        <a:lumOff val="80000"/>
                      </a:schemeClr>
                    </a:solidFill>
                  </a:tcPr>
                </a:tc>
                <a:extLst>
                  <a:ext uri="{0D108BD9-81ED-4DB2-BD59-A6C34878D82A}">
                    <a16:rowId xmlns:a16="http://schemas.microsoft.com/office/drawing/2014/main" val="2646995497"/>
                  </a:ext>
                </a:extLst>
              </a:tr>
              <a:tr h="559558">
                <a:tc>
                  <a:txBody>
                    <a:bodyPr/>
                    <a:lstStyle/>
                    <a:p>
                      <a:r>
                        <a:rPr lang="en-US" sz="1800" b="1" dirty="0">
                          <a:latin typeface="Open Sans Light" panose="020B0306030504020204" pitchFamily="34" charset="0"/>
                          <a:ea typeface="Open Sans Light" panose="020B0306030504020204" pitchFamily="34" charset="0"/>
                          <a:cs typeface="Open Sans Light" panose="020B0306030504020204" pitchFamily="34" charset="0"/>
                        </a:rPr>
                        <a:t>Emergency Savings</a:t>
                      </a:r>
                    </a:p>
                  </a:txBody>
                  <a:tcPr anchor="ctr">
                    <a:solidFill>
                      <a:schemeClr val="bg1"/>
                    </a:solidFill>
                  </a:tcPr>
                </a:tc>
                <a:tc>
                  <a:txBody>
                    <a:bodyPr/>
                    <a:lstStyle/>
                    <a:p>
                      <a:endParaRPr lang="en-US" sz="18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endParaRPr lang="en-US" sz="18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extLst>
                  <a:ext uri="{0D108BD9-81ED-4DB2-BD59-A6C34878D82A}">
                    <a16:rowId xmlns:a16="http://schemas.microsoft.com/office/drawing/2014/main" val="2905513233"/>
                  </a:ext>
                </a:extLst>
              </a:tr>
              <a:tr h="468580">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$10 </a:t>
                      </a:r>
                    </a:p>
                  </a:txBody>
                  <a:tcPr anchor="ctr">
                    <a:solidFill>
                      <a:schemeClr val="accent3">
                        <a:lumMod val="20000"/>
                        <a:lumOff val="80000"/>
                      </a:schemeClr>
                    </a:solidFill>
                  </a:tcPr>
                </a:tc>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$25</a:t>
                      </a:r>
                    </a:p>
                  </a:txBody>
                  <a:tcPr anchor="ctr">
                    <a:solidFill>
                      <a:schemeClr val="accent3">
                        <a:lumMod val="20000"/>
                        <a:lumOff val="80000"/>
                      </a:schemeClr>
                    </a:solidFill>
                  </a:tcPr>
                </a:tc>
                <a:tc>
                  <a:txBody>
                    <a:bodyPr/>
                    <a:lstStyle/>
                    <a:p>
                      <a:pPr algn="ct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$50 or more</a:t>
                      </a:r>
                    </a:p>
                  </a:txBody>
                  <a:tcPr anchor="ctr">
                    <a:solidFill>
                      <a:schemeClr val="accent3">
                        <a:lumMod val="20000"/>
                        <a:lumOff val="80000"/>
                      </a:schemeClr>
                    </a:solidFill>
                  </a:tcPr>
                </a:tc>
                <a:extLst>
                  <a:ext uri="{0D108BD9-81ED-4DB2-BD59-A6C34878D82A}">
                    <a16:rowId xmlns:a16="http://schemas.microsoft.com/office/drawing/2014/main" val="3013222825"/>
                  </a:ext>
                </a:extLst>
              </a:tr>
            </a:tbl>
          </a:graphicData>
        </a:graphic>
      </p:graphicFrame>
      <p:pic>
        <p:nvPicPr>
          <p:cNvPr id="3" name="Picture 2" descr="Money icon" title="Money ic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41764" y="427613"/>
            <a:ext cx="1535524" cy="1273865"/>
          </a:xfrm>
          <a:prstGeom prst="rect">
            <a:avLst/>
          </a:prstGeom>
        </p:spPr>
      </p:pic>
    </p:spTree>
    <p:custDataLst>
      <p:tags r:id="rId1"/>
    </p:custDataLst>
    <p:extLst>
      <p:ext uri="{BB962C8B-B14F-4D97-AF65-F5344CB8AC3E}">
        <p14:creationId xmlns:p14="http://schemas.microsoft.com/office/powerpoint/2010/main" val="379211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It’s Time for a Chance Card!</a:t>
            </a:r>
          </a:p>
        </p:txBody>
      </p:sp>
      <p:sp>
        <p:nvSpPr>
          <p:cNvPr id="24579" name="Content Placeholder 1"/>
          <p:cNvSpPr>
            <a:spLocks noGrp="1"/>
          </p:cNvSpPr>
          <p:nvPr>
            <p:ph sz="half" idx="1"/>
          </p:nvPr>
        </p:nvSpPr>
        <p:spPr>
          <a:xfrm>
            <a:off x="547729" y="1647824"/>
            <a:ext cx="7890417" cy="1688934"/>
          </a:xfrm>
        </p:spPr>
        <p:txBody>
          <a:bodyPr/>
          <a:lstStyle/>
          <a:p>
            <a:pPr marL="0" indent="0">
              <a:buNone/>
            </a:pPr>
            <a:r>
              <a:rPr lang="en-US" sz="2800" dirty="0"/>
              <a:t>It’s your birthday and you get a gift! Add $100 to your account. </a:t>
            </a:r>
          </a:p>
        </p:txBody>
      </p:sp>
      <p:sp>
        <p:nvSpPr>
          <p:cNvPr id="5" name="Freeform 8" descr="gift icon" title="gift icon"/>
          <p:cNvSpPr>
            <a:spLocks noEditPoints="1"/>
          </p:cNvSpPr>
          <p:nvPr/>
        </p:nvSpPr>
        <p:spPr bwMode="auto">
          <a:xfrm>
            <a:off x="3316235" y="3645408"/>
            <a:ext cx="2110006" cy="1997402"/>
          </a:xfrm>
          <a:custGeom>
            <a:avLst/>
            <a:gdLst>
              <a:gd name="T0" fmla="*/ 103 w 679"/>
              <a:gd name="T1" fmla="*/ 48 h 712"/>
              <a:gd name="T2" fmla="*/ 178 w 679"/>
              <a:gd name="T3" fmla="*/ 17 h 712"/>
              <a:gd name="T4" fmla="*/ 275 w 679"/>
              <a:gd name="T5" fmla="*/ 97 h 712"/>
              <a:gd name="T6" fmla="*/ 409 w 679"/>
              <a:gd name="T7" fmla="*/ 91 h 712"/>
              <a:gd name="T8" fmla="*/ 572 w 679"/>
              <a:gd name="T9" fmla="*/ 42 h 712"/>
              <a:gd name="T10" fmla="*/ 614 w 679"/>
              <a:gd name="T11" fmla="*/ 194 h 712"/>
              <a:gd name="T12" fmla="*/ 679 w 679"/>
              <a:gd name="T13" fmla="*/ 222 h 712"/>
              <a:gd name="T14" fmla="*/ 654 w 679"/>
              <a:gd name="T15" fmla="*/ 358 h 712"/>
              <a:gd name="T16" fmla="*/ 636 w 679"/>
              <a:gd name="T17" fmla="*/ 676 h 712"/>
              <a:gd name="T18" fmla="*/ 80 w 679"/>
              <a:gd name="T19" fmla="*/ 712 h 712"/>
              <a:gd name="T20" fmla="*/ 44 w 679"/>
              <a:gd name="T21" fmla="*/ 377 h 712"/>
              <a:gd name="T22" fmla="*/ 0 w 679"/>
              <a:gd name="T23" fmla="*/ 333 h 712"/>
              <a:gd name="T24" fmla="*/ 29 w 679"/>
              <a:gd name="T25" fmla="*/ 194 h 712"/>
              <a:gd name="T26" fmla="*/ 65 w 679"/>
              <a:gd name="T27" fmla="*/ 192 h 712"/>
              <a:gd name="T28" fmla="*/ 605 w 679"/>
              <a:gd name="T29" fmla="*/ 521 h 712"/>
              <a:gd name="T30" fmla="*/ 591 w 679"/>
              <a:gd name="T31" fmla="*/ 358 h 712"/>
              <a:gd name="T32" fmla="*/ 415 w 679"/>
              <a:gd name="T33" fmla="*/ 372 h 712"/>
              <a:gd name="T34" fmla="*/ 430 w 679"/>
              <a:gd name="T35" fmla="*/ 682 h 712"/>
              <a:gd name="T36" fmla="*/ 605 w 679"/>
              <a:gd name="T37" fmla="*/ 666 h 712"/>
              <a:gd name="T38" fmla="*/ 74 w 679"/>
              <a:gd name="T39" fmla="*/ 520 h 712"/>
              <a:gd name="T40" fmla="*/ 88 w 679"/>
              <a:gd name="T41" fmla="*/ 682 h 712"/>
              <a:gd name="T42" fmla="*/ 264 w 679"/>
              <a:gd name="T43" fmla="*/ 668 h 712"/>
              <a:gd name="T44" fmla="*/ 248 w 679"/>
              <a:gd name="T45" fmla="*/ 358 h 712"/>
              <a:gd name="T46" fmla="*/ 73 w 679"/>
              <a:gd name="T47" fmla="*/ 375 h 712"/>
              <a:gd name="T48" fmla="*/ 385 w 679"/>
              <a:gd name="T49" fmla="*/ 681 h 712"/>
              <a:gd name="T50" fmla="*/ 387 w 679"/>
              <a:gd name="T51" fmla="*/ 368 h 712"/>
              <a:gd name="T52" fmla="*/ 309 w 679"/>
              <a:gd name="T53" fmla="*/ 358 h 712"/>
              <a:gd name="T54" fmla="*/ 292 w 679"/>
              <a:gd name="T55" fmla="*/ 665 h 712"/>
              <a:gd name="T56" fmla="*/ 385 w 679"/>
              <a:gd name="T57" fmla="*/ 681 h 712"/>
              <a:gd name="T58" fmla="*/ 648 w 679"/>
              <a:gd name="T59" fmla="*/ 328 h 712"/>
              <a:gd name="T60" fmla="*/ 434 w 679"/>
              <a:gd name="T61" fmla="*/ 227 h 712"/>
              <a:gd name="T62" fmla="*/ 30 w 679"/>
              <a:gd name="T63" fmla="*/ 226 h 712"/>
              <a:gd name="T64" fmla="*/ 46 w 679"/>
              <a:gd name="T65" fmla="*/ 329 h 712"/>
              <a:gd name="T66" fmla="*/ 246 w 679"/>
              <a:gd name="T67" fmla="*/ 291 h 712"/>
              <a:gd name="T68" fmla="*/ 30 w 679"/>
              <a:gd name="T69" fmla="*/ 226 h 712"/>
              <a:gd name="T70" fmla="*/ 276 w 679"/>
              <a:gd name="T71" fmla="*/ 322 h 712"/>
              <a:gd name="T72" fmla="*/ 393 w 679"/>
              <a:gd name="T73" fmla="*/ 328 h 712"/>
              <a:gd name="T74" fmla="*/ 403 w 679"/>
              <a:gd name="T75" fmla="*/ 226 h 712"/>
              <a:gd name="T76" fmla="*/ 566 w 679"/>
              <a:gd name="T77" fmla="*/ 95 h 712"/>
              <a:gd name="T78" fmla="*/ 521 w 679"/>
              <a:gd name="T79" fmla="*/ 42 h 712"/>
              <a:gd name="T80" fmla="*/ 423 w 679"/>
              <a:gd name="T81" fmla="*/ 120 h 712"/>
              <a:gd name="T82" fmla="*/ 566 w 679"/>
              <a:gd name="T83" fmla="*/ 95 h 712"/>
              <a:gd name="T84" fmla="*/ 245 w 679"/>
              <a:gd name="T85" fmla="*/ 108 h 712"/>
              <a:gd name="T86" fmla="*/ 168 w 679"/>
              <a:gd name="T87" fmla="*/ 45 h 712"/>
              <a:gd name="T88" fmla="*/ 110 w 679"/>
              <a:gd name="T89" fmla="*/ 94 h 712"/>
              <a:gd name="T90" fmla="*/ 453 w 679"/>
              <a:gd name="T91" fmla="*/ 188 h 712"/>
              <a:gd name="T92" fmla="*/ 550 w 679"/>
              <a:gd name="T93" fmla="*/ 194 h 712"/>
              <a:gd name="T94" fmla="*/ 583 w 679"/>
              <a:gd name="T95" fmla="*/ 145 h 712"/>
              <a:gd name="T96" fmla="*/ 520 w 679"/>
              <a:gd name="T97" fmla="*/ 143 h 712"/>
              <a:gd name="T98" fmla="*/ 223 w 679"/>
              <a:gd name="T99" fmla="*/ 194 h 712"/>
              <a:gd name="T100" fmla="*/ 194 w 679"/>
              <a:gd name="T101" fmla="*/ 164 h 712"/>
              <a:gd name="T102" fmla="*/ 98 w 679"/>
              <a:gd name="T103" fmla="*/ 140 h 712"/>
              <a:gd name="T104" fmla="*/ 106 w 679"/>
              <a:gd name="T105" fmla="*/ 193 h 712"/>
              <a:gd name="T106" fmla="*/ 302 w 679"/>
              <a:gd name="T107" fmla="*/ 154 h 712"/>
              <a:gd name="T108" fmla="*/ 377 w 679"/>
              <a:gd name="T109" fmla="*/ 192 h 712"/>
              <a:gd name="T110" fmla="*/ 302 w 679"/>
              <a:gd name="T111" fmla="*/ 15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9" h="712">
                <a:moveTo>
                  <a:pt x="65" y="192"/>
                </a:moveTo>
                <a:cubicBezTo>
                  <a:pt x="58" y="139"/>
                  <a:pt x="76" y="92"/>
                  <a:pt x="103" y="48"/>
                </a:cubicBezTo>
                <a:cubicBezTo>
                  <a:pt x="107" y="43"/>
                  <a:pt x="111" y="37"/>
                  <a:pt x="116" y="32"/>
                </a:cubicBezTo>
                <a:cubicBezTo>
                  <a:pt x="133" y="10"/>
                  <a:pt x="153" y="5"/>
                  <a:pt x="178" y="17"/>
                </a:cubicBezTo>
                <a:cubicBezTo>
                  <a:pt x="216" y="33"/>
                  <a:pt x="244" y="62"/>
                  <a:pt x="271" y="91"/>
                </a:cubicBezTo>
                <a:cubicBezTo>
                  <a:pt x="273" y="93"/>
                  <a:pt x="274" y="95"/>
                  <a:pt x="275" y="97"/>
                </a:cubicBezTo>
                <a:cubicBezTo>
                  <a:pt x="290" y="120"/>
                  <a:pt x="311" y="124"/>
                  <a:pt x="337" y="125"/>
                </a:cubicBezTo>
                <a:cubicBezTo>
                  <a:pt x="369" y="126"/>
                  <a:pt x="389" y="115"/>
                  <a:pt x="409" y="91"/>
                </a:cubicBezTo>
                <a:cubicBezTo>
                  <a:pt x="431" y="65"/>
                  <a:pt x="459" y="43"/>
                  <a:pt x="488" y="23"/>
                </a:cubicBezTo>
                <a:cubicBezTo>
                  <a:pt x="523" y="0"/>
                  <a:pt x="549" y="8"/>
                  <a:pt x="572" y="42"/>
                </a:cubicBezTo>
                <a:cubicBezTo>
                  <a:pt x="596" y="79"/>
                  <a:pt x="613" y="119"/>
                  <a:pt x="616" y="163"/>
                </a:cubicBezTo>
                <a:cubicBezTo>
                  <a:pt x="617" y="172"/>
                  <a:pt x="615" y="182"/>
                  <a:pt x="614" y="194"/>
                </a:cubicBezTo>
                <a:cubicBezTo>
                  <a:pt x="626" y="194"/>
                  <a:pt x="638" y="193"/>
                  <a:pt x="650" y="194"/>
                </a:cubicBezTo>
                <a:cubicBezTo>
                  <a:pt x="669" y="194"/>
                  <a:pt x="679" y="204"/>
                  <a:pt x="679" y="222"/>
                </a:cubicBezTo>
                <a:cubicBezTo>
                  <a:pt x="679" y="259"/>
                  <a:pt x="679" y="296"/>
                  <a:pt x="679" y="333"/>
                </a:cubicBezTo>
                <a:cubicBezTo>
                  <a:pt x="679" y="349"/>
                  <a:pt x="670" y="359"/>
                  <a:pt x="654" y="358"/>
                </a:cubicBezTo>
                <a:cubicBezTo>
                  <a:pt x="639" y="357"/>
                  <a:pt x="635" y="362"/>
                  <a:pt x="635" y="376"/>
                </a:cubicBezTo>
                <a:cubicBezTo>
                  <a:pt x="636" y="476"/>
                  <a:pt x="635" y="576"/>
                  <a:pt x="636" y="676"/>
                </a:cubicBezTo>
                <a:cubicBezTo>
                  <a:pt x="636" y="697"/>
                  <a:pt x="627" y="712"/>
                  <a:pt x="600" y="712"/>
                </a:cubicBezTo>
                <a:cubicBezTo>
                  <a:pt x="427" y="711"/>
                  <a:pt x="253" y="711"/>
                  <a:pt x="80" y="712"/>
                </a:cubicBezTo>
                <a:cubicBezTo>
                  <a:pt x="52" y="712"/>
                  <a:pt x="43" y="700"/>
                  <a:pt x="43" y="674"/>
                </a:cubicBezTo>
                <a:cubicBezTo>
                  <a:pt x="44" y="575"/>
                  <a:pt x="43" y="476"/>
                  <a:pt x="44" y="377"/>
                </a:cubicBezTo>
                <a:cubicBezTo>
                  <a:pt x="44" y="363"/>
                  <a:pt x="41" y="356"/>
                  <a:pt x="25" y="358"/>
                </a:cubicBezTo>
                <a:cubicBezTo>
                  <a:pt x="9" y="359"/>
                  <a:pt x="0" y="349"/>
                  <a:pt x="0" y="333"/>
                </a:cubicBezTo>
                <a:cubicBezTo>
                  <a:pt x="0" y="296"/>
                  <a:pt x="0" y="259"/>
                  <a:pt x="0" y="222"/>
                </a:cubicBezTo>
                <a:cubicBezTo>
                  <a:pt x="0" y="204"/>
                  <a:pt x="11" y="194"/>
                  <a:pt x="29" y="194"/>
                </a:cubicBezTo>
                <a:cubicBezTo>
                  <a:pt x="40" y="193"/>
                  <a:pt x="51" y="193"/>
                  <a:pt x="62" y="193"/>
                </a:cubicBezTo>
                <a:cubicBezTo>
                  <a:pt x="62" y="193"/>
                  <a:pt x="63" y="193"/>
                  <a:pt x="65" y="192"/>
                </a:cubicBezTo>
                <a:close/>
                <a:moveTo>
                  <a:pt x="605" y="521"/>
                </a:moveTo>
                <a:cubicBezTo>
                  <a:pt x="605" y="521"/>
                  <a:pt x="605" y="521"/>
                  <a:pt x="605" y="521"/>
                </a:cubicBezTo>
                <a:cubicBezTo>
                  <a:pt x="605" y="472"/>
                  <a:pt x="605" y="422"/>
                  <a:pt x="606" y="373"/>
                </a:cubicBezTo>
                <a:cubicBezTo>
                  <a:pt x="606" y="362"/>
                  <a:pt x="602" y="358"/>
                  <a:pt x="591" y="358"/>
                </a:cubicBezTo>
                <a:cubicBezTo>
                  <a:pt x="537" y="358"/>
                  <a:pt x="483" y="358"/>
                  <a:pt x="429" y="358"/>
                </a:cubicBezTo>
                <a:cubicBezTo>
                  <a:pt x="418" y="358"/>
                  <a:pt x="415" y="362"/>
                  <a:pt x="415" y="372"/>
                </a:cubicBezTo>
                <a:cubicBezTo>
                  <a:pt x="416" y="470"/>
                  <a:pt x="416" y="569"/>
                  <a:pt x="416" y="667"/>
                </a:cubicBezTo>
                <a:cubicBezTo>
                  <a:pt x="416" y="678"/>
                  <a:pt x="419" y="682"/>
                  <a:pt x="430" y="682"/>
                </a:cubicBezTo>
                <a:cubicBezTo>
                  <a:pt x="484" y="682"/>
                  <a:pt x="537" y="682"/>
                  <a:pt x="590" y="682"/>
                </a:cubicBezTo>
                <a:cubicBezTo>
                  <a:pt x="602" y="682"/>
                  <a:pt x="606" y="678"/>
                  <a:pt x="605" y="666"/>
                </a:cubicBezTo>
                <a:cubicBezTo>
                  <a:pt x="605" y="618"/>
                  <a:pt x="605" y="569"/>
                  <a:pt x="605" y="521"/>
                </a:cubicBezTo>
                <a:close/>
                <a:moveTo>
                  <a:pt x="74" y="520"/>
                </a:moveTo>
                <a:cubicBezTo>
                  <a:pt x="74" y="569"/>
                  <a:pt x="74" y="618"/>
                  <a:pt x="73" y="667"/>
                </a:cubicBezTo>
                <a:cubicBezTo>
                  <a:pt x="73" y="677"/>
                  <a:pt x="76" y="682"/>
                  <a:pt x="88" y="682"/>
                </a:cubicBezTo>
                <a:cubicBezTo>
                  <a:pt x="142" y="682"/>
                  <a:pt x="196" y="682"/>
                  <a:pt x="249" y="682"/>
                </a:cubicBezTo>
                <a:cubicBezTo>
                  <a:pt x="260" y="682"/>
                  <a:pt x="264" y="678"/>
                  <a:pt x="264" y="668"/>
                </a:cubicBezTo>
                <a:cubicBezTo>
                  <a:pt x="263" y="570"/>
                  <a:pt x="263" y="471"/>
                  <a:pt x="264" y="373"/>
                </a:cubicBezTo>
                <a:cubicBezTo>
                  <a:pt x="264" y="362"/>
                  <a:pt x="260" y="358"/>
                  <a:pt x="248" y="358"/>
                </a:cubicBezTo>
                <a:cubicBezTo>
                  <a:pt x="195" y="358"/>
                  <a:pt x="143" y="358"/>
                  <a:pt x="91" y="358"/>
                </a:cubicBezTo>
                <a:cubicBezTo>
                  <a:pt x="77" y="358"/>
                  <a:pt x="73" y="362"/>
                  <a:pt x="73" y="375"/>
                </a:cubicBezTo>
                <a:cubicBezTo>
                  <a:pt x="74" y="423"/>
                  <a:pt x="74" y="472"/>
                  <a:pt x="74" y="520"/>
                </a:cubicBezTo>
                <a:close/>
                <a:moveTo>
                  <a:pt x="385" y="681"/>
                </a:moveTo>
                <a:cubicBezTo>
                  <a:pt x="386" y="678"/>
                  <a:pt x="386" y="677"/>
                  <a:pt x="386" y="676"/>
                </a:cubicBezTo>
                <a:cubicBezTo>
                  <a:pt x="386" y="574"/>
                  <a:pt x="386" y="471"/>
                  <a:pt x="387" y="368"/>
                </a:cubicBezTo>
                <a:cubicBezTo>
                  <a:pt x="387" y="359"/>
                  <a:pt x="382" y="358"/>
                  <a:pt x="375" y="358"/>
                </a:cubicBezTo>
                <a:cubicBezTo>
                  <a:pt x="353" y="358"/>
                  <a:pt x="331" y="359"/>
                  <a:pt x="309" y="358"/>
                </a:cubicBezTo>
                <a:cubicBezTo>
                  <a:pt x="295" y="357"/>
                  <a:pt x="292" y="362"/>
                  <a:pt x="292" y="375"/>
                </a:cubicBezTo>
                <a:cubicBezTo>
                  <a:pt x="293" y="471"/>
                  <a:pt x="292" y="568"/>
                  <a:pt x="292" y="665"/>
                </a:cubicBezTo>
                <a:cubicBezTo>
                  <a:pt x="292" y="670"/>
                  <a:pt x="292" y="674"/>
                  <a:pt x="292" y="681"/>
                </a:cubicBezTo>
                <a:cubicBezTo>
                  <a:pt x="324" y="681"/>
                  <a:pt x="354" y="681"/>
                  <a:pt x="385" y="681"/>
                </a:cubicBezTo>
                <a:close/>
                <a:moveTo>
                  <a:pt x="434" y="328"/>
                </a:moveTo>
                <a:cubicBezTo>
                  <a:pt x="506" y="328"/>
                  <a:pt x="577" y="328"/>
                  <a:pt x="648" y="328"/>
                </a:cubicBezTo>
                <a:cubicBezTo>
                  <a:pt x="648" y="293"/>
                  <a:pt x="648" y="260"/>
                  <a:pt x="648" y="227"/>
                </a:cubicBezTo>
                <a:cubicBezTo>
                  <a:pt x="576" y="227"/>
                  <a:pt x="505" y="227"/>
                  <a:pt x="434" y="227"/>
                </a:cubicBezTo>
                <a:cubicBezTo>
                  <a:pt x="434" y="261"/>
                  <a:pt x="434" y="294"/>
                  <a:pt x="434" y="328"/>
                </a:cubicBezTo>
                <a:close/>
                <a:moveTo>
                  <a:pt x="30" y="226"/>
                </a:moveTo>
                <a:cubicBezTo>
                  <a:pt x="30" y="256"/>
                  <a:pt x="30" y="285"/>
                  <a:pt x="29" y="313"/>
                </a:cubicBezTo>
                <a:cubicBezTo>
                  <a:pt x="29" y="326"/>
                  <a:pt x="34" y="329"/>
                  <a:pt x="46" y="329"/>
                </a:cubicBezTo>
                <a:cubicBezTo>
                  <a:pt x="100" y="328"/>
                  <a:pt x="154" y="329"/>
                  <a:pt x="209" y="329"/>
                </a:cubicBezTo>
                <a:cubicBezTo>
                  <a:pt x="246" y="329"/>
                  <a:pt x="246" y="329"/>
                  <a:pt x="246" y="291"/>
                </a:cubicBezTo>
                <a:cubicBezTo>
                  <a:pt x="246" y="270"/>
                  <a:pt x="246" y="248"/>
                  <a:pt x="246" y="226"/>
                </a:cubicBezTo>
                <a:cubicBezTo>
                  <a:pt x="173" y="226"/>
                  <a:pt x="102" y="226"/>
                  <a:pt x="30" y="226"/>
                </a:cubicBezTo>
                <a:close/>
                <a:moveTo>
                  <a:pt x="276" y="226"/>
                </a:moveTo>
                <a:cubicBezTo>
                  <a:pt x="276" y="259"/>
                  <a:pt x="276" y="290"/>
                  <a:pt x="276" y="322"/>
                </a:cubicBezTo>
                <a:cubicBezTo>
                  <a:pt x="276" y="324"/>
                  <a:pt x="282" y="328"/>
                  <a:pt x="286" y="328"/>
                </a:cubicBezTo>
                <a:cubicBezTo>
                  <a:pt x="322" y="329"/>
                  <a:pt x="357" y="329"/>
                  <a:pt x="393" y="328"/>
                </a:cubicBezTo>
                <a:cubicBezTo>
                  <a:pt x="397" y="328"/>
                  <a:pt x="403" y="324"/>
                  <a:pt x="403" y="322"/>
                </a:cubicBezTo>
                <a:cubicBezTo>
                  <a:pt x="403" y="290"/>
                  <a:pt x="403" y="259"/>
                  <a:pt x="403" y="226"/>
                </a:cubicBezTo>
                <a:cubicBezTo>
                  <a:pt x="360" y="226"/>
                  <a:pt x="319" y="226"/>
                  <a:pt x="276" y="226"/>
                </a:cubicBezTo>
                <a:close/>
                <a:moveTo>
                  <a:pt x="566" y="95"/>
                </a:moveTo>
                <a:cubicBezTo>
                  <a:pt x="559" y="75"/>
                  <a:pt x="548" y="58"/>
                  <a:pt x="533" y="44"/>
                </a:cubicBezTo>
                <a:cubicBezTo>
                  <a:pt x="531" y="42"/>
                  <a:pt x="525" y="41"/>
                  <a:pt x="521" y="42"/>
                </a:cubicBezTo>
                <a:cubicBezTo>
                  <a:pt x="512" y="45"/>
                  <a:pt x="501" y="48"/>
                  <a:pt x="494" y="55"/>
                </a:cubicBezTo>
                <a:cubicBezTo>
                  <a:pt x="470" y="76"/>
                  <a:pt x="447" y="99"/>
                  <a:pt x="423" y="120"/>
                </a:cubicBezTo>
                <a:cubicBezTo>
                  <a:pt x="399" y="141"/>
                  <a:pt x="409" y="167"/>
                  <a:pt x="408" y="196"/>
                </a:cubicBezTo>
                <a:cubicBezTo>
                  <a:pt x="453" y="146"/>
                  <a:pt x="500" y="107"/>
                  <a:pt x="566" y="95"/>
                </a:cubicBezTo>
                <a:close/>
                <a:moveTo>
                  <a:pt x="269" y="194"/>
                </a:moveTo>
                <a:cubicBezTo>
                  <a:pt x="276" y="159"/>
                  <a:pt x="273" y="130"/>
                  <a:pt x="245" y="108"/>
                </a:cubicBezTo>
                <a:cubicBezTo>
                  <a:pt x="234" y="99"/>
                  <a:pt x="225" y="87"/>
                  <a:pt x="214" y="78"/>
                </a:cubicBezTo>
                <a:cubicBezTo>
                  <a:pt x="200" y="66"/>
                  <a:pt x="184" y="55"/>
                  <a:pt x="168" y="45"/>
                </a:cubicBezTo>
                <a:cubicBezTo>
                  <a:pt x="162" y="42"/>
                  <a:pt x="149" y="42"/>
                  <a:pt x="145" y="46"/>
                </a:cubicBezTo>
                <a:cubicBezTo>
                  <a:pt x="132" y="60"/>
                  <a:pt x="122" y="77"/>
                  <a:pt x="110" y="94"/>
                </a:cubicBezTo>
                <a:cubicBezTo>
                  <a:pt x="179" y="107"/>
                  <a:pt x="226" y="145"/>
                  <a:pt x="269" y="194"/>
                </a:cubicBezTo>
                <a:close/>
                <a:moveTo>
                  <a:pt x="453" y="188"/>
                </a:moveTo>
                <a:cubicBezTo>
                  <a:pt x="454" y="190"/>
                  <a:pt x="455" y="192"/>
                  <a:pt x="456" y="194"/>
                </a:cubicBezTo>
                <a:cubicBezTo>
                  <a:pt x="487" y="194"/>
                  <a:pt x="518" y="194"/>
                  <a:pt x="550" y="194"/>
                </a:cubicBezTo>
                <a:cubicBezTo>
                  <a:pt x="587" y="194"/>
                  <a:pt x="587" y="193"/>
                  <a:pt x="585" y="155"/>
                </a:cubicBezTo>
                <a:cubicBezTo>
                  <a:pt x="584" y="152"/>
                  <a:pt x="583" y="149"/>
                  <a:pt x="583" y="145"/>
                </a:cubicBezTo>
                <a:cubicBezTo>
                  <a:pt x="579" y="131"/>
                  <a:pt x="571" y="124"/>
                  <a:pt x="557" y="128"/>
                </a:cubicBezTo>
                <a:cubicBezTo>
                  <a:pt x="544" y="131"/>
                  <a:pt x="531" y="136"/>
                  <a:pt x="520" y="143"/>
                </a:cubicBezTo>
                <a:cubicBezTo>
                  <a:pt x="497" y="157"/>
                  <a:pt x="475" y="173"/>
                  <a:pt x="453" y="188"/>
                </a:cubicBezTo>
                <a:close/>
                <a:moveTo>
                  <a:pt x="223" y="194"/>
                </a:moveTo>
                <a:cubicBezTo>
                  <a:pt x="224" y="192"/>
                  <a:pt x="225" y="191"/>
                  <a:pt x="225" y="190"/>
                </a:cubicBezTo>
                <a:cubicBezTo>
                  <a:pt x="215" y="181"/>
                  <a:pt x="205" y="171"/>
                  <a:pt x="194" y="164"/>
                </a:cubicBezTo>
                <a:cubicBezTo>
                  <a:pt x="171" y="151"/>
                  <a:pt x="147" y="139"/>
                  <a:pt x="122" y="128"/>
                </a:cubicBezTo>
                <a:cubicBezTo>
                  <a:pt x="113" y="124"/>
                  <a:pt x="100" y="127"/>
                  <a:pt x="98" y="140"/>
                </a:cubicBezTo>
                <a:cubicBezTo>
                  <a:pt x="95" y="154"/>
                  <a:pt x="95" y="170"/>
                  <a:pt x="96" y="184"/>
                </a:cubicBezTo>
                <a:cubicBezTo>
                  <a:pt x="96" y="187"/>
                  <a:pt x="102" y="193"/>
                  <a:pt x="106" y="193"/>
                </a:cubicBezTo>
                <a:cubicBezTo>
                  <a:pt x="145" y="194"/>
                  <a:pt x="184" y="194"/>
                  <a:pt x="223" y="194"/>
                </a:cubicBezTo>
                <a:close/>
                <a:moveTo>
                  <a:pt x="302" y="154"/>
                </a:moveTo>
                <a:cubicBezTo>
                  <a:pt x="302" y="168"/>
                  <a:pt x="302" y="180"/>
                  <a:pt x="302" y="192"/>
                </a:cubicBezTo>
                <a:cubicBezTo>
                  <a:pt x="328" y="192"/>
                  <a:pt x="353" y="192"/>
                  <a:pt x="377" y="192"/>
                </a:cubicBezTo>
                <a:cubicBezTo>
                  <a:pt x="377" y="179"/>
                  <a:pt x="377" y="167"/>
                  <a:pt x="377" y="154"/>
                </a:cubicBezTo>
                <a:cubicBezTo>
                  <a:pt x="351" y="154"/>
                  <a:pt x="327" y="154"/>
                  <a:pt x="302" y="15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2084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 Insurance</a:t>
            </a:r>
          </a:p>
        </p:txBody>
      </p:sp>
      <p:sp>
        <p:nvSpPr>
          <p:cNvPr id="24579" name="Content Placeholder 1"/>
          <p:cNvSpPr>
            <a:spLocks noGrp="1"/>
          </p:cNvSpPr>
          <p:nvPr>
            <p:ph sz="half" idx="1"/>
          </p:nvPr>
        </p:nvSpPr>
        <p:spPr>
          <a:xfrm>
            <a:off x="547688" y="2278105"/>
            <a:ext cx="6820633" cy="861461"/>
          </a:xfrm>
        </p:spPr>
        <p:txBody>
          <a:bodyPr anchor="ctr"/>
          <a:lstStyle/>
          <a:p>
            <a:pPr marL="0" indent="0">
              <a:buNone/>
            </a:pPr>
            <a:r>
              <a:rPr lang="en-US" sz="1800" dirty="0"/>
              <a:t>Choose an option for health insurance – medical at minimum, and perhaps also dental and vision. </a:t>
            </a:r>
          </a:p>
        </p:txBody>
      </p:sp>
      <p:graphicFrame>
        <p:nvGraphicFramePr>
          <p:cNvPr id="7" name="Content Placeholder 6" descr="table with insurance information" title="table with insurance information"/>
          <p:cNvGraphicFramePr>
            <a:graphicFrameLocks noGrp="1"/>
          </p:cNvGraphicFramePr>
          <p:nvPr>
            <p:ph sz="half" idx="2"/>
            <p:extLst>
              <p:ext uri="{D42A27DB-BD31-4B8C-83A1-F6EECF244321}">
                <p14:modId xmlns:p14="http://schemas.microsoft.com/office/powerpoint/2010/main" val="3475644346"/>
              </p:ext>
            </p:extLst>
          </p:nvPr>
        </p:nvGraphicFramePr>
        <p:xfrm>
          <a:off x="547688" y="3730834"/>
          <a:ext cx="8053177" cy="1957999"/>
        </p:xfrm>
        <a:graphic>
          <a:graphicData uri="http://schemas.openxmlformats.org/drawingml/2006/table">
            <a:tbl>
              <a:tblPr firstRow="1" bandRow="1">
                <a:tableStyleId>{2D5ABB26-0587-4C30-8999-92F81FD0307C}</a:tableStyleId>
              </a:tblPr>
              <a:tblGrid>
                <a:gridCol w="2588917">
                  <a:extLst>
                    <a:ext uri="{9D8B030D-6E8A-4147-A177-3AD203B41FA5}">
                      <a16:colId xmlns:a16="http://schemas.microsoft.com/office/drawing/2014/main" val="3936017157"/>
                    </a:ext>
                  </a:extLst>
                </a:gridCol>
                <a:gridCol w="1818167">
                  <a:extLst>
                    <a:ext uri="{9D8B030D-6E8A-4147-A177-3AD203B41FA5}">
                      <a16:colId xmlns:a16="http://schemas.microsoft.com/office/drawing/2014/main" val="935859941"/>
                    </a:ext>
                  </a:extLst>
                </a:gridCol>
                <a:gridCol w="1903228">
                  <a:extLst>
                    <a:ext uri="{9D8B030D-6E8A-4147-A177-3AD203B41FA5}">
                      <a16:colId xmlns:a16="http://schemas.microsoft.com/office/drawing/2014/main" val="1778910693"/>
                    </a:ext>
                  </a:extLst>
                </a:gridCol>
                <a:gridCol w="1742865">
                  <a:extLst>
                    <a:ext uri="{9D8B030D-6E8A-4147-A177-3AD203B41FA5}">
                      <a16:colId xmlns:a16="http://schemas.microsoft.com/office/drawing/2014/main" val="2776026809"/>
                    </a:ext>
                  </a:extLst>
                </a:gridCol>
              </a:tblGrid>
              <a:tr h="409240">
                <a:tc>
                  <a:txBody>
                    <a:bodyPr/>
                    <a:lstStyle/>
                    <a:p>
                      <a:pPr algn="l"/>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1 Person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2 People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3+ People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Medical</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Insurance Only</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$100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$350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21359">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Medical and Dental Insurance Bundle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$150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$300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$400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Medical, Dental and Vision Insurance Bundle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$400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$700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bl>
          </a:graphicData>
        </a:graphic>
      </p:graphicFrame>
      <p:pic>
        <p:nvPicPr>
          <p:cNvPr id="2" name="Picture 1" descr="family with umbrella icon" title="family with umbrella ic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62037" y="250466"/>
            <a:ext cx="1338828" cy="1644609"/>
          </a:xfrm>
          <a:prstGeom prst="rect">
            <a:avLst/>
          </a:prstGeom>
        </p:spPr>
      </p:pic>
    </p:spTree>
    <p:custDataLst>
      <p:tags r:id="rId1"/>
    </p:custDataLst>
    <p:extLst>
      <p:ext uri="{BB962C8B-B14F-4D97-AF65-F5344CB8AC3E}">
        <p14:creationId xmlns:p14="http://schemas.microsoft.com/office/powerpoint/2010/main" val="117368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Groceries</a:t>
            </a:r>
          </a:p>
        </p:txBody>
      </p:sp>
      <p:sp>
        <p:nvSpPr>
          <p:cNvPr id="24579" name="Content Placeholder 1"/>
          <p:cNvSpPr>
            <a:spLocks noGrp="1"/>
          </p:cNvSpPr>
          <p:nvPr>
            <p:ph sz="half" idx="1"/>
          </p:nvPr>
        </p:nvSpPr>
        <p:spPr>
          <a:xfrm>
            <a:off x="547689" y="1533884"/>
            <a:ext cx="5895642" cy="567466"/>
          </a:xfrm>
        </p:spPr>
        <p:txBody>
          <a:bodyPr anchor="ctr"/>
          <a:lstStyle/>
          <a:p>
            <a:pPr marL="0" indent="0">
              <a:buNone/>
            </a:pPr>
            <a:r>
              <a:rPr lang="en-US" sz="1800" dirty="0"/>
              <a:t>Pick one of the grocery plans below.</a:t>
            </a:r>
          </a:p>
        </p:txBody>
      </p:sp>
      <p:graphicFrame>
        <p:nvGraphicFramePr>
          <p:cNvPr id="7" name="Content Placeholder 6" descr="table with grocery information" title="table with grocery information"/>
          <p:cNvGraphicFramePr>
            <a:graphicFrameLocks noGrp="1"/>
          </p:cNvGraphicFramePr>
          <p:nvPr>
            <p:ph sz="half" idx="2"/>
            <p:extLst>
              <p:ext uri="{D42A27DB-BD31-4B8C-83A1-F6EECF244321}">
                <p14:modId xmlns:p14="http://schemas.microsoft.com/office/powerpoint/2010/main" val="690633643"/>
              </p:ext>
            </p:extLst>
          </p:nvPr>
        </p:nvGraphicFramePr>
        <p:xfrm>
          <a:off x="507585" y="2704086"/>
          <a:ext cx="8053177" cy="1927874"/>
        </p:xfrm>
        <a:graphic>
          <a:graphicData uri="http://schemas.openxmlformats.org/drawingml/2006/table">
            <a:tbl>
              <a:tblPr firstRow="1" bandRow="1">
                <a:tableStyleId>{2D5ABB26-0587-4C30-8999-92F81FD0307C}</a:tableStyleId>
              </a:tblPr>
              <a:tblGrid>
                <a:gridCol w="2171820">
                  <a:extLst>
                    <a:ext uri="{9D8B030D-6E8A-4147-A177-3AD203B41FA5}">
                      <a16:colId xmlns:a16="http://schemas.microsoft.com/office/drawing/2014/main" val="3936017157"/>
                    </a:ext>
                  </a:extLst>
                </a:gridCol>
                <a:gridCol w="1573618">
                  <a:extLst>
                    <a:ext uri="{9D8B030D-6E8A-4147-A177-3AD203B41FA5}">
                      <a16:colId xmlns:a16="http://schemas.microsoft.com/office/drawing/2014/main" val="935859941"/>
                    </a:ext>
                  </a:extLst>
                </a:gridCol>
                <a:gridCol w="1442173">
                  <a:extLst>
                    <a:ext uri="{9D8B030D-6E8A-4147-A177-3AD203B41FA5}">
                      <a16:colId xmlns:a16="http://schemas.microsoft.com/office/drawing/2014/main" val="1778910693"/>
                    </a:ext>
                  </a:extLst>
                </a:gridCol>
                <a:gridCol w="1432783">
                  <a:extLst>
                    <a:ext uri="{9D8B030D-6E8A-4147-A177-3AD203B41FA5}">
                      <a16:colId xmlns:a16="http://schemas.microsoft.com/office/drawing/2014/main" val="2776026809"/>
                    </a:ext>
                  </a:extLst>
                </a:gridCol>
                <a:gridCol w="1432783">
                  <a:extLst>
                    <a:ext uri="{9D8B030D-6E8A-4147-A177-3AD203B41FA5}">
                      <a16:colId xmlns:a16="http://schemas.microsoft.com/office/drawing/2014/main" val="1453436008"/>
                    </a:ext>
                  </a:extLst>
                </a:gridCol>
              </a:tblGrid>
              <a:tr h="475049">
                <a:tc>
                  <a:txBody>
                    <a:bodyPr/>
                    <a:lstStyle/>
                    <a:p>
                      <a:pPr algn="l"/>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1 Person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2 People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3 People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4+ People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647513">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Regular Grocery Plan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$330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$640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$740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$890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762201">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Organic Grocery Plan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$400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$770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$890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$1,070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bl>
          </a:graphicData>
        </a:graphic>
      </p:graphicFrame>
      <p:pic>
        <p:nvPicPr>
          <p:cNvPr id="3" name="Picture 2" descr="shopping cart icon" title="shopping cart icon"/>
          <p:cNvPicPr>
            <a:picLocks noChangeAspect="1"/>
          </p:cNvPicPr>
          <p:nvPr/>
        </p:nvPicPr>
        <p:blipFill>
          <a:blip r:embed="rId4"/>
          <a:stretch>
            <a:fillRect/>
          </a:stretch>
        </p:blipFill>
        <p:spPr>
          <a:xfrm>
            <a:off x="7519737" y="233846"/>
            <a:ext cx="1257551" cy="1220197"/>
          </a:xfrm>
          <a:prstGeom prst="rect">
            <a:avLst/>
          </a:prstGeom>
        </p:spPr>
      </p:pic>
    </p:spTree>
    <p:custDataLst>
      <p:tags r:id="rId1"/>
    </p:custDataLst>
    <p:extLst>
      <p:ext uri="{BB962C8B-B14F-4D97-AF65-F5344CB8AC3E}">
        <p14:creationId xmlns:p14="http://schemas.microsoft.com/office/powerpoint/2010/main" val="114675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It’s Time for a Chance Card!</a:t>
            </a:r>
          </a:p>
        </p:txBody>
      </p:sp>
      <p:sp>
        <p:nvSpPr>
          <p:cNvPr id="24579" name="Content Placeholder 1"/>
          <p:cNvSpPr>
            <a:spLocks noGrp="1"/>
          </p:cNvSpPr>
          <p:nvPr>
            <p:ph sz="half" idx="1"/>
          </p:nvPr>
        </p:nvSpPr>
        <p:spPr>
          <a:xfrm>
            <a:off x="547729" y="1647824"/>
            <a:ext cx="7890417" cy="2647952"/>
          </a:xfrm>
        </p:spPr>
        <p:txBody>
          <a:bodyPr/>
          <a:lstStyle/>
          <a:p>
            <a:r>
              <a:rPr lang="en-US" sz="2400" dirty="0"/>
              <a:t>You have a toothache, and the dentist says it’s a cavity that needs to be filled! </a:t>
            </a:r>
          </a:p>
          <a:p>
            <a:r>
              <a:rPr lang="en-US" sz="2400" dirty="0"/>
              <a:t>Do you have dental insurance?</a:t>
            </a:r>
          </a:p>
          <a:p>
            <a:pPr lvl="1"/>
            <a:r>
              <a:rPr lang="en-US" sz="2200" dirty="0"/>
              <a:t>If yes, pay $25 as your portion of the cost.</a:t>
            </a:r>
          </a:p>
          <a:p>
            <a:pPr lvl="1"/>
            <a:r>
              <a:rPr lang="en-US" sz="2200" dirty="0"/>
              <a:t>If no, pay the full bill of $250.</a:t>
            </a:r>
          </a:p>
        </p:txBody>
      </p:sp>
      <p:pic>
        <p:nvPicPr>
          <p:cNvPr id="3" name="Picture 2" descr="Shape&#10;&#10;Description automatically generated with low confidence">
            <a:extLst>
              <a:ext uri="{FF2B5EF4-FFF2-40B4-BE49-F238E27FC236}">
                <a16:creationId xmlns:a16="http://schemas.microsoft.com/office/drawing/2014/main" id="{A3C10E51-EC8E-4502-96A5-5F9436751A80}"/>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8537" y="4295776"/>
            <a:ext cx="1828800" cy="1828800"/>
          </a:xfrm>
          <a:prstGeom prst="rect">
            <a:avLst/>
          </a:prstGeom>
        </p:spPr>
      </p:pic>
    </p:spTree>
    <p:custDataLst>
      <p:tags r:id="rId1"/>
    </p:custDataLst>
    <p:extLst>
      <p:ext uri="{BB962C8B-B14F-4D97-AF65-F5344CB8AC3E}">
        <p14:creationId xmlns:p14="http://schemas.microsoft.com/office/powerpoint/2010/main" val="47482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Childcare</a:t>
            </a:r>
          </a:p>
        </p:txBody>
      </p:sp>
      <p:sp>
        <p:nvSpPr>
          <p:cNvPr id="24579" name="Content Placeholder 1"/>
          <p:cNvSpPr>
            <a:spLocks noGrp="1"/>
          </p:cNvSpPr>
          <p:nvPr>
            <p:ph sz="half" idx="1"/>
          </p:nvPr>
        </p:nvSpPr>
        <p:spPr>
          <a:xfrm>
            <a:off x="547688" y="1676004"/>
            <a:ext cx="6820633" cy="861461"/>
          </a:xfrm>
        </p:spPr>
        <p:txBody>
          <a:bodyPr anchor="ctr"/>
          <a:lstStyle/>
          <a:p>
            <a:pPr marL="0" indent="0">
              <a:buNone/>
            </a:pPr>
            <a:r>
              <a:rPr lang="en-US" sz="1800" dirty="0"/>
              <a:t>If you have children under the age of 14, choose a childcare option corresponding to the age of your child(ren). The nanny cost is for the whole family, and the costs for all other options are </a:t>
            </a:r>
            <a:r>
              <a:rPr lang="en-US" sz="1800" b="1" dirty="0"/>
              <a:t>per child.</a:t>
            </a:r>
          </a:p>
        </p:txBody>
      </p:sp>
      <p:pic>
        <p:nvPicPr>
          <p:cNvPr id="3" name="Picture 2" descr="family icon" title="family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8121" y="320675"/>
            <a:ext cx="1499190" cy="1263642"/>
          </a:xfrm>
          <a:prstGeom prst="rect">
            <a:avLst/>
          </a:prstGeom>
        </p:spPr>
      </p:pic>
      <p:graphicFrame>
        <p:nvGraphicFramePr>
          <p:cNvPr id="6" name="Content Placeholder 6" descr="table with childcare information" title="table with childcare information">
            <a:extLst>
              <a:ext uri="{FF2B5EF4-FFF2-40B4-BE49-F238E27FC236}">
                <a16:creationId xmlns:a16="http://schemas.microsoft.com/office/drawing/2014/main" id="{7228D2C1-4BD7-4BDB-BEB8-E11DFC55A962}"/>
              </a:ext>
            </a:extLst>
          </p:cNvPr>
          <p:cNvGraphicFramePr>
            <a:graphicFrameLocks/>
          </p:cNvGraphicFramePr>
          <p:nvPr>
            <p:extLst>
              <p:ext uri="{D42A27DB-BD31-4B8C-83A1-F6EECF244321}">
                <p14:modId xmlns:p14="http://schemas.microsoft.com/office/powerpoint/2010/main" val="838976657"/>
              </p:ext>
            </p:extLst>
          </p:nvPr>
        </p:nvGraphicFramePr>
        <p:xfrm>
          <a:off x="4662488" y="2844278"/>
          <a:ext cx="4212272" cy="1828800"/>
        </p:xfrm>
        <a:graphic>
          <a:graphicData uri="http://schemas.openxmlformats.org/drawingml/2006/table">
            <a:tbl>
              <a:tblPr firstRow="1" bandRow="1">
                <a:tableStyleId>{2D5ABB26-0587-4C30-8999-92F81FD0307C}</a:tableStyleId>
              </a:tblPr>
              <a:tblGrid>
                <a:gridCol w="2886392">
                  <a:extLst>
                    <a:ext uri="{9D8B030D-6E8A-4147-A177-3AD203B41FA5}">
                      <a16:colId xmlns:a16="http://schemas.microsoft.com/office/drawing/2014/main" val="3936017157"/>
                    </a:ext>
                  </a:extLst>
                </a:gridCol>
                <a:gridCol w="1325880">
                  <a:extLst>
                    <a:ext uri="{9D8B030D-6E8A-4147-A177-3AD203B41FA5}">
                      <a16:colId xmlns:a16="http://schemas.microsoft.com/office/drawing/2014/main" val="1778910693"/>
                    </a:ext>
                  </a:extLst>
                </a:gridCol>
              </a:tblGrid>
              <a:tr h="457200">
                <a:tc gridSpan="2">
                  <a:txBody>
                    <a:bodyPr/>
                    <a:lstStyle/>
                    <a:p>
                      <a:pPr algn="l"/>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child(ren) </a:t>
                      </a: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5-13 </a:t>
                      </a:r>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years old: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5720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Community After-School Care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$400 per child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45720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Private After-School Care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$600 per child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45720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School-Provided After-School Care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$250 per child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bl>
          </a:graphicData>
        </a:graphic>
      </p:graphicFrame>
      <p:graphicFrame>
        <p:nvGraphicFramePr>
          <p:cNvPr id="10" name="Content Placeholder 6" descr="table with childcare information" title="table with childcare information">
            <a:extLst>
              <a:ext uri="{FF2B5EF4-FFF2-40B4-BE49-F238E27FC236}">
                <a16:creationId xmlns:a16="http://schemas.microsoft.com/office/drawing/2014/main" id="{0DDF4296-4C1E-43E5-BB98-221E0BAE2F1E}"/>
              </a:ext>
            </a:extLst>
          </p:cNvPr>
          <p:cNvGraphicFramePr>
            <a:graphicFrameLocks/>
          </p:cNvGraphicFramePr>
          <p:nvPr>
            <p:extLst>
              <p:ext uri="{D42A27DB-BD31-4B8C-83A1-F6EECF244321}">
                <p14:modId xmlns:p14="http://schemas.microsoft.com/office/powerpoint/2010/main" val="2927573148"/>
              </p:ext>
            </p:extLst>
          </p:nvPr>
        </p:nvGraphicFramePr>
        <p:xfrm>
          <a:off x="274320" y="4040794"/>
          <a:ext cx="420624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36017157"/>
                    </a:ext>
                  </a:extLst>
                </a:gridCol>
                <a:gridCol w="1463040">
                  <a:extLst>
                    <a:ext uri="{9D8B030D-6E8A-4147-A177-3AD203B41FA5}">
                      <a16:colId xmlns:a16="http://schemas.microsoft.com/office/drawing/2014/main" val="1778910693"/>
                    </a:ext>
                  </a:extLst>
                </a:gridCol>
              </a:tblGrid>
              <a:tr h="457200">
                <a:tc gridSpan="2">
                  <a:txBody>
                    <a:bodyPr/>
                    <a:lstStyle/>
                    <a:p>
                      <a:pPr algn="l"/>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child(ren) </a:t>
                      </a: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3-4</a:t>
                      </a:r>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years old: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5720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Toddler Full-Time Day</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Care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$800 per child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bl>
          </a:graphicData>
        </a:graphic>
      </p:graphicFrame>
      <p:graphicFrame>
        <p:nvGraphicFramePr>
          <p:cNvPr id="12" name="Content Placeholder 6" descr="table with childcare information" title="table with childcare information">
            <a:extLst>
              <a:ext uri="{FF2B5EF4-FFF2-40B4-BE49-F238E27FC236}">
                <a16:creationId xmlns:a16="http://schemas.microsoft.com/office/drawing/2014/main" id="{4FC1206B-F34E-4A90-BB8F-A6E59039D593}"/>
              </a:ext>
            </a:extLst>
          </p:cNvPr>
          <p:cNvGraphicFramePr>
            <a:graphicFrameLocks/>
          </p:cNvGraphicFramePr>
          <p:nvPr>
            <p:extLst>
              <p:ext uri="{D42A27DB-BD31-4B8C-83A1-F6EECF244321}">
                <p14:modId xmlns:p14="http://schemas.microsoft.com/office/powerpoint/2010/main" val="1542389786"/>
              </p:ext>
            </p:extLst>
          </p:nvPr>
        </p:nvGraphicFramePr>
        <p:xfrm>
          <a:off x="274320" y="2844278"/>
          <a:ext cx="420624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36017157"/>
                    </a:ext>
                  </a:extLst>
                </a:gridCol>
                <a:gridCol w="1463040">
                  <a:extLst>
                    <a:ext uri="{9D8B030D-6E8A-4147-A177-3AD203B41FA5}">
                      <a16:colId xmlns:a16="http://schemas.microsoft.com/office/drawing/2014/main" val="1778910693"/>
                    </a:ext>
                  </a:extLst>
                </a:gridCol>
              </a:tblGrid>
              <a:tr h="457200">
                <a:tc gridSpan="2">
                  <a:txBody>
                    <a:bodyPr/>
                    <a:lstStyle/>
                    <a:p>
                      <a:pPr algn="l"/>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child(ren) </a:t>
                      </a: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years old: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5720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Infant Full-Time Day Care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$1,000 per child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3305873"/>
                  </a:ext>
                </a:extLst>
              </a:tr>
            </a:tbl>
          </a:graphicData>
        </a:graphic>
      </p:graphicFrame>
      <p:graphicFrame>
        <p:nvGraphicFramePr>
          <p:cNvPr id="13" name="Content Placeholder 6" descr="table with childcare information" title="table with childcare information">
            <a:extLst>
              <a:ext uri="{FF2B5EF4-FFF2-40B4-BE49-F238E27FC236}">
                <a16:creationId xmlns:a16="http://schemas.microsoft.com/office/drawing/2014/main" id="{15301DC5-9BBB-46C9-B900-B17F3536B800}"/>
              </a:ext>
            </a:extLst>
          </p:cNvPr>
          <p:cNvGraphicFramePr>
            <a:graphicFrameLocks/>
          </p:cNvGraphicFramePr>
          <p:nvPr>
            <p:extLst>
              <p:ext uri="{D42A27DB-BD31-4B8C-83A1-F6EECF244321}">
                <p14:modId xmlns:p14="http://schemas.microsoft.com/office/powerpoint/2010/main" val="1453540852"/>
              </p:ext>
            </p:extLst>
          </p:nvPr>
        </p:nvGraphicFramePr>
        <p:xfrm>
          <a:off x="2423160" y="5395356"/>
          <a:ext cx="4297680" cy="914400"/>
        </p:xfrm>
        <a:graphic>
          <a:graphicData uri="http://schemas.openxmlformats.org/drawingml/2006/table">
            <a:tbl>
              <a:tblPr firstRow="1" bandRow="1">
                <a:tableStyleId>{2D5ABB26-0587-4C30-8999-92F81FD0307C}</a:tableStyleId>
              </a:tblPr>
              <a:tblGrid>
                <a:gridCol w="2454592">
                  <a:extLst>
                    <a:ext uri="{9D8B030D-6E8A-4147-A177-3AD203B41FA5}">
                      <a16:colId xmlns:a16="http://schemas.microsoft.com/office/drawing/2014/main" val="3936017157"/>
                    </a:ext>
                  </a:extLst>
                </a:gridCol>
                <a:gridCol w="1843088">
                  <a:extLst>
                    <a:ext uri="{9D8B030D-6E8A-4147-A177-3AD203B41FA5}">
                      <a16:colId xmlns:a16="http://schemas.microsoft.com/office/drawing/2014/main" val="1778910693"/>
                    </a:ext>
                  </a:extLst>
                </a:gridCol>
              </a:tblGrid>
              <a:tr h="457200">
                <a:tc gridSpan="2">
                  <a:txBody>
                    <a:bodyPr/>
                    <a:lstStyle/>
                    <a:p>
                      <a:pPr algn="l"/>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child(ren) of</a:t>
                      </a: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any age:</a:t>
                      </a:r>
                      <a:endPar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5720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Nanny</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$2,400 (family cost)</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3305873"/>
                  </a:ext>
                </a:extLst>
              </a:tr>
            </a:tbl>
          </a:graphicData>
        </a:graphic>
      </p:graphicFrame>
    </p:spTree>
    <p:custDataLst>
      <p:tags r:id="rId1"/>
    </p:custDataLst>
    <p:extLst>
      <p:ext uri="{BB962C8B-B14F-4D97-AF65-F5344CB8AC3E}">
        <p14:creationId xmlns:p14="http://schemas.microsoft.com/office/powerpoint/2010/main" val="19944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Personal Care</a:t>
            </a:r>
          </a:p>
        </p:txBody>
      </p:sp>
      <p:sp>
        <p:nvSpPr>
          <p:cNvPr id="24579" name="Content Placeholder 1"/>
          <p:cNvSpPr>
            <a:spLocks noGrp="1"/>
          </p:cNvSpPr>
          <p:nvPr>
            <p:ph sz="half" idx="1"/>
          </p:nvPr>
        </p:nvSpPr>
        <p:spPr>
          <a:xfrm>
            <a:off x="547730" y="1463675"/>
            <a:ext cx="7056228" cy="1494709"/>
          </a:xfrm>
        </p:spPr>
        <p:txBody>
          <a:bodyPr/>
          <a:lstStyle/>
          <a:p>
            <a:pPr marL="0" indent="0">
              <a:buNone/>
            </a:pPr>
            <a:r>
              <a:rPr lang="en-US" sz="1800" dirty="0"/>
              <a:t>Pick one of the options for personal care below.</a:t>
            </a:r>
          </a:p>
        </p:txBody>
      </p:sp>
      <p:graphicFrame>
        <p:nvGraphicFramePr>
          <p:cNvPr id="7" name="Content Placeholder 6" descr="table with personal care information" title="table with personal care information"/>
          <p:cNvGraphicFramePr>
            <a:graphicFrameLocks noGrp="1"/>
          </p:cNvGraphicFramePr>
          <p:nvPr>
            <p:ph sz="half" idx="2"/>
            <p:extLst>
              <p:ext uri="{D42A27DB-BD31-4B8C-83A1-F6EECF244321}">
                <p14:modId xmlns:p14="http://schemas.microsoft.com/office/powerpoint/2010/main" val="1834313740"/>
              </p:ext>
            </p:extLst>
          </p:nvPr>
        </p:nvGraphicFramePr>
        <p:xfrm>
          <a:off x="547689" y="1922467"/>
          <a:ext cx="4742768" cy="4679357"/>
        </p:xfrm>
        <a:graphic>
          <a:graphicData uri="http://schemas.openxmlformats.org/drawingml/2006/table">
            <a:tbl>
              <a:tblPr firstRow="1" bandRow="1">
                <a:tableStyleId>{2D5ABB26-0587-4C30-8999-92F81FD0307C}</a:tableStyleId>
              </a:tblPr>
              <a:tblGrid>
                <a:gridCol w="4742768">
                  <a:extLst>
                    <a:ext uri="{9D8B030D-6E8A-4147-A177-3AD203B41FA5}">
                      <a16:colId xmlns:a16="http://schemas.microsoft.com/office/drawing/2014/main" val="3936017157"/>
                    </a:ext>
                  </a:extLst>
                </a:gridCol>
              </a:tblGrid>
              <a:tr h="467348">
                <a:tc>
                  <a:txBody>
                    <a:bodyPr/>
                    <a:lstStyle/>
                    <a:p>
                      <a:pPr algn="l"/>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Choose one:</a:t>
                      </a:r>
                    </a:p>
                  </a:txBody>
                  <a:tcPr anchor="ctr">
                    <a:solidFill>
                      <a:schemeClr val="tx2"/>
                    </a:solidFill>
                  </a:tcPr>
                </a:tc>
                <a:extLst>
                  <a:ext uri="{0D108BD9-81ED-4DB2-BD59-A6C34878D82A}">
                    <a16:rowId xmlns:a16="http://schemas.microsoft.com/office/drawing/2014/main" val="3187772220"/>
                  </a:ext>
                </a:extLst>
              </a:tr>
              <a:tr h="1344091">
                <a:tc>
                  <a:txBody>
                    <a:bodyPr/>
                    <a:lstStyle/>
                    <a:p>
                      <a:pPr algn="l"/>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Low-Cost Personal Care Plan</a:t>
                      </a:r>
                    </a:p>
                    <a:p>
                      <a:pPr algn="l"/>
                      <a:r>
                        <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Included:</a:t>
                      </a:r>
                      <a:r>
                        <a:rPr lang="en-US" sz="14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brush, toothbrush, toothpaste, shampoo and cleaning supplies.</a:t>
                      </a:r>
                    </a:p>
                    <a:p>
                      <a:pPr algn="l"/>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Individuals</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$30</a:t>
                      </a:r>
                    </a:p>
                    <a:p>
                      <a:pPr algn="l"/>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Families</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$60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503305873"/>
                  </a:ext>
                </a:extLst>
              </a:tr>
              <a:tr h="1344091">
                <a:tc>
                  <a:txBody>
                    <a:bodyPr/>
                    <a:lstStyle/>
                    <a:p>
                      <a:pPr algn="l"/>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Moderate-Cost Personal Care Plan</a:t>
                      </a:r>
                    </a:p>
                    <a:p>
                      <a:pPr algn="l"/>
                      <a:r>
                        <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Included:</a:t>
                      </a:r>
                      <a:r>
                        <a:rPr lang="en-US" sz="14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brush, toothbrush, toothpaste, shampoo, cleaning supplies, nail polish and vitamins.</a:t>
                      </a:r>
                    </a:p>
                    <a:p>
                      <a:pPr algn="l"/>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Individuals</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$50</a:t>
                      </a:r>
                    </a:p>
                    <a:p>
                      <a:pPr algn="l"/>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Families</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lumMod val="95000"/>
                      </a:schemeClr>
                    </a:solidFill>
                  </a:tcPr>
                </a:tc>
                <a:extLst>
                  <a:ext uri="{0D108BD9-81ED-4DB2-BD59-A6C34878D82A}">
                    <a16:rowId xmlns:a16="http://schemas.microsoft.com/office/drawing/2014/main" val="296242445"/>
                  </a:ext>
                </a:extLst>
              </a:tr>
              <a:tr h="1523827">
                <a:tc>
                  <a:txBody>
                    <a:bodyPr/>
                    <a:lstStyle/>
                    <a:p>
                      <a:pPr algn="l"/>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High-Cost Personal Care Plan</a:t>
                      </a:r>
                    </a:p>
                    <a:p>
                      <a:pPr algn="l"/>
                      <a:r>
                        <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Included:</a:t>
                      </a:r>
                      <a:r>
                        <a:rPr lang="en-US" sz="14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brush, toothbrush, toothpaste, shampoo, cleaning supplies, nail polish, vitamins, cologne or perfume.</a:t>
                      </a:r>
                    </a:p>
                    <a:p>
                      <a:pPr algn="l"/>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Individuals</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$75</a:t>
                      </a:r>
                    </a:p>
                    <a:p>
                      <a:pPr algn="l"/>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Families</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$125</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6995497"/>
                  </a:ext>
                </a:extLst>
              </a:tr>
            </a:tbl>
          </a:graphicData>
        </a:graphic>
      </p:graphicFrame>
      <p:sp>
        <p:nvSpPr>
          <p:cNvPr id="6" name="Freeform 6" descr="hand on heart icon" title="hand on heart icon"/>
          <p:cNvSpPr>
            <a:spLocks noEditPoints="1"/>
          </p:cNvSpPr>
          <p:nvPr/>
        </p:nvSpPr>
        <p:spPr bwMode="auto">
          <a:xfrm>
            <a:off x="6725653" y="320675"/>
            <a:ext cx="1726527" cy="1508125"/>
          </a:xfrm>
          <a:custGeom>
            <a:avLst/>
            <a:gdLst>
              <a:gd name="T0" fmla="*/ 662 w 851"/>
              <a:gd name="T1" fmla="*/ 756 h 762"/>
              <a:gd name="T2" fmla="*/ 553 w 851"/>
              <a:gd name="T3" fmla="*/ 672 h 762"/>
              <a:gd name="T4" fmla="*/ 433 w 851"/>
              <a:gd name="T5" fmla="*/ 748 h 762"/>
              <a:gd name="T6" fmla="*/ 152 w 851"/>
              <a:gd name="T7" fmla="*/ 502 h 762"/>
              <a:gd name="T8" fmla="*/ 1 w 851"/>
              <a:gd name="T9" fmla="*/ 256 h 762"/>
              <a:gd name="T10" fmla="*/ 218 w 851"/>
              <a:gd name="T11" fmla="*/ 20 h 762"/>
              <a:gd name="T12" fmla="*/ 413 w 851"/>
              <a:gd name="T13" fmla="*/ 97 h 762"/>
              <a:gd name="T14" fmla="*/ 503 w 851"/>
              <a:gd name="T15" fmla="*/ 39 h 762"/>
              <a:gd name="T16" fmla="*/ 771 w 851"/>
              <a:gd name="T17" fmla="*/ 410 h 762"/>
              <a:gd name="T18" fmla="*/ 765 w 851"/>
              <a:gd name="T19" fmla="*/ 456 h 762"/>
              <a:gd name="T20" fmla="*/ 848 w 851"/>
              <a:gd name="T21" fmla="*/ 571 h 762"/>
              <a:gd name="T22" fmla="*/ 776 w 851"/>
              <a:gd name="T23" fmla="*/ 547 h 762"/>
              <a:gd name="T24" fmla="*/ 682 w 851"/>
              <a:gd name="T25" fmla="*/ 326 h 762"/>
              <a:gd name="T26" fmla="*/ 543 w 851"/>
              <a:gd name="T27" fmla="*/ 207 h 762"/>
              <a:gd name="T28" fmla="*/ 532 w 851"/>
              <a:gd name="T29" fmla="*/ 247 h 762"/>
              <a:gd name="T30" fmla="*/ 556 w 851"/>
              <a:gd name="T31" fmla="*/ 296 h 762"/>
              <a:gd name="T32" fmla="*/ 441 w 851"/>
              <a:gd name="T33" fmla="*/ 203 h 762"/>
              <a:gd name="T34" fmla="*/ 397 w 851"/>
              <a:gd name="T35" fmla="*/ 226 h 762"/>
              <a:gd name="T36" fmla="*/ 495 w 851"/>
              <a:gd name="T37" fmla="*/ 330 h 762"/>
              <a:gd name="T38" fmla="*/ 489 w 851"/>
              <a:gd name="T39" fmla="*/ 358 h 762"/>
              <a:gd name="T40" fmla="*/ 356 w 851"/>
              <a:gd name="T41" fmla="*/ 235 h 762"/>
              <a:gd name="T42" fmla="*/ 318 w 851"/>
              <a:gd name="T43" fmla="*/ 272 h 762"/>
              <a:gd name="T44" fmla="*/ 435 w 851"/>
              <a:gd name="T45" fmla="*/ 389 h 762"/>
              <a:gd name="T46" fmla="*/ 412 w 851"/>
              <a:gd name="T47" fmla="*/ 412 h 762"/>
              <a:gd name="T48" fmla="*/ 287 w 851"/>
              <a:gd name="T49" fmla="*/ 318 h 762"/>
              <a:gd name="T50" fmla="*/ 299 w 851"/>
              <a:gd name="T51" fmla="*/ 371 h 762"/>
              <a:gd name="T52" fmla="*/ 422 w 851"/>
              <a:gd name="T53" fmla="*/ 519 h 762"/>
              <a:gd name="T54" fmla="*/ 352 w 851"/>
              <a:gd name="T55" fmla="*/ 502 h 762"/>
              <a:gd name="T56" fmla="*/ 323 w 851"/>
              <a:gd name="T57" fmla="*/ 547 h 762"/>
              <a:gd name="T58" fmla="*/ 524 w 851"/>
              <a:gd name="T59" fmla="*/ 642 h 762"/>
              <a:gd name="T60" fmla="*/ 598 w 851"/>
              <a:gd name="T61" fmla="*/ 647 h 762"/>
              <a:gd name="T62" fmla="*/ 752 w 851"/>
              <a:gd name="T63" fmla="*/ 380 h 762"/>
              <a:gd name="T64" fmla="*/ 558 w 851"/>
              <a:gd name="T65" fmla="*/ 55 h 762"/>
              <a:gd name="T66" fmla="*/ 398 w 851"/>
              <a:gd name="T67" fmla="*/ 127 h 762"/>
              <a:gd name="T68" fmla="*/ 81 w 851"/>
              <a:gd name="T69" fmla="*/ 120 h 762"/>
              <a:gd name="T70" fmla="*/ 403 w 851"/>
              <a:gd name="T71" fmla="*/ 707 h 762"/>
              <a:gd name="T72" fmla="*/ 413 w 851"/>
              <a:gd name="T73" fmla="*/ 715 h 762"/>
              <a:gd name="T74" fmla="*/ 438 w 851"/>
              <a:gd name="T75" fmla="*/ 657 h 762"/>
              <a:gd name="T76" fmla="*/ 294 w 851"/>
              <a:gd name="T77" fmla="*/ 487 h 762"/>
              <a:gd name="T78" fmla="*/ 333 w 851"/>
              <a:gd name="T79" fmla="*/ 451 h 762"/>
              <a:gd name="T80" fmla="*/ 267 w 851"/>
              <a:gd name="T81" fmla="*/ 294 h 762"/>
              <a:gd name="T82" fmla="*/ 292 w 851"/>
              <a:gd name="T83" fmla="*/ 209 h 762"/>
              <a:gd name="T84" fmla="*/ 470 w 851"/>
              <a:gd name="T85" fmla="*/ 186 h 762"/>
              <a:gd name="T86" fmla="*/ 498 w 851"/>
              <a:gd name="T87" fmla="*/ 205 h 762"/>
              <a:gd name="T88" fmla="*/ 643 w 851"/>
              <a:gd name="T89" fmla="*/ 24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1" h="762">
                <a:moveTo>
                  <a:pt x="686" y="734"/>
                </a:moveTo>
                <a:cubicBezTo>
                  <a:pt x="678" y="742"/>
                  <a:pt x="671" y="748"/>
                  <a:pt x="662" y="756"/>
                </a:cubicBezTo>
                <a:cubicBezTo>
                  <a:pt x="641" y="735"/>
                  <a:pt x="619" y="714"/>
                  <a:pt x="599" y="692"/>
                </a:cubicBezTo>
                <a:cubicBezTo>
                  <a:pt x="586" y="678"/>
                  <a:pt x="572" y="674"/>
                  <a:pt x="553" y="672"/>
                </a:cubicBezTo>
                <a:cubicBezTo>
                  <a:pt x="519" y="669"/>
                  <a:pt x="495" y="680"/>
                  <a:pt x="474" y="706"/>
                </a:cubicBezTo>
                <a:cubicBezTo>
                  <a:pt x="462" y="722"/>
                  <a:pt x="447" y="734"/>
                  <a:pt x="433" y="748"/>
                </a:cubicBezTo>
                <a:cubicBezTo>
                  <a:pt x="419" y="762"/>
                  <a:pt x="412" y="762"/>
                  <a:pt x="398" y="748"/>
                </a:cubicBezTo>
                <a:cubicBezTo>
                  <a:pt x="316" y="666"/>
                  <a:pt x="234" y="584"/>
                  <a:pt x="152" y="502"/>
                </a:cubicBezTo>
                <a:cubicBezTo>
                  <a:pt x="121" y="470"/>
                  <a:pt x="88" y="439"/>
                  <a:pt x="58" y="407"/>
                </a:cubicBezTo>
                <a:cubicBezTo>
                  <a:pt x="20" y="364"/>
                  <a:pt x="2" y="314"/>
                  <a:pt x="1" y="256"/>
                </a:cubicBezTo>
                <a:cubicBezTo>
                  <a:pt x="0" y="190"/>
                  <a:pt x="22" y="134"/>
                  <a:pt x="66" y="88"/>
                </a:cubicBezTo>
                <a:cubicBezTo>
                  <a:pt x="107" y="45"/>
                  <a:pt x="158" y="23"/>
                  <a:pt x="218" y="20"/>
                </a:cubicBezTo>
                <a:cubicBezTo>
                  <a:pt x="293" y="16"/>
                  <a:pt x="356" y="42"/>
                  <a:pt x="410" y="94"/>
                </a:cubicBezTo>
                <a:cubicBezTo>
                  <a:pt x="411" y="95"/>
                  <a:pt x="412" y="96"/>
                  <a:pt x="413" y="97"/>
                </a:cubicBezTo>
                <a:cubicBezTo>
                  <a:pt x="414" y="97"/>
                  <a:pt x="415" y="97"/>
                  <a:pt x="414" y="94"/>
                </a:cubicBezTo>
                <a:cubicBezTo>
                  <a:pt x="444" y="76"/>
                  <a:pt x="472" y="53"/>
                  <a:pt x="503" y="39"/>
                </a:cubicBezTo>
                <a:cubicBezTo>
                  <a:pt x="591" y="0"/>
                  <a:pt x="703" y="18"/>
                  <a:pt x="773" y="96"/>
                </a:cubicBezTo>
                <a:cubicBezTo>
                  <a:pt x="850" y="183"/>
                  <a:pt x="851" y="323"/>
                  <a:pt x="771" y="410"/>
                </a:cubicBezTo>
                <a:cubicBezTo>
                  <a:pt x="766" y="415"/>
                  <a:pt x="765" y="424"/>
                  <a:pt x="764" y="432"/>
                </a:cubicBezTo>
                <a:cubicBezTo>
                  <a:pt x="763" y="440"/>
                  <a:pt x="766" y="448"/>
                  <a:pt x="765" y="456"/>
                </a:cubicBezTo>
                <a:cubicBezTo>
                  <a:pt x="760" y="483"/>
                  <a:pt x="773" y="501"/>
                  <a:pt x="792" y="517"/>
                </a:cubicBezTo>
                <a:cubicBezTo>
                  <a:pt x="812" y="534"/>
                  <a:pt x="829" y="552"/>
                  <a:pt x="848" y="571"/>
                </a:cubicBezTo>
                <a:cubicBezTo>
                  <a:pt x="839" y="579"/>
                  <a:pt x="832" y="586"/>
                  <a:pt x="823" y="595"/>
                </a:cubicBezTo>
                <a:cubicBezTo>
                  <a:pt x="808" y="579"/>
                  <a:pt x="793" y="561"/>
                  <a:pt x="776" y="547"/>
                </a:cubicBezTo>
                <a:cubicBezTo>
                  <a:pt x="744" y="522"/>
                  <a:pt x="730" y="492"/>
                  <a:pt x="732" y="450"/>
                </a:cubicBezTo>
                <a:cubicBezTo>
                  <a:pt x="735" y="403"/>
                  <a:pt x="715" y="360"/>
                  <a:pt x="682" y="326"/>
                </a:cubicBezTo>
                <a:cubicBezTo>
                  <a:pt x="645" y="288"/>
                  <a:pt x="608" y="252"/>
                  <a:pt x="571" y="214"/>
                </a:cubicBezTo>
                <a:cubicBezTo>
                  <a:pt x="562" y="206"/>
                  <a:pt x="553" y="201"/>
                  <a:pt x="543" y="207"/>
                </a:cubicBezTo>
                <a:cubicBezTo>
                  <a:pt x="535" y="211"/>
                  <a:pt x="529" y="220"/>
                  <a:pt x="526" y="229"/>
                </a:cubicBezTo>
                <a:cubicBezTo>
                  <a:pt x="524" y="233"/>
                  <a:pt x="528" y="242"/>
                  <a:pt x="532" y="247"/>
                </a:cubicBezTo>
                <a:cubicBezTo>
                  <a:pt x="536" y="254"/>
                  <a:pt x="543" y="259"/>
                  <a:pt x="549" y="265"/>
                </a:cubicBezTo>
                <a:cubicBezTo>
                  <a:pt x="563" y="279"/>
                  <a:pt x="565" y="288"/>
                  <a:pt x="556" y="296"/>
                </a:cubicBezTo>
                <a:cubicBezTo>
                  <a:pt x="544" y="306"/>
                  <a:pt x="536" y="297"/>
                  <a:pt x="527" y="289"/>
                </a:cubicBezTo>
                <a:cubicBezTo>
                  <a:pt x="499" y="260"/>
                  <a:pt x="470" y="231"/>
                  <a:pt x="441" y="203"/>
                </a:cubicBezTo>
                <a:cubicBezTo>
                  <a:pt x="431" y="193"/>
                  <a:pt x="420" y="191"/>
                  <a:pt x="408" y="198"/>
                </a:cubicBezTo>
                <a:cubicBezTo>
                  <a:pt x="397" y="204"/>
                  <a:pt x="394" y="215"/>
                  <a:pt x="397" y="226"/>
                </a:cubicBezTo>
                <a:cubicBezTo>
                  <a:pt x="398" y="231"/>
                  <a:pt x="402" y="236"/>
                  <a:pt x="405" y="240"/>
                </a:cubicBezTo>
                <a:cubicBezTo>
                  <a:pt x="435" y="270"/>
                  <a:pt x="465" y="300"/>
                  <a:pt x="495" y="330"/>
                </a:cubicBezTo>
                <a:cubicBezTo>
                  <a:pt x="499" y="335"/>
                  <a:pt x="501" y="343"/>
                  <a:pt x="500" y="349"/>
                </a:cubicBezTo>
                <a:cubicBezTo>
                  <a:pt x="500" y="352"/>
                  <a:pt x="492" y="359"/>
                  <a:pt x="489" y="358"/>
                </a:cubicBezTo>
                <a:cubicBezTo>
                  <a:pt x="482" y="357"/>
                  <a:pt x="474" y="354"/>
                  <a:pt x="469" y="349"/>
                </a:cubicBezTo>
                <a:cubicBezTo>
                  <a:pt x="431" y="311"/>
                  <a:pt x="393" y="273"/>
                  <a:pt x="356" y="235"/>
                </a:cubicBezTo>
                <a:cubicBezTo>
                  <a:pt x="348" y="227"/>
                  <a:pt x="339" y="221"/>
                  <a:pt x="326" y="225"/>
                </a:cubicBezTo>
                <a:cubicBezTo>
                  <a:pt x="305" y="232"/>
                  <a:pt x="301" y="254"/>
                  <a:pt x="318" y="272"/>
                </a:cubicBezTo>
                <a:cubicBezTo>
                  <a:pt x="346" y="300"/>
                  <a:pt x="374" y="328"/>
                  <a:pt x="401" y="355"/>
                </a:cubicBezTo>
                <a:cubicBezTo>
                  <a:pt x="413" y="367"/>
                  <a:pt x="424" y="378"/>
                  <a:pt x="435" y="389"/>
                </a:cubicBezTo>
                <a:cubicBezTo>
                  <a:pt x="443" y="397"/>
                  <a:pt x="446" y="406"/>
                  <a:pt x="437" y="414"/>
                </a:cubicBezTo>
                <a:cubicBezTo>
                  <a:pt x="429" y="422"/>
                  <a:pt x="420" y="419"/>
                  <a:pt x="412" y="412"/>
                </a:cubicBezTo>
                <a:cubicBezTo>
                  <a:pt x="383" y="382"/>
                  <a:pt x="353" y="353"/>
                  <a:pt x="324" y="323"/>
                </a:cubicBezTo>
                <a:cubicBezTo>
                  <a:pt x="311" y="311"/>
                  <a:pt x="299" y="309"/>
                  <a:pt x="287" y="318"/>
                </a:cubicBezTo>
                <a:cubicBezTo>
                  <a:pt x="276" y="327"/>
                  <a:pt x="275" y="341"/>
                  <a:pt x="285" y="356"/>
                </a:cubicBezTo>
                <a:cubicBezTo>
                  <a:pt x="289" y="361"/>
                  <a:pt x="294" y="366"/>
                  <a:pt x="299" y="371"/>
                </a:cubicBezTo>
                <a:cubicBezTo>
                  <a:pt x="338" y="410"/>
                  <a:pt x="376" y="449"/>
                  <a:pt x="416" y="488"/>
                </a:cubicBezTo>
                <a:cubicBezTo>
                  <a:pt x="425" y="497"/>
                  <a:pt x="431" y="506"/>
                  <a:pt x="422" y="519"/>
                </a:cubicBezTo>
                <a:cubicBezTo>
                  <a:pt x="414" y="531"/>
                  <a:pt x="405" y="532"/>
                  <a:pt x="390" y="524"/>
                </a:cubicBezTo>
                <a:cubicBezTo>
                  <a:pt x="377" y="517"/>
                  <a:pt x="365" y="509"/>
                  <a:pt x="352" y="502"/>
                </a:cubicBezTo>
                <a:cubicBezTo>
                  <a:pt x="338" y="494"/>
                  <a:pt x="324" y="497"/>
                  <a:pt x="316" y="510"/>
                </a:cubicBezTo>
                <a:cubicBezTo>
                  <a:pt x="308" y="521"/>
                  <a:pt x="311" y="538"/>
                  <a:pt x="323" y="547"/>
                </a:cubicBezTo>
                <a:cubicBezTo>
                  <a:pt x="362" y="572"/>
                  <a:pt x="400" y="597"/>
                  <a:pt x="440" y="621"/>
                </a:cubicBezTo>
                <a:cubicBezTo>
                  <a:pt x="465" y="637"/>
                  <a:pt x="495" y="642"/>
                  <a:pt x="524" y="642"/>
                </a:cubicBezTo>
                <a:cubicBezTo>
                  <a:pt x="543" y="642"/>
                  <a:pt x="562" y="642"/>
                  <a:pt x="581" y="642"/>
                </a:cubicBezTo>
                <a:cubicBezTo>
                  <a:pt x="587" y="642"/>
                  <a:pt x="594" y="643"/>
                  <a:pt x="598" y="647"/>
                </a:cubicBezTo>
                <a:cubicBezTo>
                  <a:pt x="627" y="675"/>
                  <a:pt x="656" y="704"/>
                  <a:pt x="686" y="734"/>
                </a:cubicBezTo>
                <a:close/>
                <a:moveTo>
                  <a:pt x="752" y="380"/>
                </a:moveTo>
                <a:cubicBezTo>
                  <a:pt x="790" y="340"/>
                  <a:pt x="808" y="273"/>
                  <a:pt x="796" y="214"/>
                </a:cubicBezTo>
                <a:cubicBezTo>
                  <a:pt x="775" y="103"/>
                  <a:pt x="669" y="32"/>
                  <a:pt x="558" y="55"/>
                </a:cubicBezTo>
                <a:cubicBezTo>
                  <a:pt x="508" y="65"/>
                  <a:pt x="468" y="91"/>
                  <a:pt x="434" y="127"/>
                </a:cubicBezTo>
                <a:cubicBezTo>
                  <a:pt x="419" y="142"/>
                  <a:pt x="412" y="142"/>
                  <a:pt x="398" y="127"/>
                </a:cubicBezTo>
                <a:cubicBezTo>
                  <a:pt x="365" y="93"/>
                  <a:pt x="327" y="66"/>
                  <a:pt x="279" y="56"/>
                </a:cubicBezTo>
                <a:cubicBezTo>
                  <a:pt x="202" y="40"/>
                  <a:pt x="135" y="59"/>
                  <a:pt x="81" y="120"/>
                </a:cubicBezTo>
                <a:cubicBezTo>
                  <a:pt x="10" y="199"/>
                  <a:pt x="17" y="322"/>
                  <a:pt x="93" y="398"/>
                </a:cubicBezTo>
                <a:cubicBezTo>
                  <a:pt x="197" y="500"/>
                  <a:pt x="300" y="604"/>
                  <a:pt x="403" y="707"/>
                </a:cubicBezTo>
                <a:cubicBezTo>
                  <a:pt x="407" y="711"/>
                  <a:pt x="411" y="715"/>
                  <a:pt x="416" y="719"/>
                </a:cubicBezTo>
                <a:cubicBezTo>
                  <a:pt x="415" y="718"/>
                  <a:pt x="414" y="716"/>
                  <a:pt x="413" y="715"/>
                </a:cubicBezTo>
                <a:cubicBezTo>
                  <a:pt x="430" y="699"/>
                  <a:pt x="448" y="683"/>
                  <a:pt x="465" y="667"/>
                </a:cubicBezTo>
                <a:cubicBezTo>
                  <a:pt x="456" y="663"/>
                  <a:pt x="446" y="661"/>
                  <a:pt x="438" y="657"/>
                </a:cubicBezTo>
                <a:cubicBezTo>
                  <a:pt x="392" y="628"/>
                  <a:pt x="346" y="600"/>
                  <a:pt x="301" y="569"/>
                </a:cubicBezTo>
                <a:cubicBezTo>
                  <a:pt x="274" y="550"/>
                  <a:pt x="271" y="510"/>
                  <a:pt x="294" y="487"/>
                </a:cubicBezTo>
                <a:cubicBezTo>
                  <a:pt x="307" y="475"/>
                  <a:pt x="325" y="469"/>
                  <a:pt x="341" y="460"/>
                </a:cubicBezTo>
                <a:cubicBezTo>
                  <a:pt x="340" y="458"/>
                  <a:pt x="336" y="454"/>
                  <a:pt x="333" y="451"/>
                </a:cubicBezTo>
                <a:cubicBezTo>
                  <a:pt x="310" y="428"/>
                  <a:pt x="288" y="406"/>
                  <a:pt x="266" y="384"/>
                </a:cubicBezTo>
                <a:cubicBezTo>
                  <a:pt x="240" y="356"/>
                  <a:pt x="240" y="317"/>
                  <a:pt x="267" y="294"/>
                </a:cubicBezTo>
                <a:cubicBezTo>
                  <a:pt x="272" y="289"/>
                  <a:pt x="278" y="286"/>
                  <a:pt x="284" y="282"/>
                </a:cubicBezTo>
                <a:cubicBezTo>
                  <a:pt x="272" y="256"/>
                  <a:pt x="271" y="230"/>
                  <a:pt x="292" y="209"/>
                </a:cubicBezTo>
                <a:cubicBezTo>
                  <a:pt x="314" y="187"/>
                  <a:pt x="340" y="189"/>
                  <a:pt x="366" y="200"/>
                </a:cubicBezTo>
                <a:cubicBezTo>
                  <a:pt x="386" y="156"/>
                  <a:pt x="439" y="150"/>
                  <a:pt x="470" y="186"/>
                </a:cubicBezTo>
                <a:cubicBezTo>
                  <a:pt x="477" y="195"/>
                  <a:pt x="485" y="203"/>
                  <a:pt x="493" y="211"/>
                </a:cubicBezTo>
                <a:cubicBezTo>
                  <a:pt x="496" y="207"/>
                  <a:pt x="498" y="206"/>
                  <a:pt x="498" y="205"/>
                </a:cubicBezTo>
                <a:cubicBezTo>
                  <a:pt x="522" y="167"/>
                  <a:pt x="562" y="161"/>
                  <a:pt x="594" y="193"/>
                </a:cubicBezTo>
                <a:cubicBezTo>
                  <a:pt x="611" y="209"/>
                  <a:pt x="627" y="225"/>
                  <a:pt x="643" y="242"/>
                </a:cubicBezTo>
                <a:cubicBezTo>
                  <a:pt x="683" y="284"/>
                  <a:pt x="732" y="320"/>
                  <a:pt x="752" y="380"/>
                </a:cubicBezTo>
                <a:close/>
              </a:path>
            </a:pathLst>
          </a:custGeom>
          <a:solidFill>
            <a:srgbClr val="5199AD"/>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D9D67BC3-7CAE-487C-9CE3-AB4DF860813E}"/>
              </a:ext>
            </a:extLst>
          </p:cNvPr>
          <p:cNvGraphicFramePr>
            <a:graphicFrameLocks noGrp="1"/>
          </p:cNvGraphicFramePr>
          <p:nvPr>
            <p:extLst>
              <p:ext uri="{D42A27DB-BD31-4B8C-83A1-F6EECF244321}">
                <p14:modId xmlns:p14="http://schemas.microsoft.com/office/powerpoint/2010/main" val="275188808"/>
              </p:ext>
            </p:extLst>
          </p:nvPr>
        </p:nvGraphicFramePr>
        <p:xfrm>
          <a:off x="5513028" y="2819022"/>
          <a:ext cx="3218999" cy="2746400"/>
        </p:xfrm>
        <a:graphic>
          <a:graphicData uri="http://schemas.openxmlformats.org/drawingml/2006/table">
            <a:tbl>
              <a:tblPr firstRow="1" bandRow="1">
                <a:tableStyleId>{2D5ABB26-0587-4C30-8999-92F81FD0307C}</a:tableStyleId>
              </a:tblPr>
              <a:tblGrid>
                <a:gridCol w="3218999">
                  <a:extLst>
                    <a:ext uri="{9D8B030D-6E8A-4147-A177-3AD203B41FA5}">
                      <a16:colId xmlns:a16="http://schemas.microsoft.com/office/drawing/2014/main" val="3307614987"/>
                    </a:ext>
                  </a:extLst>
                </a:gridCol>
              </a:tblGrid>
              <a:tr h="545551">
                <a:tc>
                  <a:txBody>
                    <a:bodyPr/>
                    <a:lstStyle/>
                    <a:p>
                      <a:pPr algn="l"/>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Optional Personal Care Add-Ons:</a:t>
                      </a:r>
                    </a:p>
                  </a:txBody>
                  <a:tcPr anchor="ctr">
                    <a:solidFill>
                      <a:schemeClr val="tx2"/>
                    </a:solidFill>
                  </a:tcPr>
                </a:tc>
                <a:extLst>
                  <a:ext uri="{0D108BD9-81ED-4DB2-BD59-A6C34878D82A}">
                    <a16:rowId xmlns:a16="http://schemas.microsoft.com/office/drawing/2014/main" val="2543529052"/>
                  </a:ext>
                </a:extLst>
              </a:tr>
              <a:tr h="2200849">
                <a:tc>
                  <a:txBody>
                    <a:bodyPr/>
                    <a:lstStyle/>
                    <a:p>
                      <a:pPr marL="285750" indent="-285750" algn="l">
                        <a:lnSpc>
                          <a:spcPct val="150000"/>
                        </a:lnSpc>
                        <a:buFont typeface="Arial" panose="020B0604020202020204" pitchFamily="34" charset="0"/>
                        <a:buChar char="•"/>
                      </a:pP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Salon Visit</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$50</a:t>
                      </a:r>
                    </a:p>
                    <a:p>
                      <a:pPr marL="285750" indent="-285750" algn="l">
                        <a:lnSpc>
                          <a:spcPct val="150000"/>
                        </a:lnSpc>
                        <a:buFont typeface="Arial" panose="020B0604020202020204" pitchFamily="34" charset="0"/>
                        <a:buChar char="•"/>
                      </a:pP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Professional Haircut</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$20</a:t>
                      </a:r>
                    </a:p>
                    <a:p>
                      <a:pPr marL="285750" indent="-285750" algn="l">
                        <a:lnSpc>
                          <a:spcPct val="150000"/>
                        </a:lnSpc>
                        <a:buFont typeface="Arial" panose="020B0604020202020204" pitchFamily="34" charset="0"/>
                        <a:buChar char="•"/>
                      </a:pP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Manicure / Pedicure</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$50</a:t>
                      </a:r>
                    </a:p>
                    <a:p>
                      <a:pPr marL="285750" indent="-285750" algn="l">
                        <a:lnSpc>
                          <a:spcPct val="150000"/>
                        </a:lnSpc>
                        <a:buFont typeface="Arial" panose="020B0604020202020204" pitchFamily="34" charset="0"/>
                        <a:buChar char="•"/>
                      </a:pP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Dry Cleaning</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$40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lnSpc>
                          <a:spcPct val="150000"/>
                        </a:lnSpc>
                        <a:buFont typeface="Arial" panose="020B0604020202020204" pitchFamily="34" charset="0"/>
                        <a:buChar char="•"/>
                      </a:pP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Home Cleaning Service</a:t>
                      </a:r>
                      <a:r>
                        <a:rPr lang="en-US" sz="16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$90</a:t>
                      </a:r>
                      <a:endParaRPr lang="en-US" sz="14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1810772021"/>
                  </a:ext>
                </a:extLst>
              </a:tr>
            </a:tbl>
          </a:graphicData>
        </a:graphic>
      </p:graphicFrame>
    </p:spTree>
    <p:custDataLst>
      <p:tags r:id="rId1"/>
    </p:custDataLst>
    <p:extLst>
      <p:ext uri="{BB962C8B-B14F-4D97-AF65-F5344CB8AC3E}">
        <p14:creationId xmlns:p14="http://schemas.microsoft.com/office/powerpoint/2010/main" val="417047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Entertainment</a:t>
            </a:r>
          </a:p>
        </p:txBody>
      </p:sp>
      <p:sp>
        <p:nvSpPr>
          <p:cNvPr id="24579" name="Content Placeholder 1"/>
          <p:cNvSpPr>
            <a:spLocks noGrp="1"/>
          </p:cNvSpPr>
          <p:nvPr>
            <p:ph sz="half" idx="1"/>
          </p:nvPr>
        </p:nvSpPr>
        <p:spPr>
          <a:xfrm>
            <a:off x="547688" y="1676004"/>
            <a:ext cx="6820633" cy="861461"/>
          </a:xfrm>
        </p:spPr>
        <p:txBody>
          <a:bodyPr anchor="ctr"/>
          <a:lstStyle/>
          <a:p>
            <a:pPr marL="0" indent="0">
              <a:buNone/>
            </a:pPr>
            <a:r>
              <a:rPr lang="en-US" sz="1800" dirty="0"/>
              <a:t>Pick as many of the entertainment options below as you would like. Remember, all costs are </a:t>
            </a:r>
            <a:r>
              <a:rPr lang="en-US" sz="1800" b="1" dirty="0"/>
              <a:t>per person </a:t>
            </a:r>
            <a:r>
              <a:rPr lang="en-US" sz="1800" dirty="0"/>
              <a:t>in your family.</a:t>
            </a:r>
          </a:p>
        </p:txBody>
      </p:sp>
      <p:graphicFrame>
        <p:nvGraphicFramePr>
          <p:cNvPr id="7" name="Content Placeholder 6" descr="table with entertainment information" title="table with entertainment information"/>
          <p:cNvGraphicFramePr>
            <a:graphicFrameLocks noGrp="1"/>
          </p:cNvGraphicFramePr>
          <p:nvPr>
            <p:ph sz="half" idx="2"/>
            <p:extLst>
              <p:ext uri="{D42A27DB-BD31-4B8C-83A1-F6EECF244321}">
                <p14:modId xmlns:p14="http://schemas.microsoft.com/office/powerpoint/2010/main" val="2673246940"/>
              </p:ext>
            </p:extLst>
          </p:nvPr>
        </p:nvGraphicFramePr>
        <p:xfrm>
          <a:off x="547688" y="2909282"/>
          <a:ext cx="7905196" cy="3186720"/>
        </p:xfrm>
        <a:graphic>
          <a:graphicData uri="http://schemas.openxmlformats.org/drawingml/2006/table">
            <a:tbl>
              <a:tblPr firstRow="1" bandRow="1">
                <a:tableStyleId>{2D5ABB26-0587-4C30-8999-92F81FD0307C}</a:tableStyleId>
              </a:tblPr>
              <a:tblGrid>
                <a:gridCol w="2693589">
                  <a:extLst>
                    <a:ext uri="{9D8B030D-6E8A-4147-A177-3AD203B41FA5}">
                      <a16:colId xmlns:a16="http://schemas.microsoft.com/office/drawing/2014/main" val="3936017157"/>
                    </a:ext>
                  </a:extLst>
                </a:gridCol>
                <a:gridCol w="2725793">
                  <a:extLst>
                    <a:ext uri="{9D8B030D-6E8A-4147-A177-3AD203B41FA5}">
                      <a16:colId xmlns:a16="http://schemas.microsoft.com/office/drawing/2014/main" val="935859941"/>
                    </a:ext>
                  </a:extLst>
                </a:gridCol>
                <a:gridCol w="2485814">
                  <a:extLst>
                    <a:ext uri="{9D8B030D-6E8A-4147-A177-3AD203B41FA5}">
                      <a16:colId xmlns:a16="http://schemas.microsoft.com/office/drawing/2014/main" val="1778910693"/>
                    </a:ext>
                  </a:extLst>
                </a:gridCol>
              </a:tblGrid>
              <a:tr h="637344">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Swimming</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$10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Recreation Center Membership</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Per Person - $15</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Museum</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Per Person - $15</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37344">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Bowling</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Camping</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Skating</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637344">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Movies</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Zoo</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$30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Amusement Park</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$45</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r h="637344">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Concert</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$50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Skiing</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$70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Family Vacation</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$120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2791181"/>
                  </a:ext>
                </a:extLst>
              </a:tr>
              <a:tr h="637344">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Library</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Bike Ride</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Park / Hike</a:t>
                      </a:r>
                    </a:p>
                    <a:p>
                      <a:pPr algn="ctr"/>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3768881"/>
                  </a:ext>
                </a:extLst>
              </a:tr>
            </a:tbl>
          </a:graphicData>
        </a:graphic>
      </p:graphicFrame>
      <p:pic>
        <p:nvPicPr>
          <p:cNvPr id="5" name="Picture 4" descr="Shape&#10;&#10;Description automatically generated with low confidence">
            <a:extLst>
              <a:ext uri="{FF2B5EF4-FFF2-40B4-BE49-F238E27FC236}">
                <a16:creationId xmlns:a16="http://schemas.microsoft.com/office/drawing/2014/main" id="{F0669D6F-6024-47FF-BC43-125254F6B51A}"/>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75890" y="320675"/>
            <a:ext cx="1143000" cy="1143000"/>
          </a:xfrm>
          <a:prstGeom prst="rect">
            <a:avLst/>
          </a:prstGeom>
        </p:spPr>
      </p:pic>
    </p:spTree>
    <p:custDataLst>
      <p:tags r:id="rId1"/>
    </p:custDataLst>
    <p:extLst>
      <p:ext uri="{BB962C8B-B14F-4D97-AF65-F5344CB8AC3E}">
        <p14:creationId xmlns:p14="http://schemas.microsoft.com/office/powerpoint/2010/main" val="96900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and Budget Worksheet</a:t>
            </a:r>
          </a:p>
        </p:txBody>
      </p:sp>
      <p:pic>
        <p:nvPicPr>
          <p:cNvPr id="4" name="Content Placeholder 3" descr="image of a profile and budget worksheet" title="profile and budget worksheet"/>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241089" y="891403"/>
            <a:ext cx="4842881" cy="5707899"/>
          </a:xfrm>
        </p:spPr>
      </p:pic>
    </p:spTree>
    <p:custDataLst>
      <p:tags r:id="rId1"/>
    </p:custDataLst>
    <p:extLst>
      <p:ext uri="{BB962C8B-B14F-4D97-AF65-F5344CB8AC3E}">
        <p14:creationId xmlns:p14="http://schemas.microsoft.com/office/powerpoint/2010/main" val="348868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Eating Out</a:t>
            </a:r>
          </a:p>
        </p:txBody>
      </p:sp>
      <p:sp>
        <p:nvSpPr>
          <p:cNvPr id="24579" name="Content Placeholder 1"/>
          <p:cNvSpPr>
            <a:spLocks noGrp="1"/>
          </p:cNvSpPr>
          <p:nvPr>
            <p:ph sz="half" idx="1"/>
          </p:nvPr>
        </p:nvSpPr>
        <p:spPr>
          <a:xfrm>
            <a:off x="547730" y="1647824"/>
            <a:ext cx="5357770" cy="484714"/>
          </a:xfrm>
        </p:spPr>
        <p:txBody>
          <a:bodyPr/>
          <a:lstStyle/>
          <a:p>
            <a:pPr marL="0" indent="0">
              <a:buNone/>
            </a:pPr>
            <a:r>
              <a:rPr lang="en-US" sz="1800" dirty="0"/>
              <a:t>Pick at least one of the options below.</a:t>
            </a:r>
          </a:p>
        </p:txBody>
      </p:sp>
      <p:graphicFrame>
        <p:nvGraphicFramePr>
          <p:cNvPr id="7" name="Content Placeholder 6" descr="table with eating out information" title="table with eating out information"/>
          <p:cNvGraphicFramePr>
            <a:graphicFrameLocks noGrp="1"/>
          </p:cNvGraphicFramePr>
          <p:nvPr>
            <p:ph sz="half" idx="2"/>
            <p:extLst>
              <p:ext uri="{D42A27DB-BD31-4B8C-83A1-F6EECF244321}">
                <p14:modId xmlns:p14="http://schemas.microsoft.com/office/powerpoint/2010/main" val="1059523758"/>
              </p:ext>
            </p:extLst>
          </p:nvPr>
        </p:nvGraphicFramePr>
        <p:xfrm>
          <a:off x="536740" y="2466398"/>
          <a:ext cx="8070519" cy="2053726"/>
        </p:xfrm>
        <a:graphic>
          <a:graphicData uri="http://schemas.openxmlformats.org/drawingml/2006/table">
            <a:tbl>
              <a:tblPr firstRow="1" bandRow="1">
                <a:tableStyleId>{2D5ABB26-0587-4C30-8999-92F81FD0307C}</a:tableStyleId>
              </a:tblPr>
              <a:tblGrid>
                <a:gridCol w="2092064">
                  <a:extLst>
                    <a:ext uri="{9D8B030D-6E8A-4147-A177-3AD203B41FA5}">
                      <a16:colId xmlns:a16="http://schemas.microsoft.com/office/drawing/2014/main" val="3936017157"/>
                    </a:ext>
                  </a:extLst>
                </a:gridCol>
                <a:gridCol w="2117077">
                  <a:extLst>
                    <a:ext uri="{9D8B030D-6E8A-4147-A177-3AD203B41FA5}">
                      <a16:colId xmlns:a16="http://schemas.microsoft.com/office/drawing/2014/main" val="935859941"/>
                    </a:ext>
                  </a:extLst>
                </a:gridCol>
                <a:gridCol w="1930689">
                  <a:extLst>
                    <a:ext uri="{9D8B030D-6E8A-4147-A177-3AD203B41FA5}">
                      <a16:colId xmlns:a16="http://schemas.microsoft.com/office/drawing/2014/main" val="1778910693"/>
                    </a:ext>
                  </a:extLst>
                </a:gridCol>
                <a:gridCol w="1930689">
                  <a:extLst>
                    <a:ext uri="{9D8B030D-6E8A-4147-A177-3AD203B41FA5}">
                      <a16:colId xmlns:a16="http://schemas.microsoft.com/office/drawing/2014/main" val="3967919077"/>
                    </a:ext>
                  </a:extLst>
                </a:gridCol>
              </a:tblGrid>
              <a:tr h="409240">
                <a:tc>
                  <a:txBody>
                    <a:bodyPr/>
                    <a:lstStyle/>
                    <a:p>
                      <a:pPr algn="l"/>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Once a week </a:t>
                      </a:r>
                    </a:p>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 times per month)</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Twice a week </a:t>
                      </a:r>
                    </a:p>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(8 times per month)</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Three times a week </a:t>
                      </a:r>
                    </a:p>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(12 times per month)</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Fast Food</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$24</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$48</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$72 per</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91109156"/>
                  </a:ext>
                </a:extLst>
              </a:tr>
              <a:tr h="621359">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Casual Dining</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$120</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$240</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$360 per</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Fine</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Dining</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$260</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$520</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$780 per</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6995497"/>
                  </a:ext>
                </a:extLst>
              </a:tr>
            </a:tbl>
          </a:graphicData>
        </a:graphic>
      </p:graphicFrame>
      <p:graphicFrame>
        <p:nvGraphicFramePr>
          <p:cNvPr id="8" name="Content Placeholder 6" descr="table with eating out add on information" title="table with eating out add on information"/>
          <p:cNvGraphicFramePr>
            <a:graphicFrameLocks/>
          </p:cNvGraphicFramePr>
          <p:nvPr>
            <p:extLst>
              <p:ext uri="{D42A27DB-BD31-4B8C-83A1-F6EECF244321}">
                <p14:modId xmlns:p14="http://schemas.microsoft.com/office/powerpoint/2010/main" val="3780721794"/>
              </p:ext>
            </p:extLst>
          </p:nvPr>
        </p:nvGraphicFramePr>
        <p:xfrm>
          <a:off x="536740" y="4745065"/>
          <a:ext cx="3120860" cy="1264344"/>
        </p:xfrm>
        <a:graphic>
          <a:graphicData uri="http://schemas.openxmlformats.org/drawingml/2006/table">
            <a:tbl>
              <a:tblPr firstRow="1" bandRow="1">
                <a:tableStyleId>{2D5ABB26-0587-4C30-8999-92F81FD0307C}</a:tableStyleId>
              </a:tblPr>
              <a:tblGrid>
                <a:gridCol w="1208933">
                  <a:extLst>
                    <a:ext uri="{9D8B030D-6E8A-4147-A177-3AD203B41FA5}">
                      <a16:colId xmlns:a16="http://schemas.microsoft.com/office/drawing/2014/main" val="3936017157"/>
                    </a:ext>
                  </a:extLst>
                </a:gridCol>
                <a:gridCol w="1911927">
                  <a:extLst>
                    <a:ext uri="{9D8B030D-6E8A-4147-A177-3AD203B41FA5}">
                      <a16:colId xmlns:a16="http://schemas.microsoft.com/office/drawing/2014/main" val="935859941"/>
                    </a:ext>
                  </a:extLst>
                </a:gridCol>
              </a:tblGrid>
              <a:tr h="319448">
                <a:tc>
                  <a:txBody>
                    <a:bodyPr/>
                    <a:lstStyle/>
                    <a:p>
                      <a:pPr algn="l"/>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Add-ons</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per person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319448">
                <a:tc>
                  <a:txBody>
                    <a:bodyPr/>
                    <a:lstStyle/>
                    <a:p>
                      <a:pPr algn="l"/>
                      <a:r>
                        <a:rPr lang="en-US" sz="1400" b="0" dirty="0">
                          <a:latin typeface="Open Sans Light" panose="020B0306030504020204" pitchFamily="34" charset="0"/>
                          <a:ea typeface="Open Sans Light" panose="020B0306030504020204" pitchFamily="34" charset="0"/>
                          <a:cs typeface="Open Sans Light" panose="020B0306030504020204" pitchFamily="34" charset="0"/>
                        </a:rPr>
                        <a:t>Pizza</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0" dirty="0">
                          <a:latin typeface="Open Sans Light" panose="020B0306030504020204" pitchFamily="34" charset="0"/>
                          <a:ea typeface="Open Sans Light" panose="020B0306030504020204" pitchFamily="34" charset="0"/>
                          <a:cs typeface="Open Sans Light" panose="020B0306030504020204" pitchFamily="34" charset="0"/>
                        </a:rPr>
                        <a:t>$20 per</a:t>
                      </a:r>
                      <a:r>
                        <a:rPr lang="en-US" sz="1400" b="0" baseline="0" dirty="0">
                          <a:latin typeface="Open Sans Light" panose="020B0306030504020204" pitchFamily="34" charset="0"/>
                          <a:ea typeface="Open Sans Light" panose="020B0306030504020204" pitchFamily="34" charset="0"/>
                          <a:cs typeface="Open Sans Light" panose="020B0306030504020204" pitchFamily="34" charset="0"/>
                        </a:rPr>
                        <a:t> pizza</a:t>
                      </a:r>
                      <a:endParaRPr lang="en-US" sz="1400" b="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320648">
                <a:tc>
                  <a:txBody>
                    <a:bodyPr/>
                    <a:lstStyle/>
                    <a:p>
                      <a:pPr algn="l"/>
                      <a:r>
                        <a:rPr lang="en-US" sz="1400" b="0" dirty="0">
                          <a:latin typeface="Open Sans Light" panose="020B0306030504020204" pitchFamily="34" charset="0"/>
                          <a:ea typeface="Open Sans Light" panose="020B0306030504020204" pitchFamily="34" charset="0"/>
                          <a:cs typeface="Open Sans Light" panose="020B0306030504020204" pitchFamily="34" charset="0"/>
                        </a:rPr>
                        <a:t>Coffee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0" dirty="0">
                          <a:latin typeface="Open Sans Light" panose="020B0306030504020204" pitchFamily="34" charset="0"/>
                          <a:ea typeface="Open Sans Light" panose="020B0306030504020204" pitchFamily="34" charset="0"/>
                          <a:cs typeface="Open Sans Light" panose="020B0306030504020204" pitchFamily="34" charset="0"/>
                        </a:rPr>
                        <a:t>$5 per coffee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237923">
                <a:tc>
                  <a:txBody>
                    <a:bodyPr/>
                    <a:lstStyle/>
                    <a:p>
                      <a:pPr algn="l"/>
                      <a:r>
                        <a:rPr lang="en-US" sz="1400" b="0" dirty="0">
                          <a:latin typeface="Open Sans Light" panose="020B0306030504020204" pitchFamily="34" charset="0"/>
                          <a:ea typeface="Open Sans Light" panose="020B0306030504020204" pitchFamily="34" charset="0"/>
                          <a:cs typeface="Open Sans Light" panose="020B0306030504020204" pitchFamily="34" charset="0"/>
                        </a:rPr>
                        <a:t>Smoothie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0" dirty="0">
                          <a:latin typeface="Open Sans Light" panose="020B0306030504020204" pitchFamily="34" charset="0"/>
                          <a:ea typeface="Open Sans Light" panose="020B0306030504020204" pitchFamily="34" charset="0"/>
                          <a:cs typeface="Open Sans Light" panose="020B0306030504020204" pitchFamily="34" charset="0"/>
                        </a:rPr>
                        <a:t>$6 per smoothie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95497"/>
                  </a:ext>
                </a:extLst>
              </a:tr>
            </a:tbl>
          </a:graphicData>
        </a:graphic>
      </p:graphicFrame>
      <p:pic>
        <p:nvPicPr>
          <p:cNvPr id="6" name="Picture 5" descr="plate with utensils icon" title="plate with utensils icon">
            <a:extLst>
              <a:ext uri="{FF2B5EF4-FFF2-40B4-BE49-F238E27FC236}">
                <a16:creationId xmlns:a16="http://schemas.microsoft.com/office/drawing/2014/main" id="{4FFCD03A-A94C-4EC2-B32E-69193C10AF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60104" y="274852"/>
            <a:ext cx="1182727" cy="1188823"/>
          </a:xfrm>
          <a:prstGeom prst="rect">
            <a:avLst/>
          </a:prstGeom>
        </p:spPr>
      </p:pic>
    </p:spTree>
    <p:custDataLst>
      <p:tags r:id="rId1"/>
    </p:custDataLst>
    <p:extLst>
      <p:ext uri="{BB962C8B-B14F-4D97-AF65-F5344CB8AC3E}">
        <p14:creationId xmlns:p14="http://schemas.microsoft.com/office/powerpoint/2010/main" val="385224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Charitable Contributions</a:t>
            </a:r>
          </a:p>
        </p:txBody>
      </p:sp>
      <p:sp>
        <p:nvSpPr>
          <p:cNvPr id="24579" name="Content Placeholder 1"/>
          <p:cNvSpPr>
            <a:spLocks noGrp="1"/>
          </p:cNvSpPr>
          <p:nvPr>
            <p:ph sz="half" idx="1"/>
          </p:nvPr>
        </p:nvSpPr>
        <p:spPr>
          <a:xfrm>
            <a:off x="544804" y="1315057"/>
            <a:ext cx="6820633" cy="861461"/>
          </a:xfrm>
        </p:spPr>
        <p:txBody>
          <a:bodyPr anchor="ctr"/>
          <a:lstStyle/>
          <a:p>
            <a:pPr marL="0" indent="0">
              <a:buNone/>
            </a:pPr>
            <a:r>
              <a:rPr lang="en-US" sz="1800" dirty="0"/>
              <a:t>Donate a minimum of $10 to one or more of the charities listed below and / or select community service.</a:t>
            </a:r>
          </a:p>
        </p:txBody>
      </p:sp>
      <p:graphicFrame>
        <p:nvGraphicFramePr>
          <p:cNvPr id="7" name="Content Placeholder 6" descr="table with charitable contribution information" title="table with charitable contribution information"/>
          <p:cNvGraphicFramePr>
            <a:graphicFrameLocks noGrp="1"/>
          </p:cNvGraphicFramePr>
          <p:nvPr>
            <p:ph sz="half" idx="2"/>
            <p:extLst>
              <p:ext uri="{D42A27DB-BD31-4B8C-83A1-F6EECF244321}">
                <p14:modId xmlns:p14="http://schemas.microsoft.com/office/powerpoint/2010/main" val="1204186969"/>
              </p:ext>
            </p:extLst>
          </p:nvPr>
        </p:nvGraphicFramePr>
        <p:xfrm>
          <a:off x="704097" y="2320989"/>
          <a:ext cx="7152523" cy="3882554"/>
        </p:xfrm>
        <a:graphic>
          <a:graphicData uri="http://schemas.openxmlformats.org/drawingml/2006/table">
            <a:tbl>
              <a:tblPr firstRow="1" bandRow="1">
                <a:tableStyleId>{2D5ABB26-0587-4C30-8999-92F81FD0307C}</a:tableStyleId>
              </a:tblPr>
              <a:tblGrid>
                <a:gridCol w="3555010">
                  <a:extLst>
                    <a:ext uri="{9D8B030D-6E8A-4147-A177-3AD203B41FA5}">
                      <a16:colId xmlns:a16="http://schemas.microsoft.com/office/drawing/2014/main" val="3936017157"/>
                    </a:ext>
                  </a:extLst>
                </a:gridCol>
                <a:gridCol w="3597513">
                  <a:extLst>
                    <a:ext uri="{9D8B030D-6E8A-4147-A177-3AD203B41FA5}">
                      <a16:colId xmlns:a16="http://schemas.microsoft.com/office/drawing/2014/main" val="935859941"/>
                    </a:ext>
                  </a:extLst>
                </a:gridCol>
              </a:tblGrid>
              <a:tr h="313927">
                <a:tc>
                  <a:txBody>
                    <a:bodyPr/>
                    <a:lstStyle/>
                    <a:p>
                      <a:pPr algn="l"/>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Donation Amount</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Community Organization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21359">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Youth Organization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Religious</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Donation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Community Service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$0 </a:t>
                      </a:r>
                    </a:p>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5 hours</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or more time commitment</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2791181"/>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Medical Research</a:t>
                      </a:r>
                      <a:r>
                        <a:rPr lang="en-US" sz="1400" b="1" baseline="0" dirty="0">
                          <a:latin typeface="Open Sans Light" panose="020B0306030504020204" pitchFamily="34" charset="0"/>
                          <a:ea typeface="Open Sans Light" panose="020B0306030504020204" pitchFamily="34" charset="0"/>
                          <a:cs typeface="Open Sans Light" panose="020B0306030504020204" pitchFamily="34" charset="0"/>
                        </a:rPr>
                        <a:t> Charity</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3768881"/>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Animal Shelter</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9519983"/>
                  </a:ext>
                </a:extLst>
              </a:tr>
              <a:tr h="504967">
                <a:tc>
                  <a:txBody>
                    <a:bodyPr/>
                    <a:lstStyle/>
                    <a:p>
                      <a:pPr algn="l"/>
                      <a:r>
                        <a:rPr lang="en-US" sz="1400" b="1" dirty="0">
                          <a:latin typeface="Open Sans Light" panose="020B0306030504020204" pitchFamily="34" charset="0"/>
                          <a:ea typeface="Open Sans Light" panose="020B0306030504020204" pitchFamily="34" charset="0"/>
                          <a:cs typeface="Open Sans Light" panose="020B0306030504020204" pitchFamily="34" charset="0"/>
                        </a:rPr>
                        <a:t>Homeless Shelter</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2841455"/>
                  </a:ext>
                </a:extLst>
              </a:tr>
            </a:tbl>
          </a:graphicData>
        </a:graphic>
      </p:graphicFrame>
      <p:pic>
        <p:nvPicPr>
          <p:cNvPr id="2" name="Picture 1" descr="hands under heart icon" title="hands under heart ic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80649" y="176204"/>
            <a:ext cx="1287471" cy="1287471"/>
          </a:xfrm>
          <a:prstGeom prst="rect">
            <a:avLst/>
          </a:prstGeom>
        </p:spPr>
      </p:pic>
    </p:spTree>
    <p:custDataLst>
      <p:tags r:id="rId1"/>
    </p:custDataLst>
    <p:extLst>
      <p:ext uri="{BB962C8B-B14F-4D97-AF65-F5344CB8AC3E}">
        <p14:creationId xmlns:p14="http://schemas.microsoft.com/office/powerpoint/2010/main" val="139975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498" y="2269791"/>
            <a:ext cx="8229600" cy="1143000"/>
          </a:xfrm>
        </p:spPr>
        <p:txBody>
          <a:bodyPr/>
          <a:lstStyle/>
          <a:p>
            <a:r>
              <a:rPr lang="en-US" sz="4400" dirty="0"/>
              <a:t>Review</a:t>
            </a:r>
          </a:p>
        </p:txBody>
      </p:sp>
      <p:pic>
        <p:nvPicPr>
          <p:cNvPr id="6" name="Picture 5" descr="paper and pen icon" title="paper and pen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7379" y="3994485"/>
            <a:ext cx="2147719" cy="2312928"/>
          </a:xfrm>
          <a:prstGeom prst="rect">
            <a:avLst/>
          </a:prstGeom>
        </p:spPr>
      </p:pic>
    </p:spTree>
    <p:custDataLst>
      <p:tags r:id="rId1"/>
    </p:custDataLst>
    <p:extLst>
      <p:ext uri="{BB962C8B-B14F-4D97-AF65-F5344CB8AC3E}">
        <p14:creationId xmlns:p14="http://schemas.microsoft.com/office/powerpoint/2010/main" val="214848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498" y="2269791"/>
            <a:ext cx="8229600" cy="1143000"/>
          </a:xfrm>
        </p:spPr>
        <p:txBody>
          <a:bodyPr/>
          <a:lstStyle/>
          <a:p>
            <a:r>
              <a:rPr lang="en-US" sz="4400" dirty="0"/>
              <a:t>Debrief</a:t>
            </a:r>
          </a:p>
        </p:txBody>
      </p:sp>
      <p:pic>
        <p:nvPicPr>
          <p:cNvPr id="6" name="Picture 5" descr="paper and pen icon" title="paper and pen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7379" y="3994485"/>
            <a:ext cx="2147719" cy="2312928"/>
          </a:xfrm>
          <a:prstGeom prst="rect">
            <a:avLst/>
          </a:prstGeom>
        </p:spPr>
      </p:pic>
    </p:spTree>
    <p:custDataLst>
      <p:tags r:id="rId1"/>
    </p:custDataLst>
    <p:extLst>
      <p:ext uri="{BB962C8B-B14F-4D97-AF65-F5344CB8AC3E}">
        <p14:creationId xmlns:p14="http://schemas.microsoft.com/office/powerpoint/2010/main" val="24376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ands on banking money skills you need for life logo" title="hands on banking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389" y="254993"/>
            <a:ext cx="3657600" cy="1030309"/>
          </a:xfrm>
          <a:prstGeom prst="rect">
            <a:avLst/>
          </a:prstGeom>
        </p:spPr>
      </p:pic>
      <p:pic>
        <p:nvPicPr>
          <p:cNvPr id="21" name="Picture 20" descr="a public service provided by wells fargo logo" title="a public service provided by wells fargo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7264" y="221874"/>
            <a:ext cx="963154" cy="1096570"/>
          </a:xfrm>
          <a:prstGeom prst="rect">
            <a:avLst/>
          </a:prstGeom>
        </p:spPr>
      </p:pic>
      <p:sp>
        <p:nvSpPr>
          <p:cNvPr id="2" name="Title 1"/>
          <p:cNvSpPr>
            <a:spLocks noGrp="1"/>
          </p:cNvSpPr>
          <p:nvPr>
            <p:ph type="title"/>
          </p:nvPr>
        </p:nvSpPr>
        <p:spPr>
          <a:xfrm>
            <a:off x="525307" y="1684877"/>
            <a:ext cx="8229600" cy="788815"/>
          </a:xfrm>
        </p:spPr>
        <p:txBody>
          <a:bodyPr/>
          <a:lstStyle/>
          <a:p>
            <a:r>
              <a:rPr lang="en-US" spc="-9" dirty="0">
                <a:latin typeface="Century Gothic" panose="020B0502020202020204" pitchFamily="34" charset="0"/>
              </a:rPr>
              <a:t>Thank you</a:t>
            </a:r>
            <a:endParaRPr lang="en-US" dirty="0"/>
          </a:p>
        </p:txBody>
      </p:sp>
      <p:sp>
        <p:nvSpPr>
          <p:cNvPr id="4" name="Content Placeholder 3"/>
          <p:cNvSpPr>
            <a:spLocks noGrp="1"/>
          </p:cNvSpPr>
          <p:nvPr>
            <p:ph idx="1"/>
          </p:nvPr>
        </p:nvSpPr>
        <p:spPr>
          <a:xfrm>
            <a:off x="579843" y="2574970"/>
            <a:ext cx="8229600" cy="1607610"/>
          </a:xfrm>
        </p:spPr>
        <p:txBody>
          <a:bodyPr/>
          <a:lstStyle/>
          <a:p>
            <a:pPr marL="0" indent="0" defTabSz="1341150">
              <a:spcAft>
                <a:spcPts val="880"/>
              </a:spcAft>
              <a:buNone/>
            </a:pPr>
            <a:r>
              <a:rPr lang="en-US" sz="2000" dirty="0">
                <a:solidFill>
                  <a:srgbClr val="000000">
                    <a:lumMod val="50000"/>
                    <a:lumOff val="50000"/>
                  </a:srgbClr>
                </a:solidFill>
              </a:rPr>
              <a:t>For additional information email us at hobinfo@wellsfargo.com or visit:</a:t>
            </a:r>
          </a:p>
          <a:p>
            <a:pPr marL="344488" lvl="1" indent="0" defTabSz="1341150">
              <a:buNone/>
            </a:pPr>
            <a:r>
              <a:rPr lang="en-US" sz="1800" dirty="0">
                <a:solidFill>
                  <a:srgbClr val="000000">
                    <a:lumMod val="50000"/>
                    <a:lumOff val="50000"/>
                  </a:srgbClr>
                </a:solidFill>
              </a:rPr>
              <a:t>www.handsonbanking.org</a:t>
            </a:r>
          </a:p>
          <a:p>
            <a:pPr marL="344488" lvl="1" indent="0" defTabSz="1341150">
              <a:buNone/>
            </a:pPr>
            <a:r>
              <a:rPr lang="en-US" sz="1800" dirty="0">
                <a:solidFill>
                  <a:srgbClr val="000000">
                    <a:lumMod val="50000"/>
                    <a:lumOff val="50000"/>
                  </a:srgbClr>
                </a:solidFill>
              </a:rPr>
              <a:t>www.elfuturoentusmanos.org</a:t>
            </a:r>
            <a:r>
              <a:rPr lang="en-US" sz="1800" spc="-9" dirty="0">
                <a:solidFill>
                  <a:schemeClr val="tx2"/>
                </a:solidFill>
              </a:rPr>
              <a:t> </a:t>
            </a:r>
            <a:endParaRPr lang="en-US" sz="1800" dirty="0">
              <a:solidFill>
                <a:schemeClr val="tx2"/>
              </a:solidFill>
            </a:endParaRPr>
          </a:p>
          <a:p>
            <a:endParaRPr lang="en-US" dirty="0"/>
          </a:p>
        </p:txBody>
      </p:sp>
      <p:sp>
        <p:nvSpPr>
          <p:cNvPr id="8" name="Rectangle 7" descr="blue square" title="blue square"/>
          <p:cNvSpPr/>
          <p:nvPr/>
        </p:nvSpPr>
        <p:spPr>
          <a:xfrm>
            <a:off x="0" y="4419600"/>
            <a:ext cx="9144000" cy="2438400"/>
          </a:xfrm>
          <a:prstGeom prst="rect">
            <a:avLst/>
          </a:prstGeom>
          <a:solidFill>
            <a:srgbClr val="519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latin typeface="Century Gothic" panose="020B0502020202020204" pitchFamily="34" charset="0"/>
              <a:ea typeface="MS PGothic" pitchFamily="34" charset="-128"/>
              <a:cs typeface="Arial" pitchFamily="34" charset="0"/>
            </a:endParaRPr>
          </a:p>
        </p:txBody>
      </p:sp>
      <p:grpSp>
        <p:nvGrpSpPr>
          <p:cNvPr id="7" name="Group 4" descr="thank you icon" title="thank you icon"/>
          <p:cNvGrpSpPr>
            <a:grpSpLocks noChangeAspect="1"/>
          </p:cNvGrpSpPr>
          <p:nvPr/>
        </p:nvGrpSpPr>
        <p:grpSpPr bwMode="auto">
          <a:xfrm rot="20789146">
            <a:off x="3649424" y="4563367"/>
            <a:ext cx="1740333" cy="1966105"/>
            <a:chOff x="2510" y="1742"/>
            <a:chExt cx="740" cy="836"/>
          </a:xfrm>
          <a:solidFill>
            <a:schemeClr val="bg1"/>
          </a:solidFill>
        </p:grpSpPr>
        <p:sp>
          <p:nvSpPr>
            <p:cNvPr id="9" name="Freeform 8"/>
            <p:cNvSpPr>
              <a:spLocks noEditPoints="1"/>
            </p:cNvSpPr>
            <p:nvPr/>
          </p:nvSpPr>
          <p:spPr bwMode="auto">
            <a:xfrm>
              <a:off x="2510" y="1742"/>
              <a:ext cx="740" cy="836"/>
            </a:xfrm>
            <a:custGeom>
              <a:avLst/>
              <a:gdLst>
                <a:gd name="T0" fmla="*/ 384 w 392"/>
                <a:gd name="T1" fmla="*/ 52 h 444"/>
                <a:gd name="T2" fmla="*/ 112 w 392"/>
                <a:gd name="T3" fmla="*/ 52 h 444"/>
                <a:gd name="T4" fmla="*/ 112 w 392"/>
                <a:gd name="T5" fmla="*/ 32 h 444"/>
                <a:gd name="T6" fmla="*/ 79 w 392"/>
                <a:gd name="T7" fmla="*/ 0 h 444"/>
                <a:gd name="T8" fmla="*/ 47 w 392"/>
                <a:gd name="T9" fmla="*/ 32 h 444"/>
                <a:gd name="T10" fmla="*/ 47 w 392"/>
                <a:gd name="T11" fmla="*/ 52 h 444"/>
                <a:gd name="T12" fmla="*/ 8 w 392"/>
                <a:gd name="T13" fmla="*/ 52 h 444"/>
                <a:gd name="T14" fmla="*/ 0 w 392"/>
                <a:gd name="T15" fmla="*/ 52 h 444"/>
                <a:gd name="T16" fmla="*/ 0 w 392"/>
                <a:gd name="T17" fmla="*/ 60 h 444"/>
                <a:gd name="T18" fmla="*/ 0 w 392"/>
                <a:gd name="T19" fmla="*/ 436 h 444"/>
                <a:gd name="T20" fmla="*/ 0 w 392"/>
                <a:gd name="T21" fmla="*/ 444 h 444"/>
                <a:gd name="T22" fmla="*/ 8 w 392"/>
                <a:gd name="T23" fmla="*/ 444 h 444"/>
                <a:gd name="T24" fmla="*/ 384 w 392"/>
                <a:gd name="T25" fmla="*/ 444 h 444"/>
                <a:gd name="T26" fmla="*/ 392 w 392"/>
                <a:gd name="T27" fmla="*/ 444 h 444"/>
                <a:gd name="T28" fmla="*/ 392 w 392"/>
                <a:gd name="T29" fmla="*/ 436 h 444"/>
                <a:gd name="T30" fmla="*/ 392 w 392"/>
                <a:gd name="T31" fmla="*/ 60 h 444"/>
                <a:gd name="T32" fmla="*/ 392 w 392"/>
                <a:gd name="T33" fmla="*/ 52 h 444"/>
                <a:gd name="T34" fmla="*/ 384 w 392"/>
                <a:gd name="T35" fmla="*/ 52 h 444"/>
                <a:gd name="T36" fmla="*/ 65 w 392"/>
                <a:gd name="T37" fmla="*/ 78 h 444"/>
                <a:gd name="T38" fmla="*/ 56 w 392"/>
                <a:gd name="T39" fmla="*/ 87 h 444"/>
                <a:gd name="T40" fmla="*/ 56 w 392"/>
                <a:gd name="T41" fmla="*/ 116 h 444"/>
                <a:gd name="T42" fmla="*/ 84 w 392"/>
                <a:gd name="T43" fmla="*/ 144 h 444"/>
                <a:gd name="T44" fmla="*/ 112 w 392"/>
                <a:gd name="T45" fmla="*/ 116 h 444"/>
                <a:gd name="T46" fmla="*/ 112 w 392"/>
                <a:gd name="T47" fmla="*/ 69 h 444"/>
                <a:gd name="T48" fmla="*/ 375 w 392"/>
                <a:gd name="T49" fmla="*/ 69 h 444"/>
                <a:gd name="T50" fmla="*/ 375 w 392"/>
                <a:gd name="T51" fmla="*/ 427 h 444"/>
                <a:gd name="T52" fmla="*/ 17 w 392"/>
                <a:gd name="T53" fmla="*/ 427 h 444"/>
                <a:gd name="T54" fmla="*/ 17 w 392"/>
                <a:gd name="T55" fmla="*/ 69 h 444"/>
                <a:gd name="T56" fmla="*/ 94 w 392"/>
                <a:gd name="T57" fmla="*/ 69 h 444"/>
                <a:gd name="T58" fmla="*/ 94 w 392"/>
                <a:gd name="T59" fmla="*/ 116 h 444"/>
                <a:gd name="T60" fmla="*/ 84 w 392"/>
                <a:gd name="T61" fmla="*/ 126 h 444"/>
                <a:gd name="T62" fmla="*/ 74 w 392"/>
                <a:gd name="T63" fmla="*/ 116 h 444"/>
                <a:gd name="T64" fmla="*/ 74 w 392"/>
                <a:gd name="T65" fmla="*/ 87 h 444"/>
                <a:gd name="T66" fmla="*/ 65 w 392"/>
                <a:gd name="T67" fmla="*/ 78 h 444"/>
                <a:gd name="T68" fmla="*/ 65 w 392"/>
                <a:gd name="T69" fmla="*/ 32 h 444"/>
                <a:gd name="T70" fmla="*/ 79 w 392"/>
                <a:gd name="T71" fmla="*/ 17 h 444"/>
                <a:gd name="T72" fmla="*/ 94 w 392"/>
                <a:gd name="T73" fmla="*/ 32 h 444"/>
                <a:gd name="T74" fmla="*/ 94 w 392"/>
                <a:gd name="T75" fmla="*/ 52 h 444"/>
                <a:gd name="T76" fmla="*/ 65 w 392"/>
                <a:gd name="T77" fmla="*/ 52 h 444"/>
                <a:gd name="T78" fmla="*/ 65 w 392"/>
                <a:gd name="T79" fmla="*/ 3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444">
                  <a:moveTo>
                    <a:pt x="384" y="52"/>
                  </a:moveTo>
                  <a:cubicBezTo>
                    <a:pt x="112" y="52"/>
                    <a:pt x="112" y="52"/>
                    <a:pt x="112" y="52"/>
                  </a:cubicBezTo>
                  <a:cubicBezTo>
                    <a:pt x="112" y="32"/>
                    <a:pt x="112" y="32"/>
                    <a:pt x="112" y="32"/>
                  </a:cubicBezTo>
                  <a:cubicBezTo>
                    <a:pt x="112" y="14"/>
                    <a:pt x="97" y="0"/>
                    <a:pt x="79" y="0"/>
                  </a:cubicBezTo>
                  <a:cubicBezTo>
                    <a:pt x="62" y="0"/>
                    <a:pt x="47" y="14"/>
                    <a:pt x="47" y="32"/>
                  </a:cubicBezTo>
                  <a:cubicBezTo>
                    <a:pt x="47" y="52"/>
                    <a:pt x="47" y="52"/>
                    <a:pt x="47" y="52"/>
                  </a:cubicBezTo>
                  <a:cubicBezTo>
                    <a:pt x="8" y="52"/>
                    <a:pt x="8" y="52"/>
                    <a:pt x="8" y="52"/>
                  </a:cubicBezTo>
                  <a:cubicBezTo>
                    <a:pt x="0" y="52"/>
                    <a:pt x="0" y="52"/>
                    <a:pt x="0" y="52"/>
                  </a:cubicBezTo>
                  <a:cubicBezTo>
                    <a:pt x="0" y="60"/>
                    <a:pt x="0" y="60"/>
                    <a:pt x="0" y="60"/>
                  </a:cubicBezTo>
                  <a:cubicBezTo>
                    <a:pt x="0" y="436"/>
                    <a:pt x="0" y="436"/>
                    <a:pt x="0" y="436"/>
                  </a:cubicBezTo>
                  <a:cubicBezTo>
                    <a:pt x="0" y="444"/>
                    <a:pt x="0" y="444"/>
                    <a:pt x="0" y="444"/>
                  </a:cubicBezTo>
                  <a:cubicBezTo>
                    <a:pt x="8" y="444"/>
                    <a:pt x="8" y="444"/>
                    <a:pt x="8" y="444"/>
                  </a:cubicBezTo>
                  <a:cubicBezTo>
                    <a:pt x="384" y="444"/>
                    <a:pt x="384" y="444"/>
                    <a:pt x="384" y="444"/>
                  </a:cubicBezTo>
                  <a:cubicBezTo>
                    <a:pt x="392" y="444"/>
                    <a:pt x="392" y="444"/>
                    <a:pt x="392" y="444"/>
                  </a:cubicBezTo>
                  <a:cubicBezTo>
                    <a:pt x="392" y="436"/>
                    <a:pt x="392" y="436"/>
                    <a:pt x="392" y="436"/>
                  </a:cubicBezTo>
                  <a:cubicBezTo>
                    <a:pt x="392" y="60"/>
                    <a:pt x="392" y="60"/>
                    <a:pt x="392" y="60"/>
                  </a:cubicBezTo>
                  <a:cubicBezTo>
                    <a:pt x="392" y="52"/>
                    <a:pt x="392" y="52"/>
                    <a:pt x="392" y="52"/>
                  </a:cubicBezTo>
                  <a:lnTo>
                    <a:pt x="384" y="52"/>
                  </a:lnTo>
                  <a:close/>
                  <a:moveTo>
                    <a:pt x="65" y="78"/>
                  </a:moveTo>
                  <a:cubicBezTo>
                    <a:pt x="60" y="78"/>
                    <a:pt x="56" y="82"/>
                    <a:pt x="56" y="87"/>
                  </a:cubicBezTo>
                  <a:cubicBezTo>
                    <a:pt x="56" y="116"/>
                    <a:pt x="56" y="116"/>
                    <a:pt x="56" y="116"/>
                  </a:cubicBezTo>
                  <a:cubicBezTo>
                    <a:pt x="56" y="132"/>
                    <a:pt x="69" y="144"/>
                    <a:pt x="84" y="144"/>
                  </a:cubicBezTo>
                  <a:cubicBezTo>
                    <a:pt x="101" y="144"/>
                    <a:pt x="112" y="133"/>
                    <a:pt x="112" y="116"/>
                  </a:cubicBezTo>
                  <a:cubicBezTo>
                    <a:pt x="112" y="69"/>
                    <a:pt x="112" y="69"/>
                    <a:pt x="112" y="69"/>
                  </a:cubicBezTo>
                  <a:cubicBezTo>
                    <a:pt x="375" y="69"/>
                    <a:pt x="375" y="69"/>
                    <a:pt x="375" y="69"/>
                  </a:cubicBezTo>
                  <a:cubicBezTo>
                    <a:pt x="375" y="427"/>
                    <a:pt x="375" y="427"/>
                    <a:pt x="375" y="427"/>
                  </a:cubicBezTo>
                  <a:cubicBezTo>
                    <a:pt x="17" y="427"/>
                    <a:pt x="17" y="427"/>
                    <a:pt x="17" y="427"/>
                  </a:cubicBezTo>
                  <a:cubicBezTo>
                    <a:pt x="17" y="69"/>
                    <a:pt x="17" y="69"/>
                    <a:pt x="17" y="69"/>
                  </a:cubicBezTo>
                  <a:cubicBezTo>
                    <a:pt x="94" y="69"/>
                    <a:pt x="94" y="69"/>
                    <a:pt x="94" y="69"/>
                  </a:cubicBezTo>
                  <a:cubicBezTo>
                    <a:pt x="94" y="116"/>
                    <a:pt x="94" y="116"/>
                    <a:pt x="94" y="116"/>
                  </a:cubicBezTo>
                  <a:cubicBezTo>
                    <a:pt x="94" y="121"/>
                    <a:pt x="93" y="126"/>
                    <a:pt x="84" y="126"/>
                  </a:cubicBezTo>
                  <a:cubicBezTo>
                    <a:pt x="79" y="126"/>
                    <a:pt x="74" y="122"/>
                    <a:pt x="74" y="116"/>
                  </a:cubicBezTo>
                  <a:cubicBezTo>
                    <a:pt x="74" y="87"/>
                    <a:pt x="74" y="87"/>
                    <a:pt x="74" y="87"/>
                  </a:cubicBezTo>
                  <a:cubicBezTo>
                    <a:pt x="74" y="82"/>
                    <a:pt x="70" y="78"/>
                    <a:pt x="65" y="78"/>
                  </a:cubicBezTo>
                  <a:close/>
                  <a:moveTo>
                    <a:pt x="65" y="32"/>
                  </a:moveTo>
                  <a:cubicBezTo>
                    <a:pt x="65" y="24"/>
                    <a:pt x="71" y="17"/>
                    <a:pt x="79" y="17"/>
                  </a:cubicBezTo>
                  <a:cubicBezTo>
                    <a:pt x="88" y="17"/>
                    <a:pt x="94" y="24"/>
                    <a:pt x="94" y="32"/>
                  </a:cubicBezTo>
                  <a:cubicBezTo>
                    <a:pt x="94" y="52"/>
                    <a:pt x="94" y="52"/>
                    <a:pt x="94" y="52"/>
                  </a:cubicBezTo>
                  <a:cubicBezTo>
                    <a:pt x="65" y="52"/>
                    <a:pt x="65" y="52"/>
                    <a:pt x="65" y="52"/>
                  </a:cubicBezTo>
                  <a:lnTo>
                    <a:pt x="6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50" y="2075"/>
              <a:ext cx="105" cy="115"/>
            </a:xfrm>
            <a:custGeom>
              <a:avLst/>
              <a:gdLst>
                <a:gd name="T0" fmla="*/ 22 w 105"/>
                <a:gd name="T1" fmla="*/ 17 h 115"/>
                <a:gd name="T2" fmla="*/ 43 w 105"/>
                <a:gd name="T3" fmla="*/ 17 h 115"/>
                <a:gd name="T4" fmla="*/ 24 w 105"/>
                <a:gd name="T5" fmla="*/ 96 h 115"/>
                <a:gd name="T6" fmla="*/ 11 w 105"/>
                <a:gd name="T7" fmla="*/ 96 h 115"/>
                <a:gd name="T8" fmla="*/ 7 w 105"/>
                <a:gd name="T9" fmla="*/ 115 h 115"/>
                <a:gd name="T10" fmla="*/ 54 w 105"/>
                <a:gd name="T11" fmla="*/ 115 h 115"/>
                <a:gd name="T12" fmla="*/ 60 w 105"/>
                <a:gd name="T13" fmla="*/ 96 h 115"/>
                <a:gd name="T14" fmla="*/ 45 w 105"/>
                <a:gd name="T15" fmla="*/ 96 h 115"/>
                <a:gd name="T16" fmla="*/ 62 w 105"/>
                <a:gd name="T17" fmla="*/ 17 h 115"/>
                <a:gd name="T18" fmla="*/ 83 w 105"/>
                <a:gd name="T19" fmla="*/ 17 h 115"/>
                <a:gd name="T20" fmla="*/ 79 w 105"/>
                <a:gd name="T21" fmla="*/ 36 h 115"/>
                <a:gd name="T22" fmla="*/ 98 w 105"/>
                <a:gd name="T23" fmla="*/ 36 h 115"/>
                <a:gd name="T24" fmla="*/ 105 w 105"/>
                <a:gd name="T25" fmla="*/ 0 h 115"/>
                <a:gd name="T26" fmla="*/ 7 w 105"/>
                <a:gd name="T27" fmla="*/ 0 h 115"/>
                <a:gd name="T28" fmla="*/ 0 w 105"/>
                <a:gd name="T29" fmla="*/ 36 h 115"/>
                <a:gd name="T30" fmla="*/ 19 w 105"/>
                <a:gd name="T31" fmla="*/ 36 h 115"/>
                <a:gd name="T32" fmla="*/ 22 w 105"/>
                <a:gd name="T33" fmla="*/ 1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15">
                  <a:moveTo>
                    <a:pt x="22" y="17"/>
                  </a:moveTo>
                  <a:lnTo>
                    <a:pt x="43" y="17"/>
                  </a:lnTo>
                  <a:lnTo>
                    <a:pt x="24" y="96"/>
                  </a:lnTo>
                  <a:lnTo>
                    <a:pt x="11" y="96"/>
                  </a:lnTo>
                  <a:lnTo>
                    <a:pt x="7" y="115"/>
                  </a:lnTo>
                  <a:lnTo>
                    <a:pt x="54" y="115"/>
                  </a:lnTo>
                  <a:lnTo>
                    <a:pt x="60" y="96"/>
                  </a:lnTo>
                  <a:lnTo>
                    <a:pt x="45" y="96"/>
                  </a:lnTo>
                  <a:lnTo>
                    <a:pt x="62" y="17"/>
                  </a:lnTo>
                  <a:lnTo>
                    <a:pt x="83" y="17"/>
                  </a:lnTo>
                  <a:lnTo>
                    <a:pt x="79" y="36"/>
                  </a:lnTo>
                  <a:lnTo>
                    <a:pt x="98" y="36"/>
                  </a:lnTo>
                  <a:lnTo>
                    <a:pt x="105" y="0"/>
                  </a:lnTo>
                  <a:lnTo>
                    <a:pt x="7" y="0"/>
                  </a:lnTo>
                  <a:lnTo>
                    <a:pt x="0" y="36"/>
                  </a:lnTo>
                  <a:lnTo>
                    <a:pt x="19" y="36"/>
                  </a:lnTo>
                  <a:lnTo>
                    <a:pt x="2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744" y="2062"/>
              <a:ext cx="91" cy="128"/>
            </a:xfrm>
            <a:custGeom>
              <a:avLst/>
              <a:gdLst>
                <a:gd name="T0" fmla="*/ 14 w 48"/>
                <a:gd name="T1" fmla="*/ 9 h 68"/>
                <a:gd name="T2" fmla="*/ 0 w 48"/>
                <a:gd name="T3" fmla="*/ 68 h 68"/>
                <a:gd name="T4" fmla="*/ 10 w 48"/>
                <a:gd name="T5" fmla="*/ 68 h 68"/>
                <a:gd name="T6" fmla="*/ 16 w 48"/>
                <a:gd name="T7" fmla="*/ 44 h 68"/>
                <a:gd name="T8" fmla="*/ 25 w 48"/>
                <a:gd name="T9" fmla="*/ 35 h 68"/>
                <a:gd name="T10" fmla="*/ 30 w 48"/>
                <a:gd name="T11" fmla="*/ 41 h 68"/>
                <a:gd name="T12" fmla="*/ 30 w 48"/>
                <a:gd name="T13" fmla="*/ 44 h 68"/>
                <a:gd name="T14" fmla="*/ 27 w 48"/>
                <a:gd name="T15" fmla="*/ 55 h 68"/>
                <a:gd name="T16" fmla="*/ 26 w 48"/>
                <a:gd name="T17" fmla="*/ 60 h 68"/>
                <a:gd name="T18" fmla="*/ 36 w 48"/>
                <a:gd name="T19" fmla="*/ 68 h 68"/>
                <a:gd name="T20" fmla="*/ 48 w 48"/>
                <a:gd name="T21" fmla="*/ 57 h 68"/>
                <a:gd name="T22" fmla="*/ 44 w 48"/>
                <a:gd name="T23" fmla="*/ 55 h 68"/>
                <a:gd name="T24" fmla="*/ 38 w 48"/>
                <a:gd name="T25" fmla="*/ 62 h 68"/>
                <a:gd name="T26" fmla="*/ 36 w 48"/>
                <a:gd name="T27" fmla="*/ 59 h 68"/>
                <a:gd name="T28" fmla="*/ 37 w 48"/>
                <a:gd name="T29" fmla="*/ 56 h 68"/>
                <a:gd name="T30" fmla="*/ 40 w 48"/>
                <a:gd name="T31" fmla="*/ 45 h 68"/>
                <a:gd name="T32" fmla="*/ 41 w 48"/>
                <a:gd name="T33" fmla="*/ 39 h 68"/>
                <a:gd name="T34" fmla="*/ 30 w 48"/>
                <a:gd name="T35" fmla="*/ 27 h 68"/>
                <a:gd name="T36" fmla="*/ 18 w 48"/>
                <a:gd name="T37" fmla="*/ 35 h 68"/>
                <a:gd name="T38" fmla="*/ 26 w 48"/>
                <a:gd name="T39" fmla="*/ 0 h 68"/>
                <a:gd name="T40" fmla="*/ 8 w 48"/>
                <a:gd name="T41" fmla="*/ 0 h 68"/>
                <a:gd name="T42" fmla="*/ 6 w 48"/>
                <a:gd name="T43" fmla="*/ 9 h 68"/>
                <a:gd name="T44" fmla="*/ 14 w 48"/>
                <a:gd name="T45"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8">
                  <a:moveTo>
                    <a:pt x="14" y="9"/>
                  </a:moveTo>
                  <a:cubicBezTo>
                    <a:pt x="0" y="68"/>
                    <a:pt x="0" y="68"/>
                    <a:pt x="0" y="68"/>
                  </a:cubicBezTo>
                  <a:cubicBezTo>
                    <a:pt x="10" y="68"/>
                    <a:pt x="10" y="68"/>
                    <a:pt x="10" y="68"/>
                  </a:cubicBezTo>
                  <a:cubicBezTo>
                    <a:pt x="16" y="44"/>
                    <a:pt x="16" y="44"/>
                    <a:pt x="16" y="44"/>
                  </a:cubicBezTo>
                  <a:cubicBezTo>
                    <a:pt x="17" y="38"/>
                    <a:pt x="20" y="35"/>
                    <a:pt x="25" y="35"/>
                  </a:cubicBezTo>
                  <a:cubicBezTo>
                    <a:pt x="28" y="35"/>
                    <a:pt x="30" y="37"/>
                    <a:pt x="30" y="41"/>
                  </a:cubicBezTo>
                  <a:cubicBezTo>
                    <a:pt x="30" y="42"/>
                    <a:pt x="30" y="43"/>
                    <a:pt x="30" y="44"/>
                  </a:cubicBezTo>
                  <a:cubicBezTo>
                    <a:pt x="27" y="55"/>
                    <a:pt x="27" y="55"/>
                    <a:pt x="27" y="55"/>
                  </a:cubicBezTo>
                  <a:cubicBezTo>
                    <a:pt x="26" y="57"/>
                    <a:pt x="26" y="58"/>
                    <a:pt x="26" y="60"/>
                  </a:cubicBezTo>
                  <a:cubicBezTo>
                    <a:pt x="26" y="65"/>
                    <a:pt x="29" y="68"/>
                    <a:pt x="36" y="68"/>
                  </a:cubicBezTo>
                  <a:cubicBezTo>
                    <a:pt x="41" y="68"/>
                    <a:pt x="45" y="65"/>
                    <a:pt x="48" y="57"/>
                  </a:cubicBezTo>
                  <a:cubicBezTo>
                    <a:pt x="44" y="55"/>
                    <a:pt x="44" y="55"/>
                    <a:pt x="44" y="55"/>
                  </a:cubicBezTo>
                  <a:cubicBezTo>
                    <a:pt x="42" y="61"/>
                    <a:pt x="40" y="62"/>
                    <a:pt x="38" y="62"/>
                  </a:cubicBezTo>
                  <a:cubicBezTo>
                    <a:pt x="37" y="62"/>
                    <a:pt x="36" y="61"/>
                    <a:pt x="36" y="59"/>
                  </a:cubicBezTo>
                  <a:cubicBezTo>
                    <a:pt x="36" y="58"/>
                    <a:pt x="37" y="57"/>
                    <a:pt x="37" y="56"/>
                  </a:cubicBezTo>
                  <a:cubicBezTo>
                    <a:pt x="40" y="45"/>
                    <a:pt x="40" y="45"/>
                    <a:pt x="40" y="45"/>
                  </a:cubicBezTo>
                  <a:cubicBezTo>
                    <a:pt x="40" y="43"/>
                    <a:pt x="41" y="41"/>
                    <a:pt x="41" y="39"/>
                  </a:cubicBezTo>
                  <a:cubicBezTo>
                    <a:pt x="41" y="31"/>
                    <a:pt x="36" y="27"/>
                    <a:pt x="30" y="27"/>
                  </a:cubicBezTo>
                  <a:cubicBezTo>
                    <a:pt x="25" y="27"/>
                    <a:pt x="20" y="31"/>
                    <a:pt x="18" y="35"/>
                  </a:cubicBezTo>
                  <a:cubicBezTo>
                    <a:pt x="26" y="0"/>
                    <a:pt x="26" y="0"/>
                    <a:pt x="26" y="0"/>
                  </a:cubicBezTo>
                  <a:cubicBezTo>
                    <a:pt x="8" y="0"/>
                    <a:pt x="8" y="0"/>
                    <a:pt x="8" y="0"/>
                  </a:cubicBezTo>
                  <a:cubicBezTo>
                    <a:pt x="6" y="9"/>
                    <a:pt x="6" y="9"/>
                    <a:pt x="6" y="9"/>
                  </a:cubicBezTo>
                  <a:lnTo>
                    <a:pt x="1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2842" y="2113"/>
              <a:ext cx="91" cy="77"/>
            </a:xfrm>
            <a:custGeom>
              <a:avLst/>
              <a:gdLst>
                <a:gd name="T0" fmla="*/ 13 w 48"/>
                <a:gd name="T1" fmla="*/ 41 h 41"/>
                <a:gd name="T2" fmla="*/ 28 w 48"/>
                <a:gd name="T3" fmla="*/ 32 h 41"/>
                <a:gd name="T4" fmla="*/ 36 w 48"/>
                <a:gd name="T5" fmla="*/ 41 h 41"/>
                <a:gd name="T6" fmla="*/ 48 w 48"/>
                <a:gd name="T7" fmla="*/ 30 h 41"/>
                <a:gd name="T8" fmla="*/ 44 w 48"/>
                <a:gd name="T9" fmla="*/ 28 h 41"/>
                <a:gd name="T10" fmla="*/ 39 w 48"/>
                <a:gd name="T11" fmla="*/ 35 h 41"/>
                <a:gd name="T12" fmla="*/ 37 w 48"/>
                <a:gd name="T13" fmla="*/ 32 h 41"/>
                <a:gd name="T14" fmla="*/ 38 w 48"/>
                <a:gd name="T15" fmla="*/ 28 h 41"/>
                <a:gd name="T16" fmla="*/ 45 w 48"/>
                <a:gd name="T17" fmla="*/ 0 h 41"/>
                <a:gd name="T18" fmla="*/ 35 w 48"/>
                <a:gd name="T19" fmla="*/ 0 h 41"/>
                <a:gd name="T20" fmla="*/ 33 w 48"/>
                <a:gd name="T21" fmla="*/ 9 h 41"/>
                <a:gd name="T22" fmla="*/ 21 w 48"/>
                <a:gd name="T23" fmla="*/ 0 h 41"/>
                <a:gd name="T24" fmla="*/ 0 w 48"/>
                <a:gd name="T25" fmla="*/ 26 h 41"/>
                <a:gd name="T26" fmla="*/ 13 w 48"/>
                <a:gd name="T27" fmla="*/ 41 h 41"/>
                <a:gd name="T28" fmla="*/ 23 w 48"/>
                <a:gd name="T29" fmla="*/ 9 h 41"/>
                <a:gd name="T30" fmla="*/ 31 w 48"/>
                <a:gd name="T31" fmla="*/ 17 h 41"/>
                <a:gd name="T32" fmla="*/ 18 w 48"/>
                <a:gd name="T33" fmla="*/ 33 h 41"/>
                <a:gd name="T34" fmla="*/ 11 w 48"/>
                <a:gd name="T35" fmla="*/ 24 h 41"/>
                <a:gd name="T36" fmla="*/ 23 w 48"/>
                <a:gd name="T3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1">
                  <a:moveTo>
                    <a:pt x="13" y="41"/>
                  </a:moveTo>
                  <a:cubicBezTo>
                    <a:pt x="20" y="41"/>
                    <a:pt x="24" y="37"/>
                    <a:pt x="28" y="32"/>
                  </a:cubicBezTo>
                  <a:cubicBezTo>
                    <a:pt x="28" y="38"/>
                    <a:pt x="31" y="41"/>
                    <a:pt x="36" y="41"/>
                  </a:cubicBezTo>
                  <a:cubicBezTo>
                    <a:pt x="40" y="41"/>
                    <a:pt x="46" y="39"/>
                    <a:pt x="48" y="30"/>
                  </a:cubicBezTo>
                  <a:cubicBezTo>
                    <a:pt x="44" y="28"/>
                    <a:pt x="44" y="28"/>
                    <a:pt x="44" y="28"/>
                  </a:cubicBezTo>
                  <a:cubicBezTo>
                    <a:pt x="42" y="34"/>
                    <a:pt x="40" y="35"/>
                    <a:pt x="39" y="35"/>
                  </a:cubicBezTo>
                  <a:cubicBezTo>
                    <a:pt x="38" y="35"/>
                    <a:pt x="37" y="34"/>
                    <a:pt x="37" y="32"/>
                  </a:cubicBezTo>
                  <a:cubicBezTo>
                    <a:pt x="37" y="31"/>
                    <a:pt x="37" y="30"/>
                    <a:pt x="38" y="28"/>
                  </a:cubicBezTo>
                  <a:cubicBezTo>
                    <a:pt x="45" y="0"/>
                    <a:pt x="45" y="0"/>
                    <a:pt x="45" y="0"/>
                  </a:cubicBezTo>
                  <a:cubicBezTo>
                    <a:pt x="35" y="0"/>
                    <a:pt x="35" y="0"/>
                    <a:pt x="35" y="0"/>
                  </a:cubicBezTo>
                  <a:cubicBezTo>
                    <a:pt x="33" y="9"/>
                    <a:pt x="33" y="9"/>
                    <a:pt x="33" y="9"/>
                  </a:cubicBezTo>
                  <a:cubicBezTo>
                    <a:pt x="31" y="4"/>
                    <a:pt x="27" y="0"/>
                    <a:pt x="21" y="0"/>
                  </a:cubicBezTo>
                  <a:cubicBezTo>
                    <a:pt x="10" y="0"/>
                    <a:pt x="0" y="12"/>
                    <a:pt x="0" y="26"/>
                  </a:cubicBezTo>
                  <a:cubicBezTo>
                    <a:pt x="0" y="35"/>
                    <a:pt x="6" y="41"/>
                    <a:pt x="13" y="41"/>
                  </a:cubicBezTo>
                  <a:close/>
                  <a:moveTo>
                    <a:pt x="23" y="9"/>
                  </a:moveTo>
                  <a:cubicBezTo>
                    <a:pt x="28" y="9"/>
                    <a:pt x="31" y="12"/>
                    <a:pt x="31" y="17"/>
                  </a:cubicBezTo>
                  <a:cubicBezTo>
                    <a:pt x="31" y="26"/>
                    <a:pt x="25" y="33"/>
                    <a:pt x="18" y="33"/>
                  </a:cubicBezTo>
                  <a:cubicBezTo>
                    <a:pt x="13" y="33"/>
                    <a:pt x="11" y="29"/>
                    <a:pt x="11" y="24"/>
                  </a:cubicBezTo>
                  <a:cubicBezTo>
                    <a:pt x="11" y="16"/>
                    <a:pt x="16" y="9"/>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944" y="2113"/>
              <a:ext cx="89" cy="77"/>
            </a:xfrm>
            <a:custGeom>
              <a:avLst/>
              <a:gdLst>
                <a:gd name="T0" fmla="*/ 10 w 47"/>
                <a:gd name="T1" fmla="*/ 41 h 41"/>
                <a:gd name="T2" fmla="*/ 16 w 47"/>
                <a:gd name="T3" fmla="*/ 17 h 41"/>
                <a:gd name="T4" fmla="*/ 25 w 47"/>
                <a:gd name="T5" fmla="*/ 8 h 41"/>
                <a:gd name="T6" fmla="*/ 30 w 47"/>
                <a:gd name="T7" fmla="*/ 14 h 41"/>
                <a:gd name="T8" fmla="*/ 30 w 47"/>
                <a:gd name="T9" fmla="*/ 17 h 41"/>
                <a:gd name="T10" fmla="*/ 27 w 47"/>
                <a:gd name="T11" fmla="*/ 28 h 41"/>
                <a:gd name="T12" fmla="*/ 26 w 47"/>
                <a:gd name="T13" fmla="*/ 33 h 41"/>
                <a:gd name="T14" fmla="*/ 35 w 47"/>
                <a:gd name="T15" fmla="*/ 41 h 41"/>
                <a:gd name="T16" fmla="*/ 47 w 47"/>
                <a:gd name="T17" fmla="*/ 30 h 41"/>
                <a:gd name="T18" fmla="*/ 43 w 47"/>
                <a:gd name="T19" fmla="*/ 28 h 41"/>
                <a:gd name="T20" fmla="*/ 38 w 47"/>
                <a:gd name="T21" fmla="*/ 35 h 41"/>
                <a:gd name="T22" fmla="*/ 36 w 47"/>
                <a:gd name="T23" fmla="*/ 32 h 41"/>
                <a:gd name="T24" fmla="*/ 37 w 47"/>
                <a:gd name="T25" fmla="*/ 29 h 41"/>
                <a:gd name="T26" fmla="*/ 40 w 47"/>
                <a:gd name="T27" fmla="*/ 18 h 41"/>
                <a:gd name="T28" fmla="*/ 41 w 47"/>
                <a:gd name="T29" fmla="*/ 12 h 41"/>
                <a:gd name="T30" fmla="*/ 30 w 47"/>
                <a:gd name="T31" fmla="*/ 0 h 41"/>
                <a:gd name="T32" fmla="*/ 16 w 47"/>
                <a:gd name="T33" fmla="*/ 10 h 41"/>
                <a:gd name="T34" fmla="*/ 18 w 47"/>
                <a:gd name="T35" fmla="*/ 0 h 41"/>
                <a:gd name="T36" fmla="*/ 3 w 47"/>
                <a:gd name="T37" fmla="*/ 0 h 41"/>
                <a:gd name="T38" fmla="*/ 0 w 47"/>
                <a:gd name="T39" fmla="*/ 9 h 41"/>
                <a:gd name="T40" fmla="*/ 8 w 47"/>
                <a:gd name="T41" fmla="*/ 9 h 41"/>
                <a:gd name="T42" fmla="*/ 0 w 47"/>
                <a:gd name="T43" fmla="*/ 41 h 41"/>
                <a:gd name="T44" fmla="*/ 10 w 47"/>
                <a:gd name="T4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1">
                  <a:moveTo>
                    <a:pt x="10" y="41"/>
                  </a:moveTo>
                  <a:cubicBezTo>
                    <a:pt x="16" y="17"/>
                    <a:pt x="16" y="17"/>
                    <a:pt x="16" y="17"/>
                  </a:cubicBezTo>
                  <a:cubicBezTo>
                    <a:pt x="17" y="11"/>
                    <a:pt x="20" y="8"/>
                    <a:pt x="25" y="8"/>
                  </a:cubicBezTo>
                  <a:cubicBezTo>
                    <a:pt x="28" y="8"/>
                    <a:pt x="30" y="10"/>
                    <a:pt x="30" y="14"/>
                  </a:cubicBezTo>
                  <a:cubicBezTo>
                    <a:pt x="30" y="15"/>
                    <a:pt x="30" y="16"/>
                    <a:pt x="30" y="17"/>
                  </a:cubicBezTo>
                  <a:cubicBezTo>
                    <a:pt x="27" y="28"/>
                    <a:pt x="27" y="28"/>
                    <a:pt x="27" y="28"/>
                  </a:cubicBezTo>
                  <a:cubicBezTo>
                    <a:pt x="26" y="30"/>
                    <a:pt x="26" y="31"/>
                    <a:pt x="26" y="33"/>
                  </a:cubicBezTo>
                  <a:cubicBezTo>
                    <a:pt x="26" y="38"/>
                    <a:pt x="29" y="41"/>
                    <a:pt x="35" y="41"/>
                  </a:cubicBezTo>
                  <a:cubicBezTo>
                    <a:pt x="41" y="41"/>
                    <a:pt x="45" y="38"/>
                    <a:pt x="47" y="30"/>
                  </a:cubicBezTo>
                  <a:cubicBezTo>
                    <a:pt x="43" y="28"/>
                    <a:pt x="43" y="28"/>
                    <a:pt x="43" y="28"/>
                  </a:cubicBezTo>
                  <a:cubicBezTo>
                    <a:pt x="41" y="34"/>
                    <a:pt x="40" y="35"/>
                    <a:pt x="38" y="35"/>
                  </a:cubicBezTo>
                  <a:cubicBezTo>
                    <a:pt x="37" y="35"/>
                    <a:pt x="36" y="34"/>
                    <a:pt x="36" y="32"/>
                  </a:cubicBezTo>
                  <a:cubicBezTo>
                    <a:pt x="36" y="31"/>
                    <a:pt x="36" y="30"/>
                    <a:pt x="37" y="29"/>
                  </a:cubicBezTo>
                  <a:cubicBezTo>
                    <a:pt x="40" y="18"/>
                    <a:pt x="40" y="18"/>
                    <a:pt x="40" y="18"/>
                  </a:cubicBezTo>
                  <a:cubicBezTo>
                    <a:pt x="40" y="16"/>
                    <a:pt x="41" y="14"/>
                    <a:pt x="41" y="12"/>
                  </a:cubicBezTo>
                  <a:cubicBezTo>
                    <a:pt x="41" y="4"/>
                    <a:pt x="36" y="0"/>
                    <a:pt x="30" y="0"/>
                  </a:cubicBezTo>
                  <a:cubicBezTo>
                    <a:pt x="25" y="0"/>
                    <a:pt x="19" y="5"/>
                    <a:pt x="16" y="10"/>
                  </a:cubicBezTo>
                  <a:cubicBezTo>
                    <a:pt x="18" y="0"/>
                    <a:pt x="18" y="0"/>
                    <a:pt x="18" y="0"/>
                  </a:cubicBezTo>
                  <a:cubicBezTo>
                    <a:pt x="3" y="0"/>
                    <a:pt x="3" y="0"/>
                    <a:pt x="3" y="0"/>
                  </a:cubicBezTo>
                  <a:cubicBezTo>
                    <a:pt x="0" y="9"/>
                    <a:pt x="0" y="9"/>
                    <a:pt x="0" y="9"/>
                  </a:cubicBezTo>
                  <a:cubicBezTo>
                    <a:pt x="8" y="9"/>
                    <a:pt x="8" y="9"/>
                    <a:pt x="8" y="9"/>
                  </a:cubicBezTo>
                  <a:cubicBezTo>
                    <a:pt x="0" y="41"/>
                    <a:pt x="0" y="41"/>
                    <a:pt x="0" y="41"/>
                  </a:cubicBezTo>
                  <a:lnTo>
                    <a:pt x="1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039" y="2062"/>
              <a:ext cx="79" cy="128"/>
            </a:xfrm>
            <a:custGeom>
              <a:avLst/>
              <a:gdLst>
                <a:gd name="T0" fmla="*/ 11 w 42"/>
                <a:gd name="T1" fmla="*/ 68 h 68"/>
                <a:gd name="T2" fmla="*/ 14 w 42"/>
                <a:gd name="T3" fmla="*/ 53 h 68"/>
                <a:gd name="T4" fmla="*/ 18 w 42"/>
                <a:gd name="T5" fmla="*/ 52 h 68"/>
                <a:gd name="T6" fmla="*/ 22 w 42"/>
                <a:gd name="T7" fmla="*/ 62 h 68"/>
                <a:gd name="T8" fmla="*/ 26 w 42"/>
                <a:gd name="T9" fmla="*/ 67 h 68"/>
                <a:gd name="T10" fmla="*/ 31 w 42"/>
                <a:gd name="T11" fmla="*/ 68 h 68"/>
                <a:gd name="T12" fmla="*/ 42 w 42"/>
                <a:gd name="T13" fmla="*/ 55 h 68"/>
                <a:gd name="T14" fmla="*/ 38 w 42"/>
                <a:gd name="T15" fmla="*/ 54 h 68"/>
                <a:gd name="T16" fmla="*/ 34 w 42"/>
                <a:gd name="T17" fmla="*/ 62 h 68"/>
                <a:gd name="T18" fmla="*/ 32 w 42"/>
                <a:gd name="T19" fmla="*/ 61 h 68"/>
                <a:gd name="T20" fmla="*/ 31 w 42"/>
                <a:gd name="T21" fmla="*/ 58 h 68"/>
                <a:gd name="T22" fmla="*/ 27 w 42"/>
                <a:gd name="T23" fmla="*/ 50 h 68"/>
                <a:gd name="T24" fmla="*/ 42 w 42"/>
                <a:gd name="T25" fmla="*/ 34 h 68"/>
                <a:gd name="T26" fmla="*/ 35 w 42"/>
                <a:gd name="T27" fmla="*/ 27 h 68"/>
                <a:gd name="T28" fmla="*/ 29 w 42"/>
                <a:gd name="T29" fmla="*/ 33 h 68"/>
                <a:gd name="T30" fmla="*/ 32 w 42"/>
                <a:gd name="T31" fmla="*/ 37 h 68"/>
                <a:gd name="T32" fmla="*/ 15 w 42"/>
                <a:gd name="T33" fmla="*/ 46 h 68"/>
                <a:gd name="T34" fmla="*/ 26 w 42"/>
                <a:gd name="T35" fmla="*/ 0 h 68"/>
                <a:gd name="T36" fmla="*/ 9 w 42"/>
                <a:gd name="T37" fmla="*/ 0 h 68"/>
                <a:gd name="T38" fmla="*/ 6 w 42"/>
                <a:gd name="T39" fmla="*/ 9 h 68"/>
                <a:gd name="T40" fmla="*/ 14 w 42"/>
                <a:gd name="T41" fmla="*/ 9 h 68"/>
                <a:gd name="T42" fmla="*/ 0 w 42"/>
                <a:gd name="T43" fmla="*/ 68 h 68"/>
                <a:gd name="T44" fmla="*/ 11 w 42"/>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8">
                  <a:moveTo>
                    <a:pt x="11" y="68"/>
                  </a:moveTo>
                  <a:cubicBezTo>
                    <a:pt x="14" y="53"/>
                    <a:pt x="14" y="53"/>
                    <a:pt x="14" y="53"/>
                  </a:cubicBezTo>
                  <a:cubicBezTo>
                    <a:pt x="18" y="52"/>
                    <a:pt x="18" y="52"/>
                    <a:pt x="18" y="52"/>
                  </a:cubicBezTo>
                  <a:cubicBezTo>
                    <a:pt x="22" y="62"/>
                    <a:pt x="22" y="62"/>
                    <a:pt x="22" y="62"/>
                  </a:cubicBezTo>
                  <a:cubicBezTo>
                    <a:pt x="23" y="64"/>
                    <a:pt x="24" y="66"/>
                    <a:pt x="26" y="67"/>
                  </a:cubicBezTo>
                  <a:cubicBezTo>
                    <a:pt x="27" y="68"/>
                    <a:pt x="29" y="68"/>
                    <a:pt x="31" y="68"/>
                  </a:cubicBezTo>
                  <a:cubicBezTo>
                    <a:pt x="35" y="68"/>
                    <a:pt x="40" y="66"/>
                    <a:pt x="42" y="55"/>
                  </a:cubicBezTo>
                  <a:cubicBezTo>
                    <a:pt x="38" y="54"/>
                    <a:pt x="38" y="54"/>
                    <a:pt x="38" y="54"/>
                  </a:cubicBezTo>
                  <a:cubicBezTo>
                    <a:pt x="36" y="60"/>
                    <a:pt x="35" y="62"/>
                    <a:pt x="34" y="62"/>
                  </a:cubicBezTo>
                  <a:cubicBezTo>
                    <a:pt x="33" y="62"/>
                    <a:pt x="33" y="61"/>
                    <a:pt x="32" y="61"/>
                  </a:cubicBezTo>
                  <a:cubicBezTo>
                    <a:pt x="32" y="60"/>
                    <a:pt x="31" y="59"/>
                    <a:pt x="31" y="58"/>
                  </a:cubicBezTo>
                  <a:cubicBezTo>
                    <a:pt x="27" y="50"/>
                    <a:pt x="27" y="50"/>
                    <a:pt x="27" y="50"/>
                  </a:cubicBezTo>
                  <a:cubicBezTo>
                    <a:pt x="37" y="45"/>
                    <a:pt x="42" y="40"/>
                    <a:pt x="42" y="34"/>
                  </a:cubicBezTo>
                  <a:cubicBezTo>
                    <a:pt x="42" y="29"/>
                    <a:pt x="39" y="27"/>
                    <a:pt x="35" y="27"/>
                  </a:cubicBezTo>
                  <a:cubicBezTo>
                    <a:pt x="32" y="27"/>
                    <a:pt x="29" y="29"/>
                    <a:pt x="29" y="33"/>
                  </a:cubicBezTo>
                  <a:cubicBezTo>
                    <a:pt x="29" y="35"/>
                    <a:pt x="30" y="36"/>
                    <a:pt x="32" y="37"/>
                  </a:cubicBezTo>
                  <a:cubicBezTo>
                    <a:pt x="30" y="40"/>
                    <a:pt x="26" y="43"/>
                    <a:pt x="15" y="46"/>
                  </a:cubicBezTo>
                  <a:cubicBezTo>
                    <a:pt x="26" y="0"/>
                    <a:pt x="26" y="0"/>
                    <a:pt x="26" y="0"/>
                  </a:cubicBezTo>
                  <a:cubicBezTo>
                    <a:pt x="9" y="0"/>
                    <a:pt x="9" y="0"/>
                    <a:pt x="9" y="0"/>
                  </a:cubicBezTo>
                  <a:cubicBezTo>
                    <a:pt x="6" y="9"/>
                    <a:pt x="6" y="9"/>
                    <a:pt x="6" y="9"/>
                  </a:cubicBezTo>
                  <a:cubicBezTo>
                    <a:pt x="14" y="9"/>
                    <a:pt x="14" y="9"/>
                    <a:pt x="14" y="9"/>
                  </a:cubicBezTo>
                  <a:cubicBezTo>
                    <a:pt x="0" y="68"/>
                    <a:pt x="0" y="68"/>
                    <a:pt x="0" y="68"/>
                  </a:cubicBezTo>
                  <a:lnTo>
                    <a:pt x="11"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735" y="2256"/>
              <a:ext cx="98" cy="113"/>
            </a:xfrm>
            <a:custGeom>
              <a:avLst/>
              <a:gdLst>
                <a:gd name="T0" fmla="*/ 45 w 52"/>
                <a:gd name="T1" fmla="*/ 0 h 60"/>
                <a:gd name="T2" fmla="*/ 39 w 52"/>
                <a:gd name="T3" fmla="*/ 7 h 60"/>
                <a:gd name="T4" fmla="*/ 43 w 52"/>
                <a:gd name="T5" fmla="*/ 13 h 60"/>
                <a:gd name="T6" fmla="*/ 31 w 52"/>
                <a:gd name="T7" fmla="*/ 31 h 60"/>
                <a:gd name="T8" fmla="*/ 26 w 52"/>
                <a:gd name="T9" fmla="*/ 1 h 60"/>
                <a:gd name="T10" fmla="*/ 13 w 52"/>
                <a:gd name="T11" fmla="*/ 1 h 60"/>
                <a:gd name="T12" fmla="*/ 11 w 52"/>
                <a:gd name="T13" fmla="*/ 10 h 60"/>
                <a:gd name="T14" fmla="*/ 18 w 52"/>
                <a:gd name="T15" fmla="*/ 10 h 60"/>
                <a:gd name="T16" fmla="*/ 24 w 52"/>
                <a:gd name="T17" fmla="*/ 39 h 60"/>
                <a:gd name="T18" fmla="*/ 11 w 52"/>
                <a:gd name="T19" fmla="*/ 51 h 60"/>
                <a:gd name="T20" fmla="*/ 6 w 52"/>
                <a:gd name="T21" fmla="*/ 47 h 60"/>
                <a:gd name="T22" fmla="*/ 0 w 52"/>
                <a:gd name="T23" fmla="*/ 53 h 60"/>
                <a:gd name="T24" fmla="*/ 8 w 52"/>
                <a:gd name="T25" fmla="*/ 60 h 60"/>
                <a:gd name="T26" fmla="*/ 35 w 52"/>
                <a:gd name="T27" fmla="*/ 39 h 60"/>
                <a:gd name="T28" fmla="*/ 52 w 52"/>
                <a:gd name="T29" fmla="*/ 9 h 60"/>
                <a:gd name="T30" fmla="*/ 45 w 52"/>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0">
                  <a:moveTo>
                    <a:pt x="45" y="0"/>
                  </a:moveTo>
                  <a:cubicBezTo>
                    <a:pt x="41" y="0"/>
                    <a:pt x="39" y="3"/>
                    <a:pt x="39" y="7"/>
                  </a:cubicBezTo>
                  <a:cubicBezTo>
                    <a:pt x="39" y="10"/>
                    <a:pt x="40" y="12"/>
                    <a:pt x="43" y="13"/>
                  </a:cubicBezTo>
                  <a:cubicBezTo>
                    <a:pt x="41" y="18"/>
                    <a:pt x="37" y="24"/>
                    <a:pt x="31" y="31"/>
                  </a:cubicBezTo>
                  <a:cubicBezTo>
                    <a:pt x="26" y="1"/>
                    <a:pt x="26" y="1"/>
                    <a:pt x="26" y="1"/>
                  </a:cubicBezTo>
                  <a:cubicBezTo>
                    <a:pt x="13" y="1"/>
                    <a:pt x="13" y="1"/>
                    <a:pt x="13" y="1"/>
                  </a:cubicBezTo>
                  <a:cubicBezTo>
                    <a:pt x="11" y="10"/>
                    <a:pt x="11" y="10"/>
                    <a:pt x="11" y="10"/>
                  </a:cubicBezTo>
                  <a:cubicBezTo>
                    <a:pt x="18" y="10"/>
                    <a:pt x="18" y="10"/>
                    <a:pt x="18" y="10"/>
                  </a:cubicBezTo>
                  <a:cubicBezTo>
                    <a:pt x="24" y="39"/>
                    <a:pt x="24" y="39"/>
                    <a:pt x="24" y="39"/>
                  </a:cubicBezTo>
                  <a:cubicBezTo>
                    <a:pt x="16" y="48"/>
                    <a:pt x="13" y="51"/>
                    <a:pt x="11" y="51"/>
                  </a:cubicBezTo>
                  <a:cubicBezTo>
                    <a:pt x="10" y="49"/>
                    <a:pt x="8" y="47"/>
                    <a:pt x="6" y="47"/>
                  </a:cubicBezTo>
                  <a:cubicBezTo>
                    <a:pt x="2" y="47"/>
                    <a:pt x="0" y="50"/>
                    <a:pt x="0" y="53"/>
                  </a:cubicBezTo>
                  <a:cubicBezTo>
                    <a:pt x="0" y="57"/>
                    <a:pt x="3" y="60"/>
                    <a:pt x="8" y="60"/>
                  </a:cubicBezTo>
                  <a:cubicBezTo>
                    <a:pt x="14" y="60"/>
                    <a:pt x="19" y="58"/>
                    <a:pt x="35" y="39"/>
                  </a:cubicBezTo>
                  <a:cubicBezTo>
                    <a:pt x="50" y="21"/>
                    <a:pt x="52" y="13"/>
                    <a:pt x="52" y="9"/>
                  </a:cubicBezTo>
                  <a:cubicBezTo>
                    <a:pt x="52" y="4"/>
                    <a:pt x="5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842" y="2256"/>
              <a:ext cx="80" cy="79"/>
            </a:xfrm>
            <a:custGeom>
              <a:avLst/>
              <a:gdLst>
                <a:gd name="T0" fmla="*/ 23 w 42"/>
                <a:gd name="T1" fmla="*/ 0 h 42"/>
                <a:gd name="T2" fmla="*/ 0 w 42"/>
                <a:gd name="T3" fmla="*/ 24 h 42"/>
                <a:gd name="T4" fmla="*/ 19 w 42"/>
                <a:gd name="T5" fmla="*/ 42 h 42"/>
                <a:gd name="T6" fmla="*/ 42 w 42"/>
                <a:gd name="T7" fmla="*/ 19 h 42"/>
                <a:gd name="T8" fmla="*/ 23 w 42"/>
                <a:gd name="T9" fmla="*/ 0 h 42"/>
                <a:gd name="T10" fmla="*/ 20 w 42"/>
                <a:gd name="T11" fmla="*/ 34 h 42"/>
                <a:gd name="T12" fmla="*/ 11 w 42"/>
                <a:gd name="T13" fmla="*/ 24 h 42"/>
                <a:gd name="T14" fmla="*/ 23 w 42"/>
                <a:gd name="T15" fmla="*/ 9 h 42"/>
                <a:gd name="T16" fmla="*/ 32 w 42"/>
                <a:gd name="T17" fmla="*/ 19 h 42"/>
                <a:gd name="T18" fmla="*/ 20 w 42"/>
                <a:gd name="T19"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23" y="0"/>
                  </a:moveTo>
                  <a:cubicBezTo>
                    <a:pt x="10" y="0"/>
                    <a:pt x="0" y="12"/>
                    <a:pt x="0" y="24"/>
                  </a:cubicBezTo>
                  <a:cubicBezTo>
                    <a:pt x="0" y="34"/>
                    <a:pt x="7" y="42"/>
                    <a:pt x="19" y="42"/>
                  </a:cubicBezTo>
                  <a:cubicBezTo>
                    <a:pt x="33" y="42"/>
                    <a:pt x="42" y="31"/>
                    <a:pt x="42" y="19"/>
                  </a:cubicBezTo>
                  <a:cubicBezTo>
                    <a:pt x="42" y="9"/>
                    <a:pt x="35" y="0"/>
                    <a:pt x="23" y="0"/>
                  </a:cubicBezTo>
                  <a:close/>
                  <a:moveTo>
                    <a:pt x="20" y="34"/>
                  </a:moveTo>
                  <a:cubicBezTo>
                    <a:pt x="15" y="34"/>
                    <a:pt x="11" y="30"/>
                    <a:pt x="11" y="24"/>
                  </a:cubicBezTo>
                  <a:cubicBezTo>
                    <a:pt x="11" y="15"/>
                    <a:pt x="16" y="9"/>
                    <a:pt x="23" y="9"/>
                  </a:cubicBezTo>
                  <a:cubicBezTo>
                    <a:pt x="28" y="9"/>
                    <a:pt x="32" y="12"/>
                    <a:pt x="32" y="19"/>
                  </a:cubicBezTo>
                  <a:cubicBezTo>
                    <a:pt x="32" y="27"/>
                    <a:pt x="26"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933" y="2258"/>
              <a:ext cx="89" cy="77"/>
            </a:xfrm>
            <a:custGeom>
              <a:avLst/>
              <a:gdLst>
                <a:gd name="T0" fmla="*/ 4 w 47"/>
                <a:gd name="T1" fmla="*/ 22 h 41"/>
                <a:gd name="T2" fmla="*/ 3 w 47"/>
                <a:gd name="T3" fmla="*/ 30 h 41"/>
                <a:gd name="T4" fmla="*/ 13 w 47"/>
                <a:gd name="T5" fmla="*/ 41 h 41"/>
                <a:gd name="T6" fmla="*/ 27 w 47"/>
                <a:gd name="T7" fmla="*/ 32 h 41"/>
                <a:gd name="T8" fmla="*/ 35 w 47"/>
                <a:gd name="T9" fmla="*/ 41 h 41"/>
                <a:gd name="T10" fmla="*/ 47 w 47"/>
                <a:gd name="T11" fmla="*/ 29 h 41"/>
                <a:gd name="T12" fmla="*/ 43 w 47"/>
                <a:gd name="T13" fmla="*/ 28 h 41"/>
                <a:gd name="T14" fmla="*/ 38 w 47"/>
                <a:gd name="T15" fmla="*/ 34 h 41"/>
                <a:gd name="T16" fmla="*/ 36 w 47"/>
                <a:gd name="T17" fmla="*/ 32 h 41"/>
                <a:gd name="T18" fmla="*/ 37 w 47"/>
                <a:gd name="T19" fmla="*/ 28 h 41"/>
                <a:gd name="T20" fmla="*/ 44 w 47"/>
                <a:gd name="T21" fmla="*/ 0 h 41"/>
                <a:gd name="T22" fmla="*/ 34 w 47"/>
                <a:gd name="T23" fmla="*/ 0 h 41"/>
                <a:gd name="T24" fmla="*/ 28 w 47"/>
                <a:gd name="T25" fmla="*/ 24 h 41"/>
                <a:gd name="T26" fmla="*/ 19 w 47"/>
                <a:gd name="T27" fmla="*/ 33 h 41"/>
                <a:gd name="T28" fmla="*/ 14 w 47"/>
                <a:gd name="T29" fmla="*/ 27 h 41"/>
                <a:gd name="T30" fmla="*/ 14 w 47"/>
                <a:gd name="T31" fmla="*/ 23 h 41"/>
                <a:gd name="T32" fmla="*/ 20 w 47"/>
                <a:gd name="T33" fmla="*/ 0 h 41"/>
                <a:gd name="T34" fmla="*/ 3 w 47"/>
                <a:gd name="T35" fmla="*/ 0 h 41"/>
                <a:gd name="T36" fmla="*/ 0 w 47"/>
                <a:gd name="T37" fmla="*/ 9 h 41"/>
                <a:gd name="T38" fmla="*/ 8 w 47"/>
                <a:gd name="T39" fmla="*/ 9 h 41"/>
                <a:gd name="T40" fmla="*/ 4 w 47"/>
                <a:gd name="T4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1">
                  <a:moveTo>
                    <a:pt x="4" y="22"/>
                  </a:moveTo>
                  <a:cubicBezTo>
                    <a:pt x="4" y="25"/>
                    <a:pt x="3" y="28"/>
                    <a:pt x="3" y="30"/>
                  </a:cubicBezTo>
                  <a:cubicBezTo>
                    <a:pt x="3" y="37"/>
                    <a:pt x="8" y="41"/>
                    <a:pt x="13" y="41"/>
                  </a:cubicBezTo>
                  <a:cubicBezTo>
                    <a:pt x="18" y="41"/>
                    <a:pt x="23" y="38"/>
                    <a:pt x="27" y="32"/>
                  </a:cubicBezTo>
                  <a:cubicBezTo>
                    <a:pt x="27" y="38"/>
                    <a:pt x="30" y="41"/>
                    <a:pt x="35" y="41"/>
                  </a:cubicBezTo>
                  <a:cubicBezTo>
                    <a:pt x="40" y="41"/>
                    <a:pt x="45" y="39"/>
                    <a:pt x="47" y="29"/>
                  </a:cubicBezTo>
                  <a:cubicBezTo>
                    <a:pt x="43" y="28"/>
                    <a:pt x="43" y="28"/>
                    <a:pt x="43" y="28"/>
                  </a:cubicBezTo>
                  <a:cubicBezTo>
                    <a:pt x="41" y="33"/>
                    <a:pt x="39" y="34"/>
                    <a:pt x="38" y="34"/>
                  </a:cubicBezTo>
                  <a:cubicBezTo>
                    <a:pt x="37" y="34"/>
                    <a:pt x="36" y="34"/>
                    <a:pt x="36" y="32"/>
                  </a:cubicBezTo>
                  <a:cubicBezTo>
                    <a:pt x="36" y="31"/>
                    <a:pt x="37" y="29"/>
                    <a:pt x="37" y="28"/>
                  </a:cubicBezTo>
                  <a:cubicBezTo>
                    <a:pt x="44" y="0"/>
                    <a:pt x="44" y="0"/>
                    <a:pt x="44" y="0"/>
                  </a:cubicBezTo>
                  <a:cubicBezTo>
                    <a:pt x="34" y="0"/>
                    <a:pt x="34" y="0"/>
                    <a:pt x="34" y="0"/>
                  </a:cubicBezTo>
                  <a:cubicBezTo>
                    <a:pt x="28" y="24"/>
                    <a:pt x="28" y="24"/>
                    <a:pt x="28" y="24"/>
                  </a:cubicBezTo>
                  <a:cubicBezTo>
                    <a:pt x="26" y="30"/>
                    <a:pt x="24" y="33"/>
                    <a:pt x="19" y="33"/>
                  </a:cubicBezTo>
                  <a:cubicBezTo>
                    <a:pt x="16" y="33"/>
                    <a:pt x="14" y="31"/>
                    <a:pt x="14" y="27"/>
                  </a:cubicBezTo>
                  <a:cubicBezTo>
                    <a:pt x="14" y="26"/>
                    <a:pt x="14" y="25"/>
                    <a:pt x="14" y="23"/>
                  </a:cubicBezTo>
                  <a:cubicBezTo>
                    <a:pt x="20" y="0"/>
                    <a:pt x="20" y="0"/>
                    <a:pt x="20" y="0"/>
                  </a:cubicBezTo>
                  <a:cubicBezTo>
                    <a:pt x="3" y="0"/>
                    <a:pt x="3" y="0"/>
                    <a:pt x="3" y="0"/>
                  </a:cubicBezTo>
                  <a:cubicBezTo>
                    <a:pt x="0" y="9"/>
                    <a:pt x="0" y="9"/>
                    <a:pt x="0" y="9"/>
                  </a:cubicBezTo>
                  <a:cubicBezTo>
                    <a:pt x="8" y="9"/>
                    <a:pt x="8" y="9"/>
                    <a:pt x="8" y="9"/>
                  </a:cubicBezTo>
                  <a:lnTo>
                    <a:pt x="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30401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Profile and Budget Worksheet – continued</a:t>
            </a:r>
          </a:p>
        </p:txBody>
      </p:sp>
      <p:pic>
        <p:nvPicPr>
          <p:cNvPr id="7" name="Content Placeholder 6" descr="image of a profile and budget worksheet" title="profile and budget worksheet"/>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2592731" y="1247106"/>
            <a:ext cx="4139514" cy="5359745"/>
          </a:xfrm>
        </p:spPr>
      </p:pic>
    </p:spTree>
    <p:custDataLst>
      <p:tags r:id="rId1"/>
    </p:custDataLst>
    <p:extLst>
      <p:ext uri="{BB962C8B-B14F-4D97-AF65-F5344CB8AC3E}">
        <p14:creationId xmlns:p14="http://schemas.microsoft.com/office/powerpoint/2010/main" val="91400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007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dirty="0"/>
              <a:t>Stations</a:t>
            </a:r>
          </a:p>
        </p:txBody>
      </p:sp>
      <p:sp>
        <p:nvSpPr>
          <p:cNvPr id="2" name="TextBox 1">
            <a:extLst>
              <a:ext uri="{FF2B5EF4-FFF2-40B4-BE49-F238E27FC236}">
                <a16:creationId xmlns:a16="http://schemas.microsoft.com/office/drawing/2014/main" id="{A97AF9D2-79C7-1C63-E603-5A3ABA3600EC}"/>
              </a:ext>
            </a:extLst>
          </p:cNvPr>
          <p:cNvSpPr txBox="1"/>
          <p:nvPr/>
        </p:nvSpPr>
        <p:spPr>
          <a:xfrm>
            <a:off x="457200" y="1003893"/>
            <a:ext cx="8395398" cy="5015070"/>
          </a:xfrm>
          <a:prstGeom prst="rect">
            <a:avLst/>
          </a:prstGeom>
        </p:spPr>
        <p:txBody>
          <a:bodyPr vert="horz" wrap="square" lIns="91440" tIns="45720" rIns="91440" bIns="45720" numCol="2" rtlCol="0">
            <a:normAutofit/>
          </a:bodyPr>
          <a:lstStyle/>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Housing</a:t>
            </a:r>
          </a:p>
          <a:p>
            <a:pPr marL="342900" indent="-342900" algn="l" defTabSz="914400" rtl="0" eaLnBrk="1" latinLnBrk="0" hangingPunct="1">
              <a:spcBef>
                <a:spcPts val="800"/>
              </a:spcBef>
              <a:spcAft>
                <a:spcPts val="1800"/>
              </a:spcAft>
              <a:buFont typeface="Wingdings"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Furniture</a:t>
            </a:r>
          </a:p>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Transportation</a:t>
            </a:r>
          </a:p>
          <a:p>
            <a:pPr marL="342900" indent="-342900" algn="l" defTabSz="914400" rtl="0" eaLnBrk="1" latinLnBrk="0" hangingPunct="1">
              <a:spcBef>
                <a:spcPts val="800"/>
              </a:spcBef>
              <a:spcAft>
                <a:spcPts val="1800"/>
              </a:spcAft>
              <a:buFont typeface="Wingdings"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Clothing</a:t>
            </a:r>
          </a:p>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Communication (cell phone and internet)</a:t>
            </a:r>
          </a:p>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Bank (savings)</a:t>
            </a:r>
          </a:p>
          <a:p>
            <a:pPr marL="342900" indent="-342900" algn="l" defTabSz="914400" rtl="0" eaLnBrk="1" latinLnBrk="0" hangingPunct="1">
              <a:spcBef>
                <a:spcPts val="800"/>
              </a:spcBef>
              <a:spcAft>
                <a:spcPts val="1800"/>
              </a:spcAft>
              <a:buFont typeface="Wingdings"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Health insurance</a:t>
            </a:r>
          </a:p>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Groceries</a:t>
            </a:r>
          </a:p>
          <a:p>
            <a:pPr marL="342900" indent="-342900" algn="l" defTabSz="914400" rtl="0" eaLnBrk="1" latinLnBrk="0" hangingPunct="1">
              <a:spcBef>
                <a:spcPts val="800"/>
              </a:spcBef>
              <a:spcAft>
                <a:spcPts val="1800"/>
              </a:spcAft>
              <a:buFont typeface="Wingdings"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Childcare</a:t>
            </a:r>
          </a:p>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Personal care</a:t>
            </a:r>
          </a:p>
          <a:p>
            <a:pPr marL="342900" indent="-342900" algn="l" defTabSz="914400" rtl="0" eaLnBrk="1" latinLnBrk="0" hangingPunct="1">
              <a:spcBef>
                <a:spcPts val="800"/>
              </a:spcBef>
              <a:spcAft>
                <a:spcPts val="1800"/>
              </a:spcAft>
              <a:buFont typeface="Wingdings"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Entertainment</a:t>
            </a:r>
          </a:p>
          <a:p>
            <a:pPr marL="342900" indent="-342900" algn="l" defTabSz="914400" rtl="0" eaLnBrk="1" latinLnBrk="0" hangingPunct="1">
              <a:spcBef>
                <a:spcPts val="800"/>
              </a:spcBef>
              <a:spcAft>
                <a:spcPts val="1800"/>
              </a:spcAft>
              <a:buFont typeface="Wingdings" pitchFamily="2" charset="2"/>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Eating out</a:t>
            </a:r>
          </a:p>
          <a:p>
            <a:pPr marL="342900" indent="-342900" algn="l" defTabSz="914400" rtl="0" eaLnBrk="1" latinLnBrk="0" hangingPunct="1">
              <a:spcBef>
                <a:spcPts val="800"/>
              </a:spcBef>
              <a:spcAft>
                <a:spcPts val="1800"/>
              </a:spcAft>
              <a:buFont typeface="Wingdings"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Charitable contributions</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3042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498" y="2269791"/>
            <a:ext cx="8229600" cy="1143000"/>
          </a:xfrm>
        </p:spPr>
        <p:txBody>
          <a:bodyPr/>
          <a:lstStyle/>
          <a:p>
            <a:r>
              <a:rPr lang="en-US" sz="4400" dirty="0"/>
              <a:t>The Experience</a:t>
            </a:r>
          </a:p>
        </p:txBody>
      </p:sp>
      <p:pic>
        <p:nvPicPr>
          <p:cNvPr id="6" name="Picture 5" descr="paper and pen icon" title="paper and pen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7379" y="3994485"/>
            <a:ext cx="2147719" cy="2312928"/>
          </a:xfrm>
          <a:prstGeom prst="rect">
            <a:avLst/>
          </a:prstGeom>
        </p:spPr>
      </p:pic>
    </p:spTree>
    <p:custDataLst>
      <p:tags r:id="rId1"/>
    </p:custDataLst>
    <p:extLst>
      <p:ext uri="{BB962C8B-B14F-4D97-AF65-F5344CB8AC3E}">
        <p14:creationId xmlns:p14="http://schemas.microsoft.com/office/powerpoint/2010/main" val="56117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Housing</a:t>
            </a:r>
          </a:p>
        </p:txBody>
      </p:sp>
      <p:sp>
        <p:nvSpPr>
          <p:cNvPr id="24579" name="Content Placeholder 1"/>
          <p:cNvSpPr>
            <a:spLocks noGrp="1"/>
          </p:cNvSpPr>
          <p:nvPr>
            <p:ph sz="half" idx="1"/>
          </p:nvPr>
        </p:nvSpPr>
        <p:spPr>
          <a:xfrm>
            <a:off x="547688" y="1463675"/>
            <a:ext cx="6478754" cy="1494709"/>
          </a:xfrm>
        </p:spPr>
        <p:txBody>
          <a:bodyPr/>
          <a:lstStyle/>
          <a:p>
            <a:pPr marL="0" indent="0">
              <a:buNone/>
            </a:pPr>
            <a:r>
              <a:rPr lang="en-US" sz="1800" dirty="0"/>
              <a:t>Pick the housing option below that meets your family situation and need.</a:t>
            </a:r>
          </a:p>
        </p:txBody>
      </p:sp>
      <p:graphicFrame>
        <p:nvGraphicFramePr>
          <p:cNvPr id="7" name="Content Placeholder 6" descr="table with housing information" title="table with housing information"/>
          <p:cNvGraphicFramePr>
            <a:graphicFrameLocks noGrp="1"/>
          </p:cNvGraphicFramePr>
          <p:nvPr>
            <p:ph sz="half" idx="2"/>
            <p:extLst>
              <p:ext uri="{D42A27DB-BD31-4B8C-83A1-F6EECF244321}">
                <p14:modId xmlns:p14="http://schemas.microsoft.com/office/powerpoint/2010/main" val="4228278199"/>
              </p:ext>
            </p:extLst>
          </p:nvPr>
        </p:nvGraphicFramePr>
        <p:xfrm>
          <a:off x="354843" y="2076450"/>
          <a:ext cx="8557144" cy="4589032"/>
        </p:xfrm>
        <a:graphic>
          <a:graphicData uri="http://schemas.openxmlformats.org/drawingml/2006/table">
            <a:tbl>
              <a:tblPr firstRow="1" bandRow="1">
                <a:tableStyleId>{2D5ABB26-0587-4C30-8999-92F81FD0307C}</a:tableStyleId>
              </a:tblPr>
              <a:tblGrid>
                <a:gridCol w="2915731">
                  <a:extLst>
                    <a:ext uri="{9D8B030D-6E8A-4147-A177-3AD203B41FA5}">
                      <a16:colId xmlns:a16="http://schemas.microsoft.com/office/drawing/2014/main" val="3936017157"/>
                    </a:ext>
                  </a:extLst>
                </a:gridCol>
                <a:gridCol w="2950593">
                  <a:extLst>
                    <a:ext uri="{9D8B030D-6E8A-4147-A177-3AD203B41FA5}">
                      <a16:colId xmlns:a16="http://schemas.microsoft.com/office/drawing/2014/main" val="935859941"/>
                    </a:ext>
                  </a:extLst>
                </a:gridCol>
                <a:gridCol w="2690820">
                  <a:extLst>
                    <a:ext uri="{9D8B030D-6E8A-4147-A177-3AD203B41FA5}">
                      <a16:colId xmlns:a16="http://schemas.microsoft.com/office/drawing/2014/main" val="1778910693"/>
                    </a:ext>
                  </a:extLst>
                </a:gridCol>
              </a:tblGrid>
              <a:tr h="409240">
                <a:tc>
                  <a:txBody>
                    <a:bodyPr/>
                    <a:lstStyle/>
                    <a:p>
                      <a:r>
                        <a:rPr lang="en-US" sz="1600" b="1" dirty="0">
                          <a:latin typeface="Open Sans Light" panose="020B0306030504020204" pitchFamily="34" charset="0"/>
                          <a:ea typeface="Open Sans Light" panose="020B0306030504020204" pitchFamily="34" charset="0"/>
                          <a:cs typeface="Open Sans Light" panose="020B0306030504020204" pitchFamily="34" charset="0"/>
                        </a:rPr>
                        <a:t>Suburban</a:t>
                      </a:r>
                    </a:p>
                  </a:txBody>
                  <a:tcPr anchor="ctr"/>
                </a:tc>
                <a:tc>
                  <a:txBody>
                    <a:bodyPr/>
                    <a:lstStyle/>
                    <a:p>
                      <a:r>
                        <a:rPr lang="en-US" sz="1600" b="1" dirty="0">
                          <a:latin typeface="Open Sans Light" panose="020B0306030504020204" pitchFamily="34" charset="0"/>
                          <a:ea typeface="Open Sans Light" panose="020B0306030504020204" pitchFamily="34" charset="0"/>
                          <a:cs typeface="Open Sans Light" panose="020B0306030504020204" pitchFamily="34" charset="0"/>
                        </a:rPr>
                        <a:t>Downtown</a:t>
                      </a:r>
                    </a:p>
                  </a:txBody>
                  <a:tcPr anchor="ctr"/>
                </a:tc>
                <a:tc>
                  <a:txBody>
                    <a:bodyPr/>
                    <a:lstStyle/>
                    <a:p>
                      <a:r>
                        <a:rPr lang="en-US" sz="1600" b="1" dirty="0">
                          <a:latin typeface="Open Sans Light" panose="020B0306030504020204" pitchFamily="34" charset="0"/>
                          <a:ea typeface="Open Sans Light" panose="020B0306030504020204" pitchFamily="34" charset="0"/>
                          <a:cs typeface="Open Sans Light" panose="020B0306030504020204" pitchFamily="34" charset="0"/>
                        </a:rPr>
                        <a:t>Rural</a:t>
                      </a:r>
                    </a:p>
                  </a:txBody>
                  <a:tcPr anchor="ctr"/>
                </a:tc>
                <a:extLst>
                  <a:ext uri="{0D108BD9-81ED-4DB2-BD59-A6C34878D82A}">
                    <a16:rowId xmlns:a16="http://schemas.microsoft.com/office/drawing/2014/main" val="463762663"/>
                  </a:ext>
                </a:extLst>
              </a:tr>
              <a:tr h="409240">
                <a:tc>
                  <a:txBody>
                    <a:bodyPr/>
                    <a:lstStyle/>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If you choose to live in a suburban area, </a:t>
                      </a:r>
                      <a:r>
                        <a:rPr lang="en-US" sz="1200" b="1" dirty="0">
                          <a:latin typeface="Open Sans Light" panose="020B0306030504020204" pitchFamily="34" charset="0"/>
                          <a:ea typeface="Open Sans Light" panose="020B0306030504020204" pitchFamily="34" charset="0"/>
                          <a:cs typeface="Open Sans Light" panose="020B0306030504020204" pitchFamily="34" charset="0"/>
                        </a:rPr>
                        <a:t>you can choose public transportation, but you cannot choose walking</a:t>
                      </a:r>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 / biking.</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If you choose</a:t>
                      </a:r>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 to live downtown, </a:t>
                      </a:r>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you can choose public transportation or walking / biking as your transportation.</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If you choose to live in a rural area </a:t>
                      </a:r>
                      <a:r>
                        <a:rPr lang="en-US" sz="1200" b="1" dirty="0">
                          <a:latin typeface="Open Sans Light" panose="020B0306030504020204" pitchFamily="34" charset="0"/>
                          <a:ea typeface="Open Sans Light" panose="020B0306030504020204" pitchFamily="34" charset="0"/>
                          <a:cs typeface="Open Sans Light" panose="020B0306030504020204" pitchFamily="34" charset="0"/>
                        </a:rPr>
                        <a:t>you must have a car.</a:t>
                      </a:r>
                    </a:p>
                  </a:txBody>
                  <a:tcPr anchor="ctr"/>
                </a:tc>
                <a:extLst>
                  <a:ext uri="{0D108BD9-81ED-4DB2-BD59-A6C34878D82A}">
                    <a16:rowId xmlns:a16="http://schemas.microsoft.com/office/drawing/2014/main" val="3391109156"/>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1 Bedroom Apartment</a:t>
                      </a:r>
                    </a:p>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Bedroom Apartment</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$1,550</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$50</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$1,735</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Bedroom Apartment</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$850</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$90</a:t>
                      </a:r>
                    </a:p>
                    <a:p>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$975</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503305873"/>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2 Bedroom Apartment</a:t>
                      </a:r>
                    </a:p>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 $1,235</a:t>
                      </a:r>
                    </a:p>
                    <a:p>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a:latin typeface="Open Sans Light" panose="020B0306030504020204" pitchFamily="34" charset="0"/>
                          <a:ea typeface="Open Sans Light" panose="020B0306030504020204" pitchFamily="34" charset="0"/>
                          <a:cs typeface="Open Sans Light" panose="020B0306030504020204" pitchFamily="34" charset="0"/>
                        </a:rPr>
                        <a:t>Utilities: $165</a:t>
                      </a:r>
                    </a:p>
                    <a:p>
                      <a:r>
                        <a:rPr lang="en-US" sz="1200" b="1" baseline="0" dirty="0">
                          <a:latin typeface="Open Sans Light" panose="020B0306030504020204" pitchFamily="34" charset="0"/>
                          <a:ea typeface="Open Sans Light" panose="020B0306030504020204" pitchFamily="34" charset="0"/>
                          <a:cs typeface="Open Sans Light" panose="020B0306030504020204" pitchFamily="34" charset="0"/>
                        </a:rPr>
                        <a:t>Total Housing Expense: $1,400</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 Bedroom Apartment</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$2,050</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$75</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$2,260</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 Bedroom Apartment</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$100</a:t>
                      </a:r>
                    </a:p>
                    <a:p>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$1,165</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646995497"/>
                  </a:ext>
                </a:extLst>
              </a:tr>
              <a:tr h="1084056">
                <a:tc>
                  <a:txBody>
                    <a:bodyPr/>
                    <a:lstStyle/>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3 Bedroom House</a:t>
                      </a:r>
                    </a:p>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Mortgage: $2,420</a:t>
                      </a:r>
                    </a:p>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Insurance: $80</a:t>
                      </a:r>
                    </a:p>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Taxes: $300 </a:t>
                      </a:r>
                    </a:p>
                    <a:p>
                      <a:r>
                        <a:rPr lang="en-US" sz="1200" b="0" dirty="0">
                          <a:latin typeface="Open Sans Light" panose="020B0306030504020204" pitchFamily="34" charset="0"/>
                          <a:ea typeface="Open Sans Light" panose="020B0306030504020204" pitchFamily="34" charset="0"/>
                          <a:cs typeface="Open Sans Light" panose="020B0306030504020204" pitchFamily="34" charset="0"/>
                        </a:rPr>
                        <a:t>Utilities: $200</a:t>
                      </a:r>
                    </a:p>
                    <a:p>
                      <a:r>
                        <a:rPr lang="en-US" sz="1200" b="1" dirty="0">
                          <a:latin typeface="Open Sans Light" panose="020B0306030504020204" pitchFamily="34" charset="0"/>
                          <a:ea typeface="Open Sans Light" panose="020B0306030504020204" pitchFamily="34" charset="0"/>
                          <a:cs typeface="Open Sans Light" panose="020B0306030504020204" pitchFamily="34" charset="0"/>
                        </a:rPr>
                        <a:t>Total Housing Expense: $3,000</a:t>
                      </a:r>
                    </a:p>
                  </a:txBody>
                  <a:tcPr anchor="ctr">
                    <a:solidFill>
                      <a:schemeClr val="accent1">
                        <a:lumMod val="20000"/>
                        <a:lumOff val="80000"/>
                      </a:schemeClr>
                    </a:solidFill>
                  </a:tcPr>
                </a:tc>
                <a:tc>
                  <a:txBody>
                    <a:bodyPr/>
                    <a:lstStyle/>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 Bedroom Condo</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Mortgage: $3,050</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$50</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Taxes: $250 </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Condo Fees: $300 </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$200</a:t>
                      </a:r>
                    </a:p>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$3,850</a:t>
                      </a:r>
                    </a:p>
                  </a:txBody>
                  <a:tcPr anchor="ctr">
                    <a:solidFill>
                      <a:schemeClr val="bg1"/>
                    </a:solidFill>
                  </a:tcPr>
                </a:tc>
                <a:tc>
                  <a:txBody>
                    <a:bodyPr/>
                    <a:lstStyle/>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 Bedroom House</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Mortgage: $1,150</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$40</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Taxes: $240 </a:t>
                      </a:r>
                    </a:p>
                    <a:p>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$185</a:t>
                      </a:r>
                    </a:p>
                    <a:p>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$1,615</a:t>
                      </a:r>
                    </a:p>
                  </a:txBody>
                  <a:tcPr anchor="ctr">
                    <a:solidFill>
                      <a:schemeClr val="accent3">
                        <a:lumMod val="20000"/>
                        <a:lumOff val="80000"/>
                      </a:schemeClr>
                    </a:solidFill>
                  </a:tcPr>
                </a:tc>
                <a:extLst>
                  <a:ext uri="{0D108BD9-81ED-4DB2-BD59-A6C34878D82A}">
                    <a16:rowId xmlns:a16="http://schemas.microsoft.com/office/drawing/2014/main" val="2905513233"/>
                  </a:ext>
                </a:extLst>
              </a:tr>
            </a:tbl>
          </a:graphicData>
        </a:graphic>
      </p:graphicFrame>
      <p:pic>
        <p:nvPicPr>
          <p:cNvPr id="2" name="Picture 1" descr="house icon" title="house ic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7807" y="320675"/>
            <a:ext cx="1379481" cy="1143000"/>
          </a:xfrm>
          <a:prstGeom prst="rect">
            <a:avLst/>
          </a:prstGeom>
        </p:spPr>
      </p:pic>
    </p:spTree>
    <p:custDataLst>
      <p:tags r:id="rId1"/>
    </p:custDataLst>
    <p:extLst>
      <p:ext uri="{BB962C8B-B14F-4D97-AF65-F5344CB8AC3E}">
        <p14:creationId xmlns:p14="http://schemas.microsoft.com/office/powerpoint/2010/main" val="63750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Furniture</a:t>
            </a:r>
          </a:p>
        </p:txBody>
      </p:sp>
      <p:sp>
        <p:nvSpPr>
          <p:cNvPr id="24579" name="Content Placeholder 1"/>
          <p:cNvSpPr>
            <a:spLocks noGrp="1"/>
          </p:cNvSpPr>
          <p:nvPr>
            <p:ph sz="half" idx="1"/>
          </p:nvPr>
        </p:nvSpPr>
        <p:spPr>
          <a:xfrm>
            <a:off x="547730" y="1840832"/>
            <a:ext cx="7056228" cy="1117552"/>
          </a:xfrm>
        </p:spPr>
        <p:txBody>
          <a:bodyPr/>
          <a:lstStyle/>
          <a:p>
            <a:pPr marL="0" indent="0">
              <a:buNone/>
            </a:pPr>
            <a:r>
              <a:rPr lang="en-US" sz="1800" dirty="0"/>
              <a:t>Pick one of the options for furniture below.</a:t>
            </a:r>
          </a:p>
        </p:txBody>
      </p:sp>
      <p:graphicFrame>
        <p:nvGraphicFramePr>
          <p:cNvPr id="7" name="Content Placeholder 6" descr="table with furniture information" title="table with furniture information"/>
          <p:cNvGraphicFramePr>
            <a:graphicFrameLocks noGrp="1"/>
          </p:cNvGraphicFramePr>
          <p:nvPr>
            <p:ph sz="half" idx="2"/>
            <p:extLst>
              <p:ext uri="{D42A27DB-BD31-4B8C-83A1-F6EECF244321}">
                <p14:modId xmlns:p14="http://schemas.microsoft.com/office/powerpoint/2010/main" val="2674763026"/>
              </p:ext>
            </p:extLst>
          </p:nvPr>
        </p:nvGraphicFramePr>
        <p:xfrm>
          <a:off x="983332" y="2768222"/>
          <a:ext cx="6921415" cy="3252168"/>
        </p:xfrm>
        <a:graphic>
          <a:graphicData uri="http://schemas.openxmlformats.org/drawingml/2006/table">
            <a:tbl>
              <a:tblPr firstRow="1" bandRow="1">
                <a:tableStyleId>{2D5ABB26-0587-4C30-8999-92F81FD0307C}</a:tableStyleId>
              </a:tblPr>
              <a:tblGrid>
                <a:gridCol w="3363533">
                  <a:extLst>
                    <a:ext uri="{9D8B030D-6E8A-4147-A177-3AD203B41FA5}">
                      <a16:colId xmlns:a16="http://schemas.microsoft.com/office/drawing/2014/main" val="3936017157"/>
                    </a:ext>
                  </a:extLst>
                </a:gridCol>
                <a:gridCol w="3557882">
                  <a:extLst>
                    <a:ext uri="{9D8B030D-6E8A-4147-A177-3AD203B41FA5}">
                      <a16:colId xmlns:a16="http://schemas.microsoft.com/office/drawing/2014/main" val="935859941"/>
                    </a:ext>
                  </a:extLst>
                </a:gridCol>
              </a:tblGrid>
              <a:tr h="1084056">
                <a:tc>
                  <a:txBody>
                    <a:bodyPr/>
                    <a:lstStyle/>
                    <a:p>
                      <a:pPr algn="ctr"/>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Thrift</a:t>
                      </a: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Store / Secondhand Furniture</a:t>
                      </a:r>
                      <a:endPar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$75</a:t>
                      </a:r>
                    </a:p>
                  </a:txBody>
                  <a:tcPr anchor="ctr">
                    <a:solidFill>
                      <a:schemeClr val="accent1">
                        <a:lumMod val="20000"/>
                        <a:lumOff val="80000"/>
                      </a:schemeClr>
                    </a:solidFill>
                  </a:tcPr>
                </a:tc>
                <a:tc>
                  <a:txBody>
                    <a:bodyPr/>
                    <a:lstStyle/>
                    <a:p>
                      <a:pPr algn="ctr"/>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Discount New Furniture</a:t>
                      </a:r>
                    </a:p>
                    <a:p>
                      <a:pPr algn="ctr"/>
                      <a:r>
                        <a:rPr lang="en-US" sz="16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$170</a:t>
                      </a:r>
                    </a:p>
                  </a:txBody>
                  <a:tcPr anchor="ctr">
                    <a:solidFill>
                      <a:schemeClr val="accent1">
                        <a:lumMod val="20000"/>
                        <a:lumOff val="80000"/>
                      </a:schemeClr>
                    </a:solidFill>
                  </a:tcPr>
                </a:tc>
                <a:extLst>
                  <a:ext uri="{0D108BD9-81ED-4DB2-BD59-A6C34878D82A}">
                    <a16:rowId xmlns:a16="http://schemas.microsoft.com/office/drawing/2014/main" val="3503305873"/>
                  </a:ext>
                </a:extLst>
              </a:tr>
              <a:tr h="1084056">
                <a:tc>
                  <a:txBody>
                    <a:bodyPr/>
                    <a:lstStyle/>
                    <a:p>
                      <a:pPr algn="ctr"/>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Rental </a:t>
                      </a:r>
                      <a:r>
                        <a:rPr lang="en-US"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Furniture</a:t>
                      </a:r>
                      <a:endPar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$300</a:t>
                      </a:r>
                    </a:p>
                  </a:txBody>
                  <a:tcPr anchor="ctr">
                    <a:solidFill>
                      <a:schemeClr val="bg1"/>
                    </a:solidFill>
                  </a:tcPr>
                </a:tc>
                <a:tc>
                  <a:txBody>
                    <a:bodyPr/>
                    <a:lstStyle/>
                    <a:p>
                      <a:pPr algn="ctr"/>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Designer New Furniture</a:t>
                      </a:r>
                    </a:p>
                    <a:p>
                      <a:pPr algn="ctr"/>
                      <a:r>
                        <a:rPr lang="en-US" sz="16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$600</a:t>
                      </a:r>
                    </a:p>
                  </a:txBody>
                  <a:tcPr anchor="ctr">
                    <a:solidFill>
                      <a:schemeClr val="bg1"/>
                    </a:solidFill>
                  </a:tcPr>
                </a:tc>
                <a:extLst>
                  <a:ext uri="{0D108BD9-81ED-4DB2-BD59-A6C34878D82A}">
                    <a16:rowId xmlns:a16="http://schemas.microsoft.com/office/drawing/2014/main" val="2646995497"/>
                  </a:ext>
                </a:extLst>
              </a:tr>
              <a:tr h="1084056">
                <a:tc>
                  <a:txBody>
                    <a:bodyPr/>
                    <a:lstStyle/>
                    <a:p>
                      <a:pPr algn="ctr"/>
                      <a:r>
                        <a:rPr lang="en-US"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Borrowed / Donated Furniture</a:t>
                      </a:r>
                    </a:p>
                    <a:p>
                      <a:pPr algn="ct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$0</a:t>
                      </a:r>
                    </a:p>
                  </a:txBody>
                  <a:tcPr anchor="ctr">
                    <a:solidFill>
                      <a:schemeClr val="accent3">
                        <a:lumMod val="20000"/>
                        <a:lumOff val="80000"/>
                      </a:schemeClr>
                    </a:solidFill>
                  </a:tcPr>
                </a:tc>
                <a:tc>
                  <a:txBody>
                    <a:bodyPr/>
                    <a:lstStyle/>
                    <a:p>
                      <a:pPr algn="ctr"/>
                      <a:endParaRPr lang="en-US" sz="16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905513233"/>
                  </a:ext>
                </a:extLst>
              </a:tr>
            </a:tbl>
          </a:graphicData>
        </a:graphic>
      </p:graphicFrame>
      <p:pic>
        <p:nvPicPr>
          <p:cNvPr id="5" name="Picture 4" title="bed icon"/>
          <p:cNvPicPr>
            <a:picLocks noChangeAspect="1"/>
          </p:cNvPicPr>
          <p:nvPr/>
        </p:nvPicPr>
        <p:blipFill>
          <a:blip r:embed="rId4"/>
          <a:stretch>
            <a:fillRect/>
          </a:stretch>
        </p:blipFill>
        <p:spPr>
          <a:xfrm>
            <a:off x="7146758" y="320675"/>
            <a:ext cx="1630530" cy="1284661"/>
          </a:xfrm>
          <a:prstGeom prst="rect">
            <a:avLst/>
          </a:prstGeom>
        </p:spPr>
      </p:pic>
    </p:spTree>
    <p:custDataLst>
      <p:tags r:id="rId1"/>
    </p:custDataLst>
    <p:extLst>
      <p:ext uri="{BB962C8B-B14F-4D97-AF65-F5344CB8AC3E}">
        <p14:creationId xmlns:p14="http://schemas.microsoft.com/office/powerpoint/2010/main" val="314360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Transportation</a:t>
            </a:r>
          </a:p>
        </p:txBody>
      </p:sp>
      <p:sp>
        <p:nvSpPr>
          <p:cNvPr id="24579" name="Content Placeholder 1"/>
          <p:cNvSpPr>
            <a:spLocks noGrp="1"/>
          </p:cNvSpPr>
          <p:nvPr>
            <p:ph sz="half" idx="1"/>
          </p:nvPr>
        </p:nvSpPr>
        <p:spPr>
          <a:xfrm>
            <a:off x="547688" y="1426296"/>
            <a:ext cx="7724442" cy="861461"/>
          </a:xfrm>
        </p:spPr>
        <p:txBody>
          <a:bodyPr anchor="ctr"/>
          <a:lstStyle/>
          <a:p>
            <a:pPr marL="0" indent="0">
              <a:buNone/>
            </a:pPr>
            <a:r>
              <a:rPr lang="en-US" sz="1600" dirty="0"/>
              <a:t>Make a transportation selection. You can pick a new or used vehicle. If you have decided to live Downtown, you can use public transportation or walk / bike if it fits your family needs and budget. </a:t>
            </a:r>
          </a:p>
        </p:txBody>
      </p:sp>
      <p:graphicFrame>
        <p:nvGraphicFramePr>
          <p:cNvPr id="7" name="Content Placeholder 6" descr="table with new car information" title="table with new car information"/>
          <p:cNvGraphicFramePr>
            <a:graphicFrameLocks noGrp="1"/>
          </p:cNvGraphicFramePr>
          <p:nvPr>
            <p:ph sz="half" idx="2"/>
            <p:extLst>
              <p:ext uri="{D42A27DB-BD31-4B8C-83A1-F6EECF244321}">
                <p14:modId xmlns:p14="http://schemas.microsoft.com/office/powerpoint/2010/main" val="1752215219"/>
              </p:ext>
            </p:extLst>
          </p:nvPr>
        </p:nvGraphicFramePr>
        <p:xfrm>
          <a:off x="547688" y="2377167"/>
          <a:ext cx="4077475" cy="3701080"/>
        </p:xfrm>
        <a:graphic>
          <a:graphicData uri="http://schemas.openxmlformats.org/drawingml/2006/table">
            <a:tbl>
              <a:tblPr firstRow="1" bandRow="1">
                <a:tableStyleId>{2D5ABB26-0587-4C30-8999-92F81FD0307C}</a:tableStyleId>
              </a:tblPr>
              <a:tblGrid>
                <a:gridCol w="1621354">
                  <a:extLst>
                    <a:ext uri="{9D8B030D-6E8A-4147-A177-3AD203B41FA5}">
                      <a16:colId xmlns:a16="http://schemas.microsoft.com/office/drawing/2014/main" val="3936017157"/>
                    </a:ext>
                  </a:extLst>
                </a:gridCol>
                <a:gridCol w="2456121">
                  <a:extLst>
                    <a:ext uri="{9D8B030D-6E8A-4147-A177-3AD203B41FA5}">
                      <a16:colId xmlns:a16="http://schemas.microsoft.com/office/drawing/2014/main" val="935859941"/>
                    </a:ext>
                  </a:extLst>
                </a:gridCol>
              </a:tblGrid>
              <a:tr h="409240">
                <a:tc>
                  <a:txBody>
                    <a:bodyPr/>
                    <a:lstStyle/>
                    <a:p>
                      <a:pPr algn="l"/>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a:t>
                      </a:r>
                      <a:r>
                        <a:rPr lang="en-US" sz="14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Vehicles</a:t>
                      </a:r>
                      <a:endPar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63762663"/>
                  </a:ext>
                </a:extLst>
              </a:tr>
              <a:tr h="409240">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 4 Door</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Sedan (46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$370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$120</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$100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$60</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$600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621359">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Hybrid / Electric Car (58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$460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$115</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$50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$75</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$700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504967">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 Luxury</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Car (29 MPG)</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$580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$150</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$170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$100</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$1,000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95497"/>
                  </a:ext>
                </a:extLst>
              </a:tr>
              <a:tr h="504967">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 Minivan, SUV or Pickup Truck</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(22 MPG)</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$420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$120</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$160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$100</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$800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779270"/>
                  </a:ext>
                </a:extLst>
              </a:tr>
            </a:tbl>
          </a:graphicData>
        </a:graphic>
      </p:graphicFrame>
      <p:graphicFrame>
        <p:nvGraphicFramePr>
          <p:cNvPr id="9" name="Content Placeholder 6" descr="table with used car information" title="table with used car information"/>
          <p:cNvGraphicFramePr>
            <a:graphicFrameLocks/>
          </p:cNvGraphicFramePr>
          <p:nvPr>
            <p:extLst>
              <p:ext uri="{D42A27DB-BD31-4B8C-83A1-F6EECF244321}">
                <p14:modId xmlns:p14="http://schemas.microsoft.com/office/powerpoint/2010/main" val="2687145559"/>
              </p:ext>
            </p:extLst>
          </p:nvPr>
        </p:nvGraphicFramePr>
        <p:xfrm>
          <a:off x="4844630" y="2371952"/>
          <a:ext cx="3905965" cy="3701080"/>
        </p:xfrm>
        <a:graphic>
          <a:graphicData uri="http://schemas.openxmlformats.org/drawingml/2006/table">
            <a:tbl>
              <a:tblPr firstRow="1" bandRow="1">
                <a:tableStyleId>{2D5ABB26-0587-4C30-8999-92F81FD0307C}</a:tableStyleId>
              </a:tblPr>
              <a:tblGrid>
                <a:gridCol w="1577435">
                  <a:extLst>
                    <a:ext uri="{9D8B030D-6E8A-4147-A177-3AD203B41FA5}">
                      <a16:colId xmlns:a16="http://schemas.microsoft.com/office/drawing/2014/main" val="3936017157"/>
                    </a:ext>
                  </a:extLst>
                </a:gridCol>
                <a:gridCol w="2328530">
                  <a:extLst>
                    <a:ext uri="{9D8B030D-6E8A-4147-A177-3AD203B41FA5}">
                      <a16:colId xmlns:a16="http://schemas.microsoft.com/office/drawing/2014/main" val="935859941"/>
                    </a:ext>
                  </a:extLst>
                </a:gridCol>
              </a:tblGrid>
              <a:tr h="409240">
                <a:tc>
                  <a:txBody>
                    <a:bodyPr/>
                    <a:lstStyle/>
                    <a:p>
                      <a:pPr algn="l"/>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a:t>
                      </a:r>
                      <a:r>
                        <a:rPr lang="en-US" sz="14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Vehicles</a:t>
                      </a:r>
                      <a:endPar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3762663"/>
                  </a:ext>
                </a:extLst>
              </a:tr>
              <a:tr h="409240">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 4 Door</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Sedan (46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$200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$150</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$100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$100</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$500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621359">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Hybrid / Electric Car (58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$305</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$170</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$50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$75</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$600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504967">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 Luxury</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Car (29 MPG)</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$300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$175</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$185</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$140</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$800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95497"/>
                  </a:ext>
                </a:extLst>
              </a:tr>
              <a:tr h="504967">
                <a:tc>
                  <a:txBody>
                    <a:bodyPr/>
                    <a:lstStyle/>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 Minivan, SUV or Pickup Truck</a:t>
                      </a:r>
                      <a:r>
                        <a:rPr lang="en-US" sz="12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(22 MPG)</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$255</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$150</a:t>
                      </a:r>
                      <a:r>
                        <a:rPr lang="en-US" sz="1200" b="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$170</a:t>
                      </a:r>
                    </a:p>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$125</a:t>
                      </a:r>
                    </a:p>
                    <a:p>
                      <a:pPr algn="l"/>
                      <a:r>
                        <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$700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779270"/>
                  </a:ext>
                </a:extLst>
              </a:tr>
            </a:tbl>
          </a:graphicData>
        </a:graphic>
      </p:graphicFrame>
      <p:pic>
        <p:nvPicPr>
          <p:cNvPr id="3" name="Picture 2" title="car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001" y="92172"/>
            <a:ext cx="2264349" cy="1244714"/>
          </a:xfrm>
          <a:prstGeom prst="rect">
            <a:avLst/>
          </a:prstGeom>
        </p:spPr>
      </p:pic>
      <p:graphicFrame>
        <p:nvGraphicFramePr>
          <p:cNvPr id="2" name="Table 1">
            <a:extLst>
              <a:ext uri="{FF2B5EF4-FFF2-40B4-BE49-F238E27FC236}">
                <a16:creationId xmlns:a16="http://schemas.microsoft.com/office/drawing/2014/main" id="{9DEF7256-7BB8-4433-83B0-078EF373BC43}"/>
              </a:ext>
            </a:extLst>
          </p:cNvPr>
          <p:cNvGraphicFramePr>
            <a:graphicFrameLocks noGrp="1"/>
          </p:cNvGraphicFramePr>
          <p:nvPr>
            <p:extLst>
              <p:ext uri="{D42A27DB-BD31-4B8C-83A1-F6EECF244321}">
                <p14:modId xmlns:p14="http://schemas.microsoft.com/office/powerpoint/2010/main" val="3937565225"/>
              </p:ext>
            </p:extLst>
          </p:nvPr>
        </p:nvGraphicFramePr>
        <p:xfrm>
          <a:off x="1661160" y="6202253"/>
          <a:ext cx="2964003" cy="504967"/>
        </p:xfrm>
        <a:graphic>
          <a:graphicData uri="http://schemas.openxmlformats.org/drawingml/2006/table">
            <a:tbl>
              <a:tblPr firstRow="1" bandRow="1">
                <a:tableStyleId>{2D5ABB26-0587-4C30-8999-92F81FD0307C}</a:tableStyleId>
              </a:tblPr>
              <a:tblGrid>
                <a:gridCol w="2151460">
                  <a:extLst>
                    <a:ext uri="{9D8B030D-6E8A-4147-A177-3AD203B41FA5}">
                      <a16:colId xmlns:a16="http://schemas.microsoft.com/office/drawing/2014/main" val="567806385"/>
                    </a:ext>
                  </a:extLst>
                </a:gridCol>
                <a:gridCol w="812543">
                  <a:extLst>
                    <a:ext uri="{9D8B030D-6E8A-4147-A177-3AD203B41FA5}">
                      <a16:colId xmlns:a16="http://schemas.microsoft.com/office/drawing/2014/main" val="1210810137"/>
                    </a:ext>
                  </a:extLst>
                </a:gridCol>
              </a:tblGrid>
              <a:tr h="504967">
                <a:tc>
                  <a:txBody>
                    <a:bodyPr/>
                    <a:lstStyle/>
                    <a:p>
                      <a:pPr algn="l"/>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Public Transportation </a:t>
                      </a:r>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(regardless of family size)</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076984"/>
                  </a:ext>
                </a:extLst>
              </a:tr>
            </a:tbl>
          </a:graphicData>
        </a:graphic>
      </p:graphicFrame>
      <p:graphicFrame>
        <p:nvGraphicFramePr>
          <p:cNvPr id="5" name="Table 4">
            <a:extLst>
              <a:ext uri="{FF2B5EF4-FFF2-40B4-BE49-F238E27FC236}">
                <a16:creationId xmlns:a16="http://schemas.microsoft.com/office/drawing/2014/main" id="{30CA2439-3437-4A87-A70B-696404FB9128}"/>
              </a:ext>
            </a:extLst>
          </p:cNvPr>
          <p:cNvGraphicFramePr>
            <a:graphicFrameLocks noGrp="1"/>
          </p:cNvGraphicFramePr>
          <p:nvPr>
            <p:extLst>
              <p:ext uri="{D42A27DB-BD31-4B8C-83A1-F6EECF244321}">
                <p14:modId xmlns:p14="http://schemas.microsoft.com/office/powerpoint/2010/main" val="2667413046"/>
              </p:ext>
            </p:extLst>
          </p:nvPr>
        </p:nvGraphicFramePr>
        <p:xfrm>
          <a:off x="4844630" y="6197633"/>
          <a:ext cx="2417230" cy="504967"/>
        </p:xfrm>
        <a:graphic>
          <a:graphicData uri="http://schemas.openxmlformats.org/drawingml/2006/table">
            <a:tbl>
              <a:tblPr firstRow="1" bandRow="1">
                <a:tableStyleId>{2D5ABB26-0587-4C30-8999-92F81FD0307C}</a:tableStyleId>
              </a:tblPr>
              <a:tblGrid>
                <a:gridCol w="1651406">
                  <a:extLst>
                    <a:ext uri="{9D8B030D-6E8A-4147-A177-3AD203B41FA5}">
                      <a16:colId xmlns:a16="http://schemas.microsoft.com/office/drawing/2014/main" val="3244464367"/>
                    </a:ext>
                  </a:extLst>
                </a:gridCol>
                <a:gridCol w="765824">
                  <a:extLst>
                    <a:ext uri="{9D8B030D-6E8A-4147-A177-3AD203B41FA5}">
                      <a16:colId xmlns:a16="http://schemas.microsoft.com/office/drawing/2014/main" val="1917105908"/>
                    </a:ext>
                  </a:extLst>
                </a:gridCol>
              </a:tblGrid>
              <a:tr h="504967">
                <a:tc>
                  <a:txBody>
                    <a:bodyPr/>
                    <a:lstStyle/>
                    <a:p>
                      <a:pPr algn="l"/>
                      <a:r>
                        <a:rPr lang="en-US"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Walking / Biking</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9568763"/>
                  </a:ext>
                </a:extLst>
              </a:tr>
            </a:tbl>
          </a:graphicData>
        </a:graphic>
      </p:graphicFrame>
    </p:spTree>
    <p:custDataLst>
      <p:tags r:id="rId1"/>
    </p:custDataLst>
    <p:extLst>
      <p:ext uri="{BB962C8B-B14F-4D97-AF65-F5344CB8AC3E}">
        <p14:creationId xmlns:p14="http://schemas.microsoft.com/office/powerpoint/2010/main" val="121035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Clothing</a:t>
            </a:r>
          </a:p>
        </p:txBody>
      </p:sp>
      <p:sp>
        <p:nvSpPr>
          <p:cNvPr id="24579" name="Content Placeholder 1"/>
          <p:cNvSpPr>
            <a:spLocks noGrp="1"/>
          </p:cNvSpPr>
          <p:nvPr>
            <p:ph sz="half" idx="1"/>
          </p:nvPr>
        </p:nvSpPr>
        <p:spPr>
          <a:xfrm>
            <a:off x="547730" y="2035175"/>
            <a:ext cx="7056228" cy="923209"/>
          </a:xfrm>
        </p:spPr>
        <p:txBody>
          <a:bodyPr/>
          <a:lstStyle/>
          <a:p>
            <a:pPr marL="0" indent="0">
              <a:buNone/>
            </a:pPr>
            <a:r>
              <a:rPr lang="en-US" sz="1600" dirty="0"/>
              <a:t>Pick your choice for clothing from the options below. Remember all of the prices shown are per adult and per child. Be sure to make a choice for each member of your family.</a:t>
            </a:r>
          </a:p>
        </p:txBody>
      </p:sp>
      <p:graphicFrame>
        <p:nvGraphicFramePr>
          <p:cNvPr id="7" name="Content Placeholder 6" descr="table with clothing options and costs" title="table with clothing options and costs"/>
          <p:cNvGraphicFramePr>
            <a:graphicFrameLocks noGrp="1"/>
          </p:cNvGraphicFramePr>
          <p:nvPr>
            <p:ph sz="half" idx="2"/>
            <p:extLst>
              <p:ext uri="{D42A27DB-BD31-4B8C-83A1-F6EECF244321}">
                <p14:modId xmlns:p14="http://schemas.microsoft.com/office/powerpoint/2010/main" val="467981220"/>
              </p:ext>
            </p:extLst>
          </p:nvPr>
        </p:nvGraphicFramePr>
        <p:xfrm>
          <a:off x="1227975" y="3186984"/>
          <a:ext cx="6375983" cy="2900460"/>
        </p:xfrm>
        <a:graphic>
          <a:graphicData uri="http://schemas.openxmlformats.org/drawingml/2006/table">
            <a:tbl>
              <a:tblPr firstRow="1" bandRow="1">
                <a:tableStyleId>{2D5ABB26-0587-4C30-8999-92F81FD0307C}</a:tableStyleId>
              </a:tblPr>
              <a:tblGrid>
                <a:gridCol w="3098475">
                  <a:extLst>
                    <a:ext uri="{9D8B030D-6E8A-4147-A177-3AD203B41FA5}">
                      <a16:colId xmlns:a16="http://schemas.microsoft.com/office/drawing/2014/main" val="3936017157"/>
                    </a:ext>
                  </a:extLst>
                </a:gridCol>
                <a:gridCol w="3277508">
                  <a:extLst>
                    <a:ext uri="{9D8B030D-6E8A-4147-A177-3AD203B41FA5}">
                      <a16:colId xmlns:a16="http://schemas.microsoft.com/office/drawing/2014/main" val="935859941"/>
                    </a:ext>
                  </a:extLst>
                </a:gridCol>
              </a:tblGrid>
              <a:tr h="966820">
                <a:tc>
                  <a:txBody>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Yard Sale</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Adult: $30</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Child: $15</a:t>
                      </a:r>
                    </a:p>
                  </a:txBody>
                  <a:tcPr anchor="ctr">
                    <a:solidFill>
                      <a:schemeClr val="accent1">
                        <a:lumMod val="20000"/>
                        <a:lumOff val="80000"/>
                      </a:schemeClr>
                    </a:solidFill>
                  </a:tcPr>
                </a:tc>
                <a:tc>
                  <a:txBody>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Thrift</a:t>
                      </a:r>
                      <a:r>
                        <a:rPr lang="en-US" sz="1600" b="1" baseline="0" dirty="0">
                          <a:latin typeface="Open Sans Light" panose="020B0306030504020204" pitchFamily="34" charset="0"/>
                          <a:ea typeface="Open Sans Light" panose="020B0306030504020204" pitchFamily="34" charset="0"/>
                          <a:cs typeface="Open Sans Light" panose="020B0306030504020204" pitchFamily="34" charset="0"/>
                        </a:rPr>
                        <a:t> Stores</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Adult: $40</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Child: $20</a:t>
                      </a:r>
                    </a:p>
                  </a:txBody>
                  <a:tcPr anchor="ctr">
                    <a:solidFill>
                      <a:schemeClr val="accent1">
                        <a:lumMod val="20000"/>
                        <a:lumOff val="80000"/>
                      </a:schemeClr>
                    </a:solidFill>
                  </a:tcPr>
                </a:tc>
                <a:extLst>
                  <a:ext uri="{0D108BD9-81ED-4DB2-BD59-A6C34878D82A}">
                    <a16:rowId xmlns:a16="http://schemas.microsoft.com/office/drawing/2014/main" val="3503305873"/>
                  </a:ext>
                </a:extLst>
              </a:tr>
              <a:tr h="966820">
                <a:tc>
                  <a:txBody>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Discount Stores</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Adult: $60</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Child: $30</a:t>
                      </a:r>
                    </a:p>
                  </a:txBody>
                  <a:tcPr anchor="ctr">
                    <a:solidFill>
                      <a:schemeClr val="bg1"/>
                    </a:solidFill>
                  </a:tcPr>
                </a:tc>
                <a:tc>
                  <a:txBody>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Department Stores</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Adult: $100</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Child: $50</a:t>
                      </a:r>
                    </a:p>
                  </a:txBody>
                  <a:tcPr anchor="ctr">
                    <a:solidFill>
                      <a:schemeClr val="bg1"/>
                    </a:solidFill>
                  </a:tcPr>
                </a:tc>
                <a:extLst>
                  <a:ext uri="{0D108BD9-81ED-4DB2-BD59-A6C34878D82A}">
                    <a16:rowId xmlns:a16="http://schemas.microsoft.com/office/drawing/2014/main" val="2646995497"/>
                  </a:ext>
                </a:extLst>
              </a:tr>
              <a:tr h="966820">
                <a:tc>
                  <a:txBody>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Designer</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Adult: $150</a:t>
                      </a:r>
                    </a:p>
                    <a:p>
                      <a:pPr algn="ctr"/>
                      <a:r>
                        <a:rPr lang="en-US" sz="1600" dirty="0">
                          <a:latin typeface="Open Sans Light" panose="020B0306030504020204" pitchFamily="34" charset="0"/>
                          <a:ea typeface="Open Sans Light" panose="020B0306030504020204" pitchFamily="34" charset="0"/>
                          <a:cs typeface="Open Sans Light" panose="020B0306030504020204" pitchFamily="34" charset="0"/>
                        </a:rPr>
                        <a:t>Per Child: $75</a:t>
                      </a:r>
                    </a:p>
                  </a:txBody>
                  <a:tcPr anchor="ctr">
                    <a:solidFill>
                      <a:schemeClr val="accent3">
                        <a:lumMod val="20000"/>
                        <a:lumOff val="80000"/>
                      </a:schemeClr>
                    </a:solidFill>
                  </a:tcPr>
                </a:tc>
                <a:tc>
                  <a:txBody>
                    <a:bodyPr/>
                    <a:lstStyle/>
                    <a:p>
                      <a:pPr algn="ct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905513233"/>
                  </a:ext>
                </a:extLst>
              </a:tr>
            </a:tbl>
          </a:graphicData>
        </a:graphic>
      </p:graphicFrame>
      <p:grpSp>
        <p:nvGrpSpPr>
          <p:cNvPr id="6" name="Group 5" descr="hangar with clothes icon" title="hangar with clothes icon"/>
          <p:cNvGrpSpPr/>
          <p:nvPr/>
        </p:nvGrpSpPr>
        <p:grpSpPr>
          <a:xfrm>
            <a:off x="7519737" y="147888"/>
            <a:ext cx="1257550" cy="1416217"/>
            <a:chOff x="7721600" y="374650"/>
            <a:chExt cx="1109663" cy="1187450"/>
          </a:xfrm>
          <a:solidFill>
            <a:srgbClr val="5199AD"/>
          </a:solidFill>
        </p:grpSpPr>
        <p:sp>
          <p:nvSpPr>
            <p:cNvPr id="8" name="Freeform 14"/>
            <p:cNvSpPr>
              <a:spLocks noEditPoints="1"/>
            </p:cNvSpPr>
            <p:nvPr/>
          </p:nvSpPr>
          <p:spPr bwMode="auto">
            <a:xfrm>
              <a:off x="7721600" y="374650"/>
              <a:ext cx="1109663" cy="1187450"/>
            </a:xfrm>
            <a:custGeom>
              <a:avLst/>
              <a:gdLst>
                <a:gd name="T0" fmla="*/ 753 w 929"/>
                <a:gd name="T1" fmla="*/ 533 h 996"/>
                <a:gd name="T2" fmla="*/ 755 w 929"/>
                <a:gd name="T3" fmla="*/ 968 h 996"/>
                <a:gd name="T4" fmla="*/ 715 w 929"/>
                <a:gd name="T5" fmla="*/ 996 h 996"/>
                <a:gd name="T6" fmla="*/ 77 w 929"/>
                <a:gd name="T7" fmla="*/ 992 h 996"/>
                <a:gd name="T8" fmla="*/ 37 w 929"/>
                <a:gd name="T9" fmla="*/ 855 h 996"/>
                <a:gd name="T10" fmla="*/ 36 w 929"/>
                <a:gd name="T11" fmla="*/ 723 h 996"/>
                <a:gd name="T12" fmla="*/ 93 w 929"/>
                <a:gd name="T13" fmla="*/ 584 h 996"/>
                <a:gd name="T14" fmla="*/ 187 w 929"/>
                <a:gd name="T15" fmla="*/ 581 h 996"/>
                <a:gd name="T16" fmla="*/ 114 w 929"/>
                <a:gd name="T17" fmla="*/ 500 h 996"/>
                <a:gd name="T18" fmla="*/ 27 w 929"/>
                <a:gd name="T19" fmla="*/ 365 h 996"/>
                <a:gd name="T20" fmla="*/ 192 w 929"/>
                <a:gd name="T21" fmla="*/ 208 h 996"/>
                <a:gd name="T22" fmla="*/ 361 w 929"/>
                <a:gd name="T23" fmla="*/ 209 h 996"/>
                <a:gd name="T24" fmla="*/ 370 w 929"/>
                <a:gd name="T25" fmla="*/ 226 h 996"/>
                <a:gd name="T26" fmla="*/ 456 w 929"/>
                <a:gd name="T27" fmla="*/ 170 h 996"/>
                <a:gd name="T28" fmla="*/ 485 w 929"/>
                <a:gd name="T29" fmla="*/ 110 h 996"/>
                <a:gd name="T30" fmla="*/ 486 w 929"/>
                <a:gd name="T31" fmla="*/ 47 h 996"/>
                <a:gd name="T32" fmla="*/ 442 w 929"/>
                <a:gd name="T33" fmla="*/ 80 h 996"/>
                <a:gd name="T34" fmla="*/ 403 w 929"/>
                <a:gd name="T35" fmla="*/ 73 h 996"/>
                <a:gd name="T36" fmla="*/ 545 w 929"/>
                <a:gd name="T37" fmla="*/ 53 h 996"/>
                <a:gd name="T38" fmla="*/ 516 w 929"/>
                <a:gd name="T39" fmla="*/ 195 h 996"/>
                <a:gd name="T40" fmla="*/ 576 w 929"/>
                <a:gd name="T41" fmla="*/ 225 h 996"/>
                <a:gd name="T42" fmla="*/ 608 w 929"/>
                <a:gd name="T43" fmla="*/ 180 h 996"/>
                <a:gd name="T44" fmla="*/ 783 w 929"/>
                <a:gd name="T45" fmla="*/ 224 h 996"/>
                <a:gd name="T46" fmla="*/ 918 w 929"/>
                <a:gd name="T47" fmla="*/ 369 h 996"/>
                <a:gd name="T48" fmla="*/ 839 w 929"/>
                <a:gd name="T49" fmla="*/ 489 h 996"/>
                <a:gd name="T50" fmla="*/ 769 w 929"/>
                <a:gd name="T51" fmla="*/ 517 h 996"/>
                <a:gd name="T52" fmla="*/ 756 w 929"/>
                <a:gd name="T53" fmla="*/ 511 h 996"/>
                <a:gd name="T54" fmla="*/ 758 w 929"/>
                <a:gd name="T55" fmla="*/ 258 h 996"/>
                <a:gd name="T56" fmla="*/ 622 w 929"/>
                <a:gd name="T57" fmla="*/ 225 h 996"/>
                <a:gd name="T58" fmla="*/ 320 w 929"/>
                <a:gd name="T59" fmla="*/ 226 h 996"/>
                <a:gd name="T60" fmla="*/ 181 w 929"/>
                <a:gd name="T61" fmla="*/ 262 h 996"/>
                <a:gd name="T62" fmla="*/ 67 w 929"/>
                <a:gd name="T63" fmla="*/ 389 h 996"/>
                <a:gd name="T64" fmla="*/ 193 w 929"/>
                <a:gd name="T65" fmla="*/ 437 h 996"/>
                <a:gd name="T66" fmla="*/ 229 w 929"/>
                <a:gd name="T67" fmla="*/ 452 h 996"/>
                <a:gd name="T68" fmla="*/ 231 w 929"/>
                <a:gd name="T69" fmla="*/ 582 h 996"/>
                <a:gd name="T70" fmla="*/ 440 w 929"/>
                <a:gd name="T71" fmla="*/ 584 h 996"/>
                <a:gd name="T72" fmla="*/ 500 w 929"/>
                <a:gd name="T73" fmla="*/ 722 h 996"/>
                <a:gd name="T74" fmla="*/ 501 w 929"/>
                <a:gd name="T75" fmla="*/ 854 h 996"/>
                <a:gd name="T76" fmla="*/ 519 w 929"/>
                <a:gd name="T77" fmla="*/ 952 h 996"/>
                <a:gd name="T78" fmla="*/ 712 w 929"/>
                <a:gd name="T79" fmla="*/ 927 h 996"/>
                <a:gd name="T80" fmla="*/ 713 w 929"/>
                <a:gd name="T81" fmla="*/ 462 h 996"/>
                <a:gd name="T82" fmla="*/ 757 w 929"/>
                <a:gd name="T83" fmla="*/ 444 h 996"/>
                <a:gd name="T84" fmla="*/ 879 w 929"/>
                <a:gd name="T85" fmla="*/ 386 h 996"/>
                <a:gd name="T86" fmla="*/ 117 w 929"/>
                <a:gd name="T87" fmla="*/ 747 h 996"/>
                <a:gd name="T88" fmla="*/ 58 w 929"/>
                <a:gd name="T89" fmla="*/ 786 h 996"/>
                <a:gd name="T90" fmla="*/ 115 w 929"/>
                <a:gd name="T91" fmla="*/ 831 h 996"/>
                <a:gd name="T92" fmla="*/ 449 w 929"/>
                <a:gd name="T93" fmla="*/ 828 h 996"/>
                <a:gd name="T94" fmla="*/ 448 w 929"/>
                <a:gd name="T95" fmla="*/ 750 h 996"/>
                <a:gd name="T96" fmla="*/ 269 w 929"/>
                <a:gd name="T97" fmla="*/ 747 h 996"/>
                <a:gd name="T98" fmla="*/ 419 w 929"/>
                <a:gd name="T99" fmla="*/ 954 h 996"/>
                <a:gd name="T100" fmla="*/ 480 w 929"/>
                <a:gd name="T101" fmla="*/ 915 h 996"/>
                <a:gd name="T102" fmla="*/ 424 w 929"/>
                <a:gd name="T103" fmla="*/ 871 h 996"/>
                <a:gd name="T104" fmla="*/ 89 w 929"/>
                <a:gd name="T105" fmla="*/ 872 h 996"/>
                <a:gd name="T106" fmla="*/ 92 w 929"/>
                <a:gd name="T107" fmla="*/ 953 h 996"/>
                <a:gd name="T108" fmla="*/ 266 w 929"/>
                <a:gd name="T109" fmla="*/ 954 h 996"/>
                <a:gd name="T110" fmla="*/ 115 w 929"/>
                <a:gd name="T111" fmla="*/ 623 h 996"/>
                <a:gd name="T112" fmla="*/ 57 w 929"/>
                <a:gd name="T113" fmla="*/ 664 h 996"/>
                <a:gd name="T114" fmla="*/ 120 w 929"/>
                <a:gd name="T115" fmla="*/ 706 h 996"/>
                <a:gd name="T116" fmla="*/ 438 w 929"/>
                <a:gd name="T117" fmla="*/ 706 h 996"/>
                <a:gd name="T118" fmla="*/ 439 w 929"/>
                <a:gd name="T119" fmla="*/ 624 h 996"/>
                <a:gd name="T120" fmla="*/ 271 w 929"/>
                <a:gd name="T121" fmla="*/ 623 h 996"/>
                <a:gd name="T122" fmla="*/ 478 w 929"/>
                <a:gd name="T123" fmla="*/ 222 h 996"/>
                <a:gd name="T124" fmla="*/ 391 w 929"/>
                <a:gd name="T125" fmla="*/ 26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9" h="996">
                  <a:moveTo>
                    <a:pt x="756" y="511"/>
                  </a:moveTo>
                  <a:cubicBezTo>
                    <a:pt x="755" y="518"/>
                    <a:pt x="753" y="526"/>
                    <a:pt x="753" y="533"/>
                  </a:cubicBezTo>
                  <a:cubicBezTo>
                    <a:pt x="753" y="662"/>
                    <a:pt x="753" y="791"/>
                    <a:pt x="753" y="920"/>
                  </a:cubicBezTo>
                  <a:cubicBezTo>
                    <a:pt x="753" y="936"/>
                    <a:pt x="756" y="952"/>
                    <a:pt x="755" y="968"/>
                  </a:cubicBezTo>
                  <a:cubicBezTo>
                    <a:pt x="755" y="987"/>
                    <a:pt x="747" y="994"/>
                    <a:pt x="727" y="995"/>
                  </a:cubicBezTo>
                  <a:cubicBezTo>
                    <a:pt x="723" y="996"/>
                    <a:pt x="719" y="996"/>
                    <a:pt x="715" y="996"/>
                  </a:cubicBezTo>
                  <a:cubicBezTo>
                    <a:pt x="512" y="996"/>
                    <a:pt x="309" y="996"/>
                    <a:pt x="107" y="995"/>
                  </a:cubicBezTo>
                  <a:cubicBezTo>
                    <a:pt x="97" y="995"/>
                    <a:pt x="86" y="994"/>
                    <a:pt x="77" y="992"/>
                  </a:cubicBezTo>
                  <a:cubicBezTo>
                    <a:pt x="24" y="978"/>
                    <a:pt x="0" y="921"/>
                    <a:pt x="25" y="873"/>
                  </a:cubicBezTo>
                  <a:cubicBezTo>
                    <a:pt x="29" y="866"/>
                    <a:pt x="34" y="860"/>
                    <a:pt x="37" y="855"/>
                  </a:cubicBezTo>
                  <a:cubicBezTo>
                    <a:pt x="29" y="832"/>
                    <a:pt x="16" y="811"/>
                    <a:pt x="16" y="790"/>
                  </a:cubicBezTo>
                  <a:cubicBezTo>
                    <a:pt x="16" y="768"/>
                    <a:pt x="28" y="747"/>
                    <a:pt x="36" y="723"/>
                  </a:cubicBezTo>
                  <a:cubicBezTo>
                    <a:pt x="31" y="713"/>
                    <a:pt x="23" y="699"/>
                    <a:pt x="19" y="684"/>
                  </a:cubicBezTo>
                  <a:cubicBezTo>
                    <a:pt x="6" y="633"/>
                    <a:pt x="40" y="586"/>
                    <a:pt x="93" y="584"/>
                  </a:cubicBezTo>
                  <a:cubicBezTo>
                    <a:pt x="114" y="583"/>
                    <a:pt x="135" y="584"/>
                    <a:pt x="156" y="583"/>
                  </a:cubicBezTo>
                  <a:cubicBezTo>
                    <a:pt x="166" y="583"/>
                    <a:pt x="175" y="582"/>
                    <a:pt x="187" y="581"/>
                  </a:cubicBezTo>
                  <a:cubicBezTo>
                    <a:pt x="187" y="557"/>
                    <a:pt x="187" y="535"/>
                    <a:pt x="187" y="511"/>
                  </a:cubicBezTo>
                  <a:cubicBezTo>
                    <a:pt x="147" y="534"/>
                    <a:pt x="147" y="535"/>
                    <a:pt x="114" y="500"/>
                  </a:cubicBezTo>
                  <a:cubicBezTo>
                    <a:pt x="85" y="469"/>
                    <a:pt x="56" y="438"/>
                    <a:pt x="27" y="406"/>
                  </a:cubicBezTo>
                  <a:cubicBezTo>
                    <a:pt x="11" y="388"/>
                    <a:pt x="11" y="383"/>
                    <a:pt x="27" y="365"/>
                  </a:cubicBezTo>
                  <a:cubicBezTo>
                    <a:pt x="70" y="318"/>
                    <a:pt x="114" y="271"/>
                    <a:pt x="158" y="226"/>
                  </a:cubicBezTo>
                  <a:cubicBezTo>
                    <a:pt x="167" y="217"/>
                    <a:pt x="180" y="211"/>
                    <a:pt x="192" y="208"/>
                  </a:cubicBezTo>
                  <a:cubicBezTo>
                    <a:pt x="235" y="199"/>
                    <a:pt x="278" y="191"/>
                    <a:pt x="321" y="183"/>
                  </a:cubicBezTo>
                  <a:cubicBezTo>
                    <a:pt x="352" y="177"/>
                    <a:pt x="355" y="179"/>
                    <a:pt x="361" y="209"/>
                  </a:cubicBezTo>
                  <a:cubicBezTo>
                    <a:pt x="361" y="212"/>
                    <a:pt x="362" y="215"/>
                    <a:pt x="363" y="218"/>
                  </a:cubicBezTo>
                  <a:cubicBezTo>
                    <a:pt x="364" y="219"/>
                    <a:pt x="366" y="221"/>
                    <a:pt x="370" y="226"/>
                  </a:cubicBezTo>
                  <a:cubicBezTo>
                    <a:pt x="396" y="212"/>
                    <a:pt x="423" y="198"/>
                    <a:pt x="449" y="183"/>
                  </a:cubicBezTo>
                  <a:cubicBezTo>
                    <a:pt x="453" y="181"/>
                    <a:pt x="455" y="175"/>
                    <a:pt x="456" y="170"/>
                  </a:cubicBezTo>
                  <a:cubicBezTo>
                    <a:pt x="457" y="163"/>
                    <a:pt x="456" y="156"/>
                    <a:pt x="456" y="149"/>
                  </a:cubicBezTo>
                  <a:cubicBezTo>
                    <a:pt x="457" y="121"/>
                    <a:pt x="457" y="121"/>
                    <a:pt x="485" y="110"/>
                  </a:cubicBezTo>
                  <a:cubicBezTo>
                    <a:pt x="500" y="105"/>
                    <a:pt x="508" y="94"/>
                    <a:pt x="509" y="79"/>
                  </a:cubicBezTo>
                  <a:cubicBezTo>
                    <a:pt x="510" y="65"/>
                    <a:pt x="500" y="52"/>
                    <a:pt x="486" y="47"/>
                  </a:cubicBezTo>
                  <a:cubicBezTo>
                    <a:pt x="472" y="43"/>
                    <a:pt x="455" y="49"/>
                    <a:pt x="447" y="63"/>
                  </a:cubicBezTo>
                  <a:cubicBezTo>
                    <a:pt x="444" y="68"/>
                    <a:pt x="443" y="74"/>
                    <a:pt x="442" y="80"/>
                  </a:cubicBezTo>
                  <a:cubicBezTo>
                    <a:pt x="439" y="93"/>
                    <a:pt x="432" y="100"/>
                    <a:pt x="419" y="98"/>
                  </a:cubicBezTo>
                  <a:cubicBezTo>
                    <a:pt x="405" y="95"/>
                    <a:pt x="403" y="84"/>
                    <a:pt x="403" y="73"/>
                  </a:cubicBezTo>
                  <a:cubicBezTo>
                    <a:pt x="403" y="39"/>
                    <a:pt x="431" y="10"/>
                    <a:pt x="467" y="5"/>
                  </a:cubicBezTo>
                  <a:cubicBezTo>
                    <a:pt x="500" y="0"/>
                    <a:pt x="534" y="21"/>
                    <a:pt x="545" y="53"/>
                  </a:cubicBezTo>
                  <a:cubicBezTo>
                    <a:pt x="558" y="87"/>
                    <a:pt x="546" y="121"/>
                    <a:pt x="515" y="142"/>
                  </a:cubicBezTo>
                  <a:cubicBezTo>
                    <a:pt x="488" y="160"/>
                    <a:pt x="488" y="178"/>
                    <a:pt x="516" y="195"/>
                  </a:cubicBezTo>
                  <a:cubicBezTo>
                    <a:pt x="531" y="204"/>
                    <a:pt x="547" y="212"/>
                    <a:pt x="563" y="220"/>
                  </a:cubicBezTo>
                  <a:cubicBezTo>
                    <a:pt x="566" y="222"/>
                    <a:pt x="570" y="223"/>
                    <a:pt x="576" y="225"/>
                  </a:cubicBezTo>
                  <a:cubicBezTo>
                    <a:pt x="578" y="216"/>
                    <a:pt x="580" y="207"/>
                    <a:pt x="582" y="198"/>
                  </a:cubicBezTo>
                  <a:cubicBezTo>
                    <a:pt x="585" y="185"/>
                    <a:pt x="594" y="178"/>
                    <a:pt x="608" y="180"/>
                  </a:cubicBezTo>
                  <a:cubicBezTo>
                    <a:pt x="659" y="190"/>
                    <a:pt x="710" y="200"/>
                    <a:pt x="761" y="211"/>
                  </a:cubicBezTo>
                  <a:cubicBezTo>
                    <a:pt x="769" y="212"/>
                    <a:pt x="777" y="218"/>
                    <a:pt x="783" y="224"/>
                  </a:cubicBezTo>
                  <a:cubicBezTo>
                    <a:pt x="823" y="266"/>
                    <a:pt x="863" y="308"/>
                    <a:pt x="903" y="351"/>
                  </a:cubicBezTo>
                  <a:cubicBezTo>
                    <a:pt x="908" y="356"/>
                    <a:pt x="913" y="363"/>
                    <a:pt x="918" y="369"/>
                  </a:cubicBezTo>
                  <a:cubicBezTo>
                    <a:pt x="929" y="380"/>
                    <a:pt x="929" y="392"/>
                    <a:pt x="918" y="403"/>
                  </a:cubicBezTo>
                  <a:cubicBezTo>
                    <a:pt x="891" y="432"/>
                    <a:pt x="865" y="460"/>
                    <a:pt x="839" y="489"/>
                  </a:cubicBezTo>
                  <a:cubicBezTo>
                    <a:pt x="830" y="498"/>
                    <a:pt x="822" y="507"/>
                    <a:pt x="814" y="515"/>
                  </a:cubicBezTo>
                  <a:cubicBezTo>
                    <a:pt x="796" y="534"/>
                    <a:pt x="790" y="534"/>
                    <a:pt x="769" y="517"/>
                  </a:cubicBezTo>
                  <a:cubicBezTo>
                    <a:pt x="767" y="515"/>
                    <a:pt x="764" y="513"/>
                    <a:pt x="762" y="512"/>
                  </a:cubicBezTo>
                  <a:cubicBezTo>
                    <a:pt x="761" y="511"/>
                    <a:pt x="760" y="511"/>
                    <a:pt x="756" y="511"/>
                  </a:cubicBezTo>
                  <a:close/>
                  <a:moveTo>
                    <a:pt x="879" y="386"/>
                  </a:moveTo>
                  <a:cubicBezTo>
                    <a:pt x="836" y="341"/>
                    <a:pt x="798" y="300"/>
                    <a:pt x="758" y="258"/>
                  </a:cubicBezTo>
                  <a:cubicBezTo>
                    <a:pt x="754" y="254"/>
                    <a:pt x="749" y="250"/>
                    <a:pt x="744" y="249"/>
                  </a:cubicBezTo>
                  <a:cubicBezTo>
                    <a:pt x="704" y="241"/>
                    <a:pt x="664" y="233"/>
                    <a:pt x="622" y="225"/>
                  </a:cubicBezTo>
                  <a:cubicBezTo>
                    <a:pt x="600" y="297"/>
                    <a:pt x="554" y="338"/>
                    <a:pt x="481" y="342"/>
                  </a:cubicBezTo>
                  <a:cubicBezTo>
                    <a:pt x="398" y="346"/>
                    <a:pt x="346" y="303"/>
                    <a:pt x="320" y="226"/>
                  </a:cubicBezTo>
                  <a:cubicBezTo>
                    <a:pt x="279" y="233"/>
                    <a:pt x="241" y="240"/>
                    <a:pt x="203" y="248"/>
                  </a:cubicBezTo>
                  <a:cubicBezTo>
                    <a:pt x="195" y="249"/>
                    <a:pt x="187" y="256"/>
                    <a:pt x="181" y="262"/>
                  </a:cubicBezTo>
                  <a:cubicBezTo>
                    <a:pt x="144" y="300"/>
                    <a:pt x="108" y="339"/>
                    <a:pt x="72" y="378"/>
                  </a:cubicBezTo>
                  <a:cubicBezTo>
                    <a:pt x="70" y="380"/>
                    <a:pt x="69" y="384"/>
                    <a:pt x="67" y="389"/>
                  </a:cubicBezTo>
                  <a:cubicBezTo>
                    <a:pt x="97" y="417"/>
                    <a:pt x="120" y="451"/>
                    <a:pt x="151" y="477"/>
                  </a:cubicBezTo>
                  <a:cubicBezTo>
                    <a:pt x="167" y="462"/>
                    <a:pt x="179" y="448"/>
                    <a:pt x="193" y="437"/>
                  </a:cubicBezTo>
                  <a:cubicBezTo>
                    <a:pt x="199" y="432"/>
                    <a:pt x="209" y="430"/>
                    <a:pt x="217" y="431"/>
                  </a:cubicBezTo>
                  <a:cubicBezTo>
                    <a:pt x="228" y="432"/>
                    <a:pt x="229" y="442"/>
                    <a:pt x="229" y="452"/>
                  </a:cubicBezTo>
                  <a:cubicBezTo>
                    <a:pt x="229" y="484"/>
                    <a:pt x="229" y="516"/>
                    <a:pt x="229" y="548"/>
                  </a:cubicBezTo>
                  <a:cubicBezTo>
                    <a:pt x="229" y="558"/>
                    <a:pt x="230" y="569"/>
                    <a:pt x="231" y="582"/>
                  </a:cubicBezTo>
                  <a:cubicBezTo>
                    <a:pt x="245" y="582"/>
                    <a:pt x="255" y="583"/>
                    <a:pt x="266" y="583"/>
                  </a:cubicBezTo>
                  <a:cubicBezTo>
                    <a:pt x="324" y="584"/>
                    <a:pt x="382" y="583"/>
                    <a:pt x="440" y="584"/>
                  </a:cubicBezTo>
                  <a:cubicBezTo>
                    <a:pt x="502" y="585"/>
                    <a:pt x="538" y="645"/>
                    <a:pt x="512" y="701"/>
                  </a:cubicBezTo>
                  <a:cubicBezTo>
                    <a:pt x="508" y="710"/>
                    <a:pt x="503" y="718"/>
                    <a:pt x="500" y="722"/>
                  </a:cubicBezTo>
                  <a:cubicBezTo>
                    <a:pt x="508" y="747"/>
                    <a:pt x="519" y="768"/>
                    <a:pt x="519" y="788"/>
                  </a:cubicBezTo>
                  <a:cubicBezTo>
                    <a:pt x="519" y="810"/>
                    <a:pt x="508" y="831"/>
                    <a:pt x="501" y="854"/>
                  </a:cubicBezTo>
                  <a:cubicBezTo>
                    <a:pt x="506" y="867"/>
                    <a:pt x="516" y="882"/>
                    <a:pt x="519" y="898"/>
                  </a:cubicBezTo>
                  <a:cubicBezTo>
                    <a:pt x="522" y="915"/>
                    <a:pt x="519" y="933"/>
                    <a:pt x="519" y="952"/>
                  </a:cubicBezTo>
                  <a:cubicBezTo>
                    <a:pt x="582" y="952"/>
                    <a:pt x="646" y="952"/>
                    <a:pt x="711" y="952"/>
                  </a:cubicBezTo>
                  <a:cubicBezTo>
                    <a:pt x="711" y="942"/>
                    <a:pt x="712" y="935"/>
                    <a:pt x="712" y="927"/>
                  </a:cubicBezTo>
                  <a:cubicBezTo>
                    <a:pt x="712" y="821"/>
                    <a:pt x="713" y="715"/>
                    <a:pt x="713" y="609"/>
                  </a:cubicBezTo>
                  <a:cubicBezTo>
                    <a:pt x="713" y="560"/>
                    <a:pt x="712" y="511"/>
                    <a:pt x="713" y="462"/>
                  </a:cubicBezTo>
                  <a:cubicBezTo>
                    <a:pt x="713" y="451"/>
                    <a:pt x="710" y="437"/>
                    <a:pt x="724" y="431"/>
                  </a:cubicBezTo>
                  <a:cubicBezTo>
                    <a:pt x="739" y="424"/>
                    <a:pt x="748" y="434"/>
                    <a:pt x="757" y="444"/>
                  </a:cubicBezTo>
                  <a:cubicBezTo>
                    <a:pt x="767" y="455"/>
                    <a:pt x="778" y="465"/>
                    <a:pt x="791" y="478"/>
                  </a:cubicBezTo>
                  <a:cubicBezTo>
                    <a:pt x="820" y="447"/>
                    <a:pt x="848" y="418"/>
                    <a:pt x="879" y="386"/>
                  </a:cubicBezTo>
                  <a:close/>
                  <a:moveTo>
                    <a:pt x="269" y="747"/>
                  </a:moveTo>
                  <a:cubicBezTo>
                    <a:pt x="218" y="747"/>
                    <a:pt x="168" y="747"/>
                    <a:pt x="117" y="747"/>
                  </a:cubicBezTo>
                  <a:cubicBezTo>
                    <a:pt x="109" y="747"/>
                    <a:pt x="101" y="746"/>
                    <a:pt x="93" y="748"/>
                  </a:cubicBezTo>
                  <a:cubicBezTo>
                    <a:pt x="72" y="752"/>
                    <a:pt x="59" y="767"/>
                    <a:pt x="58" y="786"/>
                  </a:cubicBezTo>
                  <a:cubicBezTo>
                    <a:pt x="57" y="808"/>
                    <a:pt x="69" y="824"/>
                    <a:pt x="91" y="829"/>
                  </a:cubicBezTo>
                  <a:cubicBezTo>
                    <a:pt x="99" y="831"/>
                    <a:pt x="107" y="831"/>
                    <a:pt x="115" y="831"/>
                  </a:cubicBezTo>
                  <a:cubicBezTo>
                    <a:pt x="216" y="831"/>
                    <a:pt x="318" y="831"/>
                    <a:pt x="420" y="831"/>
                  </a:cubicBezTo>
                  <a:cubicBezTo>
                    <a:pt x="430" y="831"/>
                    <a:pt x="440" y="831"/>
                    <a:pt x="449" y="828"/>
                  </a:cubicBezTo>
                  <a:cubicBezTo>
                    <a:pt x="467" y="824"/>
                    <a:pt x="481" y="805"/>
                    <a:pt x="480" y="788"/>
                  </a:cubicBezTo>
                  <a:cubicBezTo>
                    <a:pt x="480" y="771"/>
                    <a:pt x="466" y="754"/>
                    <a:pt x="448" y="750"/>
                  </a:cubicBezTo>
                  <a:cubicBezTo>
                    <a:pt x="439" y="747"/>
                    <a:pt x="429" y="747"/>
                    <a:pt x="419" y="747"/>
                  </a:cubicBezTo>
                  <a:cubicBezTo>
                    <a:pt x="369" y="747"/>
                    <a:pt x="319" y="747"/>
                    <a:pt x="269" y="747"/>
                  </a:cubicBezTo>
                  <a:close/>
                  <a:moveTo>
                    <a:pt x="266" y="954"/>
                  </a:moveTo>
                  <a:cubicBezTo>
                    <a:pt x="317" y="954"/>
                    <a:pt x="368" y="955"/>
                    <a:pt x="419" y="954"/>
                  </a:cubicBezTo>
                  <a:cubicBezTo>
                    <a:pt x="429" y="954"/>
                    <a:pt x="439" y="954"/>
                    <a:pt x="449" y="952"/>
                  </a:cubicBezTo>
                  <a:cubicBezTo>
                    <a:pt x="466" y="948"/>
                    <a:pt x="480" y="931"/>
                    <a:pt x="480" y="915"/>
                  </a:cubicBezTo>
                  <a:cubicBezTo>
                    <a:pt x="480" y="898"/>
                    <a:pt x="473" y="883"/>
                    <a:pt x="456" y="877"/>
                  </a:cubicBezTo>
                  <a:cubicBezTo>
                    <a:pt x="446" y="873"/>
                    <a:pt x="435" y="871"/>
                    <a:pt x="424" y="871"/>
                  </a:cubicBezTo>
                  <a:cubicBezTo>
                    <a:pt x="319" y="870"/>
                    <a:pt x="215" y="870"/>
                    <a:pt x="110" y="871"/>
                  </a:cubicBezTo>
                  <a:cubicBezTo>
                    <a:pt x="103" y="871"/>
                    <a:pt x="95" y="871"/>
                    <a:pt x="89" y="872"/>
                  </a:cubicBezTo>
                  <a:cubicBezTo>
                    <a:pt x="69" y="878"/>
                    <a:pt x="57" y="894"/>
                    <a:pt x="58" y="915"/>
                  </a:cubicBezTo>
                  <a:cubicBezTo>
                    <a:pt x="58" y="936"/>
                    <a:pt x="70" y="949"/>
                    <a:pt x="92" y="953"/>
                  </a:cubicBezTo>
                  <a:cubicBezTo>
                    <a:pt x="101" y="955"/>
                    <a:pt x="110" y="954"/>
                    <a:pt x="119" y="954"/>
                  </a:cubicBezTo>
                  <a:cubicBezTo>
                    <a:pt x="168" y="955"/>
                    <a:pt x="217" y="954"/>
                    <a:pt x="266" y="954"/>
                  </a:cubicBezTo>
                  <a:close/>
                  <a:moveTo>
                    <a:pt x="271" y="623"/>
                  </a:moveTo>
                  <a:cubicBezTo>
                    <a:pt x="219" y="623"/>
                    <a:pt x="167" y="623"/>
                    <a:pt x="115" y="623"/>
                  </a:cubicBezTo>
                  <a:cubicBezTo>
                    <a:pt x="107" y="623"/>
                    <a:pt x="99" y="623"/>
                    <a:pt x="91" y="625"/>
                  </a:cubicBezTo>
                  <a:cubicBezTo>
                    <a:pt x="71" y="628"/>
                    <a:pt x="57" y="645"/>
                    <a:pt x="57" y="664"/>
                  </a:cubicBezTo>
                  <a:cubicBezTo>
                    <a:pt x="57" y="684"/>
                    <a:pt x="72" y="703"/>
                    <a:pt x="93" y="705"/>
                  </a:cubicBezTo>
                  <a:cubicBezTo>
                    <a:pt x="102" y="707"/>
                    <a:pt x="111" y="706"/>
                    <a:pt x="120" y="706"/>
                  </a:cubicBezTo>
                  <a:cubicBezTo>
                    <a:pt x="205" y="706"/>
                    <a:pt x="290" y="706"/>
                    <a:pt x="375" y="706"/>
                  </a:cubicBezTo>
                  <a:cubicBezTo>
                    <a:pt x="396" y="706"/>
                    <a:pt x="417" y="707"/>
                    <a:pt x="438" y="706"/>
                  </a:cubicBezTo>
                  <a:cubicBezTo>
                    <a:pt x="463" y="704"/>
                    <a:pt x="481" y="685"/>
                    <a:pt x="480" y="664"/>
                  </a:cubicBezTo>
                  <a:cubicBezTo>
                    <a:pt x="480" y="643"/>
                    <a:pt x="462" y="626"/>
                    <a:pt x="439" y="624"/>
                  </a:cubicBezTo>
                  <a:cubicBezTo>
                    <a:pt x="432" y="623"/>
                    <a:pt x="425" y="623"/>
                    <a:pt x="418" y="623"/>
                  </a:cubicBezTo>
                  <a:cubicBezTo>
                    <a:pt x="369" y="623"/>
                    <a:pt x="320" y="623"/>
                    <a:pt x="271" y="623"/>
                  </a:cubicBezTo>
                  <a:close/>
                  <a:moveTo>
                    <a:pt x="553" y="263"/>
                  </a:moveTo>
                  <a:cubicBezTo>
                    <a:pt x="528" y="249"/>
                    <a:pt x="503" y="235"/>
                    <a:pt x="478" y="222"/>
                  </a:cubicBezTo>
                  <a:cubicBezTo>
                    <a:pt x="475" y="220"/>
                    <a:pt x="469" y="220"/>
                    <a:pt x="466" y="222"/>
                  </a:cubicBezTo>
                  <a:cubicBezTo>
                    <a:pt x="441" y="235"/>
                    <a:pt x="416" y="249"/>
                    <a:pt x="391" y="263"/>
                  </a:cubicBezTo>
                  <a:cubicBezTo>
                    <a:pt x="431" y="315"/>
                    <a:pt x="511" y="315"/>
                    <a:pt x="553"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0"/>
            <p:cNvSpPr>
              <a:spLocks/>
            </p:cNvSpPr>
            <p:nvPr/>
          </p:nvSpPr>
          <p:spPr bwMode="auto">
            <a:xfrm>
              <a:off x="7845425" y="1289050"/>
              <a:ext cx="398463" cy="49213"/>
            </a:xfrm>
            <a:custGeom>
              <a:avLst/>
              <a:gdLst>
                <a:gd name="T0" fmla="*/ 164 w 334"/>
                <a:gd name="T1" fmla="*/ 41 h 42"/>
                <a:gd name="T2" fmla="*/ 41 w 334"/>
                <a:gd name="T3" fmla="*/ 41 h 42"/>
                <a:gd name="T4" fmla="*/ 17 w 334"/>
                <a:gd name="T5" fmla="*/ 40 h 42"/>
                <a:gd name="T6" fmla="*/ 1 w 334"/>
                <a:gd name="T7" fmla="*/ 21 h 42"/>
                <a:gd name="T8" fmla="*/ 14 w 334"/>
                <a:gd name="T9" fmla="*/ 4 h 42"/>
                <a:gd name="T10" fmla="*/ 37 w 334"/>
                <a:gd name="T11" fmla="*/ 0 h 42"/>
                <a:gd name="T12" fmla="*/ 298 w 334"/>
                <a:gd name="T13" fmla="*/ 0 h 42"/>
                <a:gd name="T14" fmla="*/ 324 w 334"/>
                <a:gd name="T15" fmla="*/ 5 h 42"/>
                <a:gd name="T16" fmla="*/ 333 w 334"/>
                <a:gd name="T17" fmla="*/ 22 h 42"/>
                <a:gd name="T18" fmla="*/ 320 w 334"/>
                <a:gd name="T19" fmla="*/ 39 h 42"/>
                <a:gd name="T20" fmla="*/ 296 w 334"/>
                <a:gd name="T21" fmla="*/ 41 h 42"/>
                <a:gd name="T22" fmla="*/ 164 w 334"/>
                <a:gd name="T23"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42">
                  <a:moveTo>
                    <a:pt x="164" y="41"/>
                  </a:moveTo>
                  <a:cubicBezTo>
                    <a:pt x="123" y="41"/>
                    <a:pt x="82" y="41"/>
                    <a:pt x="41" y="41"/>
                  </a:cubicBezTo>
                  <a:cubicBezTo>
                    <a:pt x="33" y="41"/>
                    <a:pt x="25" y="40"/>
                    <a:pt x="17" y="40"/>
                  </a:cubicBezTo>
                  <a:cubicBezTo>
                    <a:pt x="6" y="39"/>
                    <a:pt x="0" y="31"/>
                    <a:pt x="1" y="21"/>
                  </a:cubicBezTo>
                  <a:cubicBezTo>
                    <a:pt x="2" y="15"/>
                    <a:pt x="8" y="7"/>
                    <a:pt x="14" y="4"/>
                  </a:cubicBezTo>
                  <a:cubicBezTo>
                    <a:pt x="20" y="0"/>
                    <a:pt x="29" y="0"/>
                    <a:pt x="37" y="0"/>
                  </a:cubicBezTo>
                  <a:cubicBezTo>
                    <a:pt x="124" y="0"/>
                    <a:pt x="211" y="0"/>
                    <a:pt x="298" y="0"/>
                  </a:cubicBezTo>
                  <a:cubicBezTo>
                    <a:pt x="307" y="0"/>
                    <a:pt x="316" y="1"/>
                    <a:pt x="324" y="5"/>
                  </a:cubicBezTo>
                  <a:cubicBezTo>
                    <a:pt x="329" y="8"/>
                    <a:pt x="334" y="17"/>
                    <a:pt x="333" y="22"/>
                  </a:cubicBezTo>
                  <a:cubicBezTo>
                    <a:pt x="332" y="28"/>
                    <a:pt x="326" y="36"/>
                    <a:pt x="320" y="39"/>
                  </a:cubicBezTo>
                  <a:cubicBezTo>
                    <a:pt x="313" y="42"/>
                    <a:pt x="304" y="41"/>
                    <a:pt x="296" y="41"/>
                  </a:cubicBezTo>
                  <a:cubicBezTo>
                    <a:pt x="252" y="41"/>
                    <a:pt x="208" y="41"/>
                    <a:pt x="16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1"/>
            <p:cNvSpPr>
              <a:spLocks/>
            </p:cNvSpPr>
            <p:nvPr/>
          </p:nvSpPr>
          <p:spPr bwMode="auto">
            <a:xfrm>
              <a:off x="7843838" y="1436688"/>
              <a:ext cx="403225" cy="50800"/>
            </a:xfrm>
            <a:custGeom>
              <a:avLst/>
              <a:gdLst>
                <a:gd name="T0" fmla="*/ 168 w 337"/>
                <a:gd name="T1" fmla="*/ 2 h 43"/>
                <a:gd name="T2" fmla="*/ 297 w 337"/>
                <a:gd name="T3" fmla="*/ 2 h 43"/>
                <a:gd name="T4" fmla="*/ 318 w 337"/>
                <a:gd name="T5" fmla="*/ 2 h 43"/>
                <a:gd name="T6" fmla="*/ 334 w 337"/>
                <a:gd name="T7" fmla="*/ 23 h 43"/>
                <a:gd name="T8" fmla="*/ 317 w 337"/>
                <a:gd name="T9" fmla="*/ 40 h 43"/>
                <a:gd name="T10" fmla="*/ 297 w 337"/>
                <a:gd name="T11" fmla="*/ 42 h 43"/>
                <a:gd name="T12" fmla="*/ 40 w 337"/>
                <a:gd name="T13" fmla="*/ 42 h 43"/>
                <a:gd name="T14" fmla="*/ 19 w 337"/>
                <a:gd name="T15" fmla="*/ 41 h 43"/>
                <a:gd name="T16" fmla="*/ 2 w 337"/>
                <a:gd name="T17" fmla="*/ 21 h 43"/>
                <a:gd name="T18" fmla="*/ 19 w 337"/>
                <a:gd name="T19" fmla="*/ 3 h 43"/>
                <a:gd name="T20" fmla="*/ 40 w 337"/>
                <a:gd name="T21" fmla="*/ 2 h 43"/>
                <a:gd name="T22" fmla="*/ 168 w 337"/>
                <a:gd name="T23" fmla="*/ 2 h 43"/>
                <a:gd name="T24" fmla="*/ 168 w 337"/>
                <a:gd name="T25"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43">
                  <a:moveTo>
                    <a:pt x="168" y="2"/>
                  </a:moveTo>
                  <a:cubicBezTo>
                    <a:pt x="211" y="2"/>
                    <a:pt x="254" y="2"/>
                    <a:pt x="297" y="2"/>
                  </a:cubicBezTo>
                  <a:cubicBezTo>
                    <a:pt x="304" y="2"/>
                    <a:pt x="311" y="1"/>
                    <a:pt x="318" y="2"/>
                  </a:cubicBezTo>
                  <a:cubicBezTo>
                    <a:pt x="329" y="4"/>
                    <a:pt x="337" y="12"/>
                    <a:pt x="334" y="23"/>
                  </a:cubicBezTo>
                  <a:cubicBezTo>
                    <a:pt x="332" y="30"/>
                    <a:pt x="324" y="37"/>
                    <a:pt x="317" y="40"/>
                  </a:cubicBezTo>
                  <a:cubicBezTo>
                    <a:pt x="312" y="43"/>
                    <a:pt x="304" y="42"/>
                    <a:pt x="297" y="42"/>
                  </a:cubicBezTo>
                  <a:cubicBezTo>
                    <a:pt x="211" y="42"/>
                    <a:pt x="125" y="42"/>
                    <a:pt x="40" y="42"/>
                  </a:cubicBezTo>
                  <a:cubicBezTo>
                    <a:pt x="33" y="42"/>
                    <a:pt x="26" y="42"/>
                    <a:pt x="19" y="41"/>
                  </a:cubicBezTo>
                  <a:cubicBezTo>
                    <a:pt x="7" y="40"/>
                    <a:pt x="0" y="31"/>
                    <a:pt x="2" y="21"/>
                  </a:cubicBezTo>
                  <a:cubicBezTo>
                    <a:pt x="4" y="14"/>
                    <a:pt x="12" y="7"/>
                    <a:pt x="19" y="3"/>
                  </a:cubicBezTo>
                  <a:cubicBezTo>
                    <a:pt x="24" y="0"/>
                    <a:pt x="33" y="2"/>
                    <a:pt x="40" y="2"/>
                  </a:cubicBezTo>
                  <a:cubicBezTo>
                    <a:pt x="82" y="2"/>
                    <a:pt x="125" y="2"/>
                    <a:pt x="168" y="2"/>
                  </a:cubicBezTo>
                  <a:cubicBezTo>
                    <a:pt x="168" y="2"/>
                    <a:pt x="168" y="2"/>
                    <a:pt x="16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2"/>
            <p:cNvSpPr>
              <a:spLocks/>
            </p:cNvSpPr>
            <p:nvPr/>
          </p:nvSpPr>
          <p:spPr bwMode="auto">
            <a:xfrm>
              <a:off x="7843838" y="1141413"/>
              <a:ext cx="401638" cy="49213"/>
            </a:xfrm>
            <a:custGeom>
              <a:avLst/>
              <a:gdLst>
                <a:gd name="T0" fmla="*/ 171 w 336"/>
                <a:gd name="T1" fmla="*/ 1 h 42"/>
                <a:gd name="T2" fmla="*/ 291 w 336"/>
                <a:gd name="T3" fmla="*/ 1 h 42"/>
                <a:gd name="T4" fmla="*/ 312 w 336"/>
                <a:gd name="T5" fmla="*/ 2 h 42"/>
                <a:gd name="T6" fmla="*/ 335 w 336"/>
                <a:gd name="T7" fmla="*/ 19 h 42"/>
                <a:gd name="T8" fmla="*/ 312 w 336"/>
                <a:gd name="T9" fmla="*/ 41 h 42"/>
                <a:gd name="T10" fmla="*/ 294 w 336"/>
                <a:gd name="T11" fmla="*/ 41 h 42"/>
                <a:gd name="T12" fmla="*/ 43 w 336"/>
                <a:gd name="T13" fmla="*/ 41 h 42"/>
                <a:gd name="T14" fmla="*/ 19 w 336"/>
                <a:gd name="T15" fmla="*/ 40 h 42"/>
                <a:gd name="T16" fmla="*/ 2 w 336"/>
                <a:gd name="T17" fmla="*/ 20 h 42"/>
                <a:gd name="T18" fmla="*/ 19 w 336"/>
                <a:gd name="T19" fmla="*/ 3 h 42"/>
                <a:gd name="T20" fmla="*/ 40 w 336"/>
                <a:gd name="T21" fmla="*/ 1 h 42"/>
                <a:gd name="T22" fmla="*/ 171 w 336"/>
                <a:gd name="T2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42">
                  <a:moveTo>
                    <a:pt x="171" y="1"/>
                  </a:moveTo>
                  <a:cubicBezTo>
                    <a:pt x="211" y="1"/>
                    <a:pt x="251" y="1"/>
                    <a:pt x="291" y="1"/>
                  </a:cubicBezTo>
                  <a:cubicBezTo>
                    <a:pt x="298" y="1"/>
                    <a:pt x="305" y="1"/>
                    <a:pt x="312" y="2"/>
                  </a:cubicBezTo>
                  <a:cubicBezTo>
                    <a:pt x="324" y="2"/>
                    <a:pt x="334" y="5"/>
                    <a:pt x="335" y="19"/>
                  </a:cubicBezTo>
                  <a:cubicBezTo>
                    <a:pt x="336" y="32"/>
                    <a:pt x="328" y="39"/>
                    <a:pt x="312" y="41"/>
                  </a:cubicBezTo>
                  <a:cubicBezTo>
                    <a:pt x="306" y="42"/>
                    <a:pt x="300" y="41"/>
                    <a:pt x="294" y="41"/>
                  </a:cubicBezTo>
                  <a:cubicBezTo>
                    <a:pt x="210" y="41"/>
                    <a:pt x="127" y="41"/>
                    <a:pt x="43" y="41"/>
                  </a:cubicBezTo>
                  <a:cubicBezTo>
                    <a:pt x="35" y="41"/>
                    <a:pt x="27" y="42"/>
                    <a:pt x="19" y="40"/>
                  </a:cubicBezTo>
                  <a:cubicBezTo>
                    <a:pt x="8" y="39"/>
                    <a:pt x="0" y="31"/>
                    <a:pt x="2" y="20"/>
                  </a:cubicBezTo>
                  <a:cubicBezTo>
                    <a:pt x="4" y="13"/>
                    <a:pt x="12" y="6"/>
                    <a:pt x="19" y="3"/>
                  </a:cubicBezTo>
                  <a:cubicBezTo>
                    <a:pt x="25" y="0"/>
                    <a:pt x="33" y="1"/>
                    <a:pt x="40" y="1"/>
                  </a:cubicBezTo>
                  <a:cubicBezTo>
                    <a:pt x="84" y="1"/>
                    <a:pt x="127" y="1"/>
                    <a:pt x="1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729608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RAND 2.0 TEMPLATE" val="HkkwNzfS"/>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and 2.0 templat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6DA14C51-DFC9-449A-AE1D-B4DFEFA07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D8A9F-8848-45F5-908D-3F526C221E8A}">
  <ds:schemaRefs>
    <ds:schemaRef ds:uri="http://schemas.microsoft.com/sharepoint/v3/contenttype/forms"/>
  </ds:schemaRefs>
</ds:datastoreItem>
</file>

<file path=customXml/itemProps3.xml><?xml version="1.0" encoding="utf-8"?>
<ds:datastoreItem xmlns:ds="http://schemas.openxmlformats.org/officeDocument/2006/customXml" ds:itemID="{24552111-DC0F-45BC-9B07-9BEB5A214303}">
  <ds:schemaRefs>
    <ds:schemaRef ds:uri="http://purl.org/dc/elements/1.1/"/>
    <ds:schemaRef ds:uri="http://schemas.microsoft.com/sharepoint/v3"/>
    <ds:schemaRef ds:uri="http://purl.org/dc/terms/"/>
    <ds:schemaRef ds:uri="http://schemas.openxmlformats.org/package/2006/metadata/core-properties"/>
    <ds:schemaRef ds:uri="http://purl.org/dc/dcmitype/"/>
    <ds:schemaRef ds:uri="http://www.w3.org/XML/1998/namespace"/>
    <ds:schemaRef ds:uri="b243ae30-5c02-438c-8c12-fee7f97be6df"/>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Brand 2.0 template</Template>
  <TotalTime>0</TotalTime>
  <Words>5396</Words>
  <Application>Microsoft Office PowerPoint</Application>
  <PresentationFormat>On-screen Show (4:3)</PresentationFormat>
  <Paragraphs>537</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Georgia</vt:lpstr>
      <vt:lpstr>Open Sans</vt:lpstr>
      <vt:lpstr>Open Sans Light</vt:lpstr>
      <vt:lpstr>Verdana</vt:lpstr>
      <vt:lpstr>Wingdings</vt:lpstr>
      <vt:lpstr>Brand 2.0 template</vt:lpstr>
      <vt:lpstr>Hands on Banking Experience</vt:lpstr>
      <vt:lpstr>Profile and Budget Worksheet</vt:lpstr>
      <vt:lpstr>Profile and Budget Worksheet – continued</vt:lpstr>
      <vt:lpstr>Stations</vt:lpstr>
      <vt:lpstr>The Experience</vt:lpstr>
      <vt:lpstr>Housing</vt:lpstr>
      <vt:lpstr>Furniture</vt:lpstr>
      <vt:lpstr>Transportation</vt:lpstr>
      <vt:lpstr>Clothing</vt:lpstr>
      <vt:lpstr>It’s Time for a Chance Card!</vt:lpstr>
      <vt:lpstr>Communication</vt:lpstr>
      <vt:lpstr>Bank</vt:lpstr>
      <vt:lpstr>It’s Time for a Chance Card!</vt:lpstr>
      <vt:lpstr>Health Insurance</vt:lpstr>
      <vt:lpstr>Groceries</vt:lpstr>
      <vt:lpstr>It’s Time for a Chance Card!</vt:lpstr>
      <vt:lpstr>Childcare</vt:lpstr>
      <vt:lpstr>Personal Care</vt:lpstr>
      <vt:lpstr>Entertainment</vt:lpstr>
      <vt:lpstr>Eating Out</vt:lpstr>
      <vt:lpstr>Charitable Contributions</vt:lpstr>
      <vt:lpstr>Review</vt:lpstr>
      <vt:lpstr>Debrief</vt:lpstr>
      <vt:lpstr>Thank you</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Lavandero, Blaise francis C.</dc:creator>
  <dc:description>Wells Fargo PPT 2007 Template V. 3.0</dc:description>
  <cp:lastModifiedBy>Bendixen, Stacie A.</cp:lastModifiedBy>
  <cp:revision>308</cp:revision>
  <cp:lastPrinted>2022-06-09T15:07:50Z</cp:lastPrinted>
  <dcterms:created xsi:type="dcterms:W3CDTF">2018-07-18T10:27:35Z</dcterms:created>
  <dcterms:modified xsi:type="dcterms:W3CDTF">2024-04-10T20:45:17Z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42400</vt:r8>
  </property>
  <property fmtid="{D5CDD505-2E9C-101B-9397-08002B2CF9AE}" pid="4" name="ArticulateGUID">
    <vt:lpwstr>5CF81FA4-E2B2-4E5B-B02C-F8C37916B9FC</vt:lpwstr>
  </property>
  <property fmtid="{D5CDD505-2E9C-101B-9397-08002B2CF9AE}" pid="5" name="ArticulatePath">
    <vt:lpwstr>ElementarySchool_CreditandInterestPresentation_Accessibilty_InProgress</vt:lpwstr>
  </property>
</Properties>
</file>