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724" r:id="rId5"/>
    <p:sldId id="764" r:id="rId6"/>
    <p:sldId id="788" r:id="rId7"/>
    <p:sldId id="789" r:id="rId8"/>
    <p:sldId id="791" r:id="rId9"/>
    <p:sldId id="792" r:id="rId10"/>
    <p:sldId id="768" r:id="rId11"/>
    <p:sldId id="779" r:id="rId12"/>
    <p:sldId id="787" r:id="rId13"/>
    <p:sldId id="783" r:id="rId14"/>
    <p:sldId id="766" r:id="rId15"/>
    <p:sldId id="786" r:id="rId16"/>
    <p:sldId id="808" r:id="rId17"/>
    <p:sldId id="785" r:id="rId18"/>
    <p:sldId id="806" r:id="rId19"/>
  </p:sldIdLst>
  <p:sldSz cx="9144000" cy="6858000" type="screen4x3"/>
  <p:notesSz cx="7010400" cy="92964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125A1-973C-E1E2-7FE8-48181698B4D1}" name="Kannas, Amanda (Legal)" initials="KA(" userId="S::Amanda.Kannas@wellsfargo.com::c7648a65-3498-40c8-b11d-a11a57dcc0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 id="4" name="Tyson, Teresa R [COMMUNITY RELATIONS ASSOC CONS]" initials="TTR[RAC" lastIdx="1" clrIdx="3">
    <p:extLst>
      <p:ext uri="{19B8F6BF-5375-455C-9EA6-DF929625EA0E}">
        <p15:presenceInfo xmlns:p15="http://schemas.microsoft.com/office/powerpoint/2012/main" userId="S-1-5-21-1123561945-1708537768-1801674531-237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5" autoAdjust="0"/>
    <p:restoredTop sz="67750" autoAdjust="0"/>
  </p:normalViewPr>
  <p:slideViewPr>
    <p:cSldViewPr showGuides="1">
      <p:cViewPr varScale="1">
        <p:scale>
          <a:sx n="71" d="100"/>
          <a:sy n="71" d="100"/>
        </p:scale>
        <p:origin x="834" y="78"/>
      </p:cViewPr>
      <p:guideLst>
        <p:guide orient="horz" pos="1104"/>
        <p:guide pos="2880"/>
        <p:guide pos="336"/>
        <p:guide pos="5424"/>
        <p:guide orient="horz" pos="4224"/>
        <p:guide orient="horz" pos="240"/>
        <p:guide pos="480"/>
        <p:guide pos="5280"/>
        <p:guide orient="horz" pos="65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a:t>% of Income</a:t>
            </a:r>
          </a:p>
        </c:rich>
      </c:tx>
      <c:overlay val="0"/>
      <c:spPr>
        <a:noFill/>
        <a:ln>
          <a:noFill/>
        </a:ln>
        <a:effectLst/>
      </c:spPr>
      <c:txPr>
        <a:bodyPr rot="0" spcFirstLastPara="1" vertOverflow="ellipsis" vert="horz" wrap="square" anchor="ctr" anchorCtr="1"/>
        <a:lstStyle/>
        <a:p>
          <a:pPr>
            <a:defRPr sz="2128" b="0"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 of Income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7D0-4BF3-A8A2-F342A029B68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7D0-4BF3-A8A2-F342A029B685}"/>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37D0-4BF3-A8A2-F342A029B685}"/>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7D0-4BF3-A8A2-F342A029B685}"/>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37D0-4BF3-A8A2-F342A029B685}"/>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7D0-4BF3-A8A2-F342A029B685}"/>
              </c:ext>
            </c:extLst>
          </c:dPt>
          <c:dPt>
            <c:idx val="6"/>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37D0-4BF3-A8A2-F342A029B685}"/>
              </c:ext>
            </c:extLst>
          </c:dPt>
          <c:dLbls>
            <c:dLbl>
              <c:idx val="0"/>
              <c:spPr>
                <a:noFill/>
                <a:ln>
                  <a:noFill/>
                </a:ln>
                <a:effectLst/>
              </c:spPr>
              <c:txPr>
                <a:bodyPr rot="0" spcFirstLastPara="1" vertOverflow="ellipsis" vert="horz" wrap="square" anchor="ctr" anchorCtr="1"/>
                <a:lstStyle/>
                <a:p>
                  <a:pPr>
                    <a:defRPr sz="133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37D0-4BF3-A8A2-F342A029B685}"/>
                </c:ext>
              </c:extLst>
            </c:dLbl>
            <c:dLbl>
              <c:idx val="1"/>
              <c:spPr>
                <a:noFill/>
                <a:ln>
                  <a:noFill/>
                </a:ln>
                <a:effectLst/>
              </c:spPr>
              <c:txPr>
                <a:bodyPr rot="0" spcFirstLastPara="1" vertOverflow="ellipsis" vert="horz" wrap="square" anchor="ctr" anchorCtr="1"/>
                <a:lstStyle/>
                <a:p>
                  <a:pPr>
                    <a:defRPr sz="1330" b="0" i="0" u="none" strike="noStrike" kern="1200" spc="0"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37D0-4BF3-A8A2-F342A029B685}"/>
                </c:ext>
              </c:extLst>
            </c:dLbl>
            <c:dLbl>
              <c:idx val="2"/>
              <c:spPr>
                <a:noFill/>
                <a:ln>
                  <a:noFill/>
                </a:ln>
                <a:effectLst/>
              </c:spPr>
              <c:txPr>
                <a:bodyPr rot="0" spcFirstLastPara="1" vertOverflow="ellipsis" vert="horz" wrap="square" anchor="ctr" anchorCtr="1"/>
                <a:lstStyle/>
                <a:p>
                  <a:pPr>
                    <a:defRPr sz="1330" b="0" i="0" u="none" strike="noStrike" kern="1200" spc="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4-37D0-4BF3-A8A2-F342A029B685}"/>
                </c:ext>
              </c:extLst>
            </c:dLbl>
            <c:dLbl>
              <c:idx val="3"/>
              <c:spPr>
                <a:noFill/>
                <a:ln>
                  <a:noFill/>
                </a:ln>
                <a:effectLst/>
              </c:spPr>
              <c:txPr>
                <a:bodyPr rot="0" spcFirstLastPara="1" vertOverflow="ellipsis" vert="horz" wrap="square" anchor="ctr" anchorCtr="1"/>
                <a:lstStyle/>
                <a:p>
                  <a:pPr>
                    <a:defRPr sz="1330" b="0" i="0" u="none" strike="noStrike" kern="1200" spc="0" baseline="0">
                      <a:solidFill>
                        <a:schemeClr val="accent1">
                          <a:lumMod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37D0-4BF3-A8A2-F342A029B685}"/>
                </c:ext>
              </c:extLst>
            </c:dLbl>
            <c:dLbl>
              <c:idx val="4"/>
              <c:spPr>
                <a:noFill/>
                <a:ln>
                  <a:noFill/>
                </a:ln>
                <a:effectLst/>
              </c:spPr>
              <c:txPr>
                <a:bodyPr rot="0" spcFirstLastPara="1" vertOverflow="ellipsis" vert="horz" wrap="square" anchor="ctr" anchorCtr="1"/>
                <a:lstStyle/>
                <a:p>
                  <a:pPr>
                    <a:defRPr sz="1330" b="0" i="0" u="none" strike="noStrike" kern="1200" spc="0" baseline="0">
                      <a:solidFill>
                        <a:schemeClr val="accent3">
                          <a:lumMod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6-37D0-4BF3-A8A2-F342A029B685}"/>
                </c:ext>
              </c:extLst>
            </c:dLbl>
            <c:dLbl>
              <c:idx val="5"/>
              <c:spPr>
                <a:noFill/>
                <a:ln>
                  <a:noFill/>
                </a:ln>
                <a:effectLst/>
              </c:spPr>
              <c:txPr>
                <a:bodyPr rot="0" spcFirstLastPara="1" vertOverflow="ellipsis" vert="horz" wrap="square" anchor="ctr" anchorCtr="1"/>
                <a:lstStyle/>
                <a:p>
                  <a:pPr>
                    <a:defRPr sz="1330" b="0" i="0" u="none" strike="noStrike" kern="1200" spc="0" baseline="0">
                      <a:solidFill>
                        <a:schemeClr val="accent5">
                          <a:lumMod val="6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37D0-4BF3-A8A2-F342A029B685}"/>
                </c:ext>
              </c:extLst>
            </c:dLbl>
            <c:dLbl>
              <c:idx val="6"/>
              <c:spPr>
                <a:noFill/>
                <a:ln>
                  <a:noFill/>
                </a:ln>
                <a:effectLst/>
              </c:spPr>
              <c:txPr>
                <a:bodyPr rot="0" spcFirstLastPara="1" vertOverflow="ellipsis" vert="horz" wrap="square" anchor="ctr" anchorCtr="1"/>
                <a:lstStyle/>
                <a:p>
                  <a:pPr>
                    <a:defRPr sz="1330" b="0" i="0" u="none" strike="noStrike" kern="1200" spc="0" baseline="0">
                      <a:solidFill>
                        <a:schemeClr val="accent1">
                          <a:lumMod val="80000"/>
                          <a:lumOff val="2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8-37D0-4BF3-A8A2-F342A029B685}"/>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Housing</c:v>
                </c:pt>
                <c:pt idx="1">
                  <c:v>Utilities</c:v>
                </c:pt>
                <c:pt idx="2">
                  <c:v>Food</c:v>
                </c:pt>
                <c:pt idx="3">
                  <c:v>Home</c:v>
                </c:pt>
                <c:pt idx="4">
                  <c:v>Transport</c:v>
                </c:pt>
                <c:pt idx="5">
                  <c:v>Entertainment</c:v>
                </c:pt>
                <c:pt idx="6">
                  <c:v>Savings</c:v>
                </c:pt>
              </c:strCache>
            </c:strRef>
          </c:cat>
          <c:val>
            <c:numRef>
              <c:f>Sheet1!$B$2:$B$8</c:f>
              <c:numCache>
                <c:formatCode>0%</c:formatCode>
                <c:ptCount val="7"/>
                <c:pt idx="0">
                  <c:v>0.25</c:v>
                </c:pt>
                <c:pt idx="1">
                  <c:v>0.05</c:v>
                </c:pt>
                <c:pt idx="2">
                  <c:v>0.2</c:v>
                </c:pt>
                <c:pt idx="3">
                  <c:v>0.1</c:v>
                </c:pt>
                <c:pt idx="4">
                  <c:v>0.2</c:v>
                </c:pt>
                <c:pt idx="5">
                  <c:v>0.05</c:v>
                </c:pt>
                <c:pt idx="6">
                  <c:v>0.15</c:v>
                </c:pt>
              </c:numCache>
            </c:numRef>
          </c:val>
          <c:extLst>
            <c:ext xmlns:c16="http://schemas.microsoft.com/office/drawing/2014/chart" uri="{C3380CC4-5D6E-409C-BE32-E72D297353CC}">
              <c16:uniqueId val="{00000000-37D0-4BF3-A8A2-F342A029B68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6/30/2022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6/30/2022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Budgeting and Saving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and share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Budgeting</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Needs vs Wants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Saving</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Spending Plans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130" indent="-275434">
              <a:defRPr>
                <a:solidFill>
                  <a:schemeClr val="tx1"/>
                </a:solidFill>
                <a:latin typeface="Verdana" pitchFamily="34" charset="0"/>
              </a:defRPr>
            </a:lvl2pPr>
            <a:lvl3pPr marL="1101738" indent="-220348">
              <a:defRPr>
                <a:solidFill>
                  <a:schemeClr val="tx1"/>
                </a:solidFill>
                <a:latin typeface="Verdana" pitchFamily="34" charset="0"/>
              </a:defRPr>
            </a:lvl3pPr>
            <a:lvl4pPr marL="1542433" indent="-220348">
              <a:defRPr>
                <a:solidFill>
                  <a:schemeClr val="tx1"/>
                </a:solidFill>
                <a:latin typeface="Verdana" pitchFamily="34" charset="0"/>
              </a:defRPr>
            </a:lvl4pPr>
            <a:lvl5pPr marL="1983128" indent="-220348">
              <a:defRPr>
                <a:solidFill>
                  <a:schemeClr val="tx1"/>
                </a:solidFill>
                <a:latin typeface="Verdana" pitchFamily="34" charset="0"/>
              </a:defRPr>
            </a:lvl5pPr>
            <a:lvl6pPr marL="2423823" indent="-220348" fontAlgn="base">
              <a:spcBef>
                <a:spcPct val="0"/>
              </a:spcBef>
              <a:spcAft>
                <a:spcPct val="0"/>
              </a:spcAft>
              <a:defRPr>
                <a:solidFill>
                  <a:schemeClr val="tx1"/>
                </a:solidFill>
                <a:latin typeface="Verdana" pitchFamily="34" charset="0"/>
              </a:defRPr>
            </a:lvl6pPr>
            <a:lvl7pPr marL="2864518" indent="-220348" fontAlgn="base">
              <a:spcBef>
                <a:spcPct val="0"/>
              </a:spcBef>
              <a:spcAft>
                <a:spcPct val="0"/>
              </a:spcAft>
              <a:defRPr>
                <a:solidFill>
                  <a:schemeClr val="tx1"/>
                </a:solidFill>
                <a:latin typeface="Verdana" pitchFamily="34" charset="0"/>
              </a:defRPr>
            </a:lvl7pPr>
            <a:lvl8pPr marL="3305213" indent="-220348" fontAlgn="base">
              <a:spcBef>
                <a:spcPct val="0"/>
              </a:spcBef>
              <a:spcAft>
                <a:spcPct val="0"/>
              </a:spcAft>
              <a:defRPr>
                <a:solidFill>
                  <a:schemeClr val="tx1"/>
                </a:solidFill>
                <a:latin typeface="Verdana" pitchFamily="34" charset="0"/>
              </a:defRPr>
            </a:lvl8pPr>
            <a:lvl9pPr marL="3745908" indent="-22034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1</a:t>
            </a:fld>
            <a:endParaRPr lang="en-US">
              <a:latin typeface="Calibri" pitchFamily="34" charset="0"/>
            </a:endParaRPr>
          </a:p>
        </p:txBody>
      </p:sp>
    </p:spTree>
    <p:extLst>
      <p:ext uri="{BB962C8B-B14F-4D97-AF65-F5344CB8AC3E}">
        <p14:creationId xmlns:p14="http://schemas.microsoft.com/office/powerpoint/2010/main" val="28327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Watch the video with participants to give</a:t>
            </a:r>
            <a:r>
              <a:rPr lang="en-US" sz="1000" baseline="0" dirty="0"/>
              <a:t> a quick overview of what a spending plan is.</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10</a:t>
            </a:fld>
            <a:endParaRPr lang="en-US" dirty="0"/>
          </a:p>
        </p:txBody>
      </p:sp>
    </p:spTree>
    <p:extLst>
      <p:ext uri="{BB962C8B-B14F-4D97-AF65-F5344CB8AC3E}">
        <p14:creationId xmlns:p14="http://schemas.microsoft.com/office/powerpoint/2010/main" val="160445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11</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It is important to create a written plan for how you use your money</a:t>
            </a:r>
          </a:p>
          <a:p>
            <a:pPr marL="611167" lvl="1" indent="-166681">
              <a:buFont typeface="Verdana" panose="020B0604030504040204" pitchFamily="34" charset="0"/>
              <a:buChar char="•"/>
            </a:pPr>
            <a:r>
              <a:rPr lang="en-US" sz="1000" dirty="0"/>
              <a:t>Budget lets you plan how to spend your money.</a:t>
            </a:r>
          </a:p>
          <a:p>
            <a:pPr marL="611167" lvl="1" indent="-166681" defTabSz="888970">
              <a:buFont typeface="Verdana" panose="020B0604030504040204" pitchFamily="34" charset="0"/>
              <a:buChar char="•"/>
              <a:defRPr/>
            </a:pPr>
            <a:r>
              <a:rPr lang="en-US" sz="1000" dirty="0"/>
              <a:t>It’s like having a road map when you travel with a GPS—keeps you going in the right direction.</a:t>
            </a:r>
          </a:p>
          <a:p>
            <a:pPr marL="611167" lvl="1" indent="-166681" defTabSz="888970">
              <a:buFont typeface="Verdana" panose="020B0604030504040204" pitchFamily="34" charset="0"/>
              <a:buChar char="•"/>
              <a:defRPr/>
            </a:pPr>
            <a:r>
              <a:rPr lang="en-US" sz="1000" dirty="0"/>
              <a:t>Buy the things that you </a:t>
            </a:r>
            <a:r>
              <a:rPr lang="en-US" sz="1000" i="1" dirty="0"/>
              <a:t>need</a:t>
            </a:r>
            <a:r>
              <a:rPr lang="en-US" sz="1000" dirty="0"/>
              <a:t> first—and if there’s money left over, you can save for the things you </a:t>
            </a:r>
            <a:r>
              <a:rPr lang="en-US" sz="1000" i="1" dirty="0"/>
              <a:t>want!</a:t>
            </a:r>
          </a:p>
          <a:p>
            <a:pPr marL="611167" lvl="1" indent="-166681" defTabSz="888970">
              <a:buFont typeface="Verdana" panose="020B0604030504040204" pitchFamily="34" charset="0"/>
              <a:buChar char="•"/>
              <a:defRPr/>
            </a:pPr>
            <a:r>
              <a:rPr lang="en-US" sz="1000" dirty="0"/>
              <a:t>This is called making a budget—a written plan for using your money.</a:t>
            </a:r>
            <a:endParaRPr lang="en-US" sz="1000" i="1" dirty="0"/>
          </a:p>
          <a:p>
            <a:pPr marL="611167" lvl="1" indent="-166681" defTabSz="888970">
              <a:buFont typeface="Verdana" panose="020B0604030504040204" pitchFamily="34" charset="0"/>
              <a:buChar char="•"/>
              <a:defRPr/>
            </a:pPr>
            <a:r>
              <a:rPr lang="en-US" sz="1000" dirty="0"/>
              <a:t>Having a budget puts you in control of your money, and it allows you to save for the fun items you want.</a:t>
            </a:r>
          </a:p>
          <a:p>
            <a:pPr marL="611167" lvl="1" indent="-166681" defTabSz="888970">
              <a:buFont typeface="Verdana" panose="020B0604030504040204" pitchFamily="34" charset="0"/>
              <a:buChar char="•"/>
              <a:defRPr/>
            </a:pPr>
            <a:r>
              <a:rPr lang="en-US" sz="1000" dirty="0"/>
              <a:t>It’s also important to factor savings into your budget. Putting money aside or paying yourself first is a good way to build savings – whether for something you need soon or in the future. </a:t>
            </a:r>
          </a:p>
          <a:p>
            <a:pPr marL="611167" lvl="1" indent="-166681" defTabSz="888970">
              <a:buFont typeface="Verdana" panose="020B0604030504040204" pitchFamily="34" charset="0"/>
              <a:buChar char="•"/>
              <a:defRPr/>
            </a:pPr>
            <a:endParaRPr lang="en-US" sz="1000" dirty="0"/>
          </a:p>
          <a:p>
            <a:endParaRPr lang="en-US" sz="1000" dirty="0"/>
          </a:p>
        </p:txBody>
      </p:sp>
    </p:spTree>
    <p:extLst>
      <p:ext uri="{BB962C8B-B14F-4D97-AF65-F5344CB8AC3E}">
        <p14:creationId xmlns:p14="http://schemas.microsoft.com/office/powerpoint/2010/main" val="159255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12</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Creating a spending plan is an easy way to track your spending. </a:t>
            </a:r>
          </a:p>
          <a:p>
            <a:pPr>
              <a:defRPr/>
            </a:pPr>
            <a:endParaRPr lang="en-US" sz="1000" dirty="0"/>
          </a:p>
          <a:p>
            <a:pPr>
              <a:defRPr/>
            </a:pPr>
            <a:r>
              <a:rPr lang="en-US" sz="1000" dirty="0"/>
              <a:t>With a spending plan after you’ve added up all of the your Income and Expenses, subtract your Expenses from Income.  This is called Net Income.  If the number is positive it means you have leftover money at the end of the month.  If it’s negative, then you spent more than you earned.  With a positive net income, you can use the extra money to get out of debt, pay off loans or increase your savings.  </a:t>
            </a:r>
          </a:p>
          <a:p>
            <a:pPr>
              <a:defRPr/>
            </a:pPr>
            <a:endParaRPr lang="en-US" sz="1000" dirty="0"/>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At the end of the month look over the log and ask yourself a few questions:</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expenses make me proud or happy?</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expenses would I reconsider?</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Can I organize my spending into larger categories?</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categories did I spend the most money on?</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Are there expenses or items that I can cut out of my budget or spend less on?</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changes should I make given my goals and spending habits?</a:t>
            </a:r>
          </a:p>
          <a:p>
            <a:pPr>
              <a:defRPr/>
            </a:pPr>
            <a:endParaRPr lang="en-US" sz="1000" dirty="0"/>
          </a:p>
        </p:txBody>
      </p:sp>
    </p:spTree>
    <p:extLst>
      <p:ext uri="{BB962C8B-B14F-4D97-AF65-F5344CB8AC3E}">
        <p14:creationId xmlns:p14="http://schemas.microsoft.com/office/powerpoint/2010/main" val="350240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13</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Review the quiz questions and answers with participants:</a:t>
            </a:r>
          </a:p>
          <a:p>
            <a:endParaRPr lang="en-US" sz="1000" dirty="0"/>
          </a:p>
          <a:p>
            <a:r>
              <a:rPr lang="en-US" sz="1000" dirty="0"/>
              <a:t>QUESTION 1 – What does ‘available balance’ mean?</a:t>
            </a:r>
          </a:p>
          <a:p>
            <a:r>
              <a:rPr lang="en-US" sz="1000" b="0" dirty="0"/>
              <a:t>	ANSWER – The </a:t>
            </a:r>
            <a:r>
              <a:rPr lang="en-US" sz="1200" b="0" i="0" dirty="0">
                <a:solidFill>
                  <a:srgbClr val="202124"/>
                </a:solidFill>
                <a:effectLst/>
                <a:latin typeface="Roboto" panose="02000000000000000000" pitchFamily="2" charset="0"/>
              </a:rPr>
              <a:t>total amount of money in your account that you can use for purchases and withdrawals.</a:t>
            </a:r>
            <a:endParaRPr lang="en-US" sz="1000" b="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QUESTION 2 - </a:t>
            </a:r>
            <a:r>
              <a:rPr lang="en-US" sz="1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a:p>
            <a:r>
              <a:rPr lang="en-US" sz="1000" dirty="0"/>
              <a:t>	ANSWER – Create a budget and track your spending.</a:t>
            </a:r>
          </a:p>
          <a:p>
            <a:pPr marL="0" indent="0">
              <a:buFont typeface="Wingdings" panose="05000000000000000000" pitchFamily="2" charset="2"/>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t>QUESTION 3 – </a:t>
            </a:r>
            <a:r>
              <a:rPr lang="en-US" sz="1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1000" dirty="0"/>
          </a:p>
          <a:p>
            <a:pPr marL="0" indent="0">
              <a:buFont typeface="Wingdings" panose="05000000000000000000" pitchFamily="2" charset="2"/>
              <a:buNone/>
            </a:pPr>
            <a:r>
              <a:rPr lang="en-US" sz="1000" dirty="0"/>
              <a:t>	ANSWER – Overdraft and Overdraft Fees</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82563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14</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220665" indent="-220665">
              <a:defRPr/>
            </a:pPr>
            <a:r>
              <a:rPr lang="en-US" sz="1000" dirty="0"/>
              <a:t>Review the following key points about shopping with a budget:</a:t>
            </a:r>
          </a:p>
          <a:p>
            <a:pPr marL="665150" lvl="1" indent="-220665">
              <a:buFont typeface="Verdana" panose="020B0604030504040204" pitchFamily="34" charset="0"/>
              <a:buChar char="•"/>
              <a:defRPr/>
            </a:pPr>
            <a:r>
              <a:rPr lang="en-US" sz="1000" dirty="0"/>
              <a:t>Budgeting means creating a written plan for how to use your money. It’s easy. </a:t>
            </a:r>
          </a:p>
          <a:p>
            <a:pPr marL="665150" lvl="1" indent="-220665">
              <a:buFont typeface="Verdana" panose="020B0604030504040204" pitchFamily="34" charset="0"/>
              <a:buChar char="•"/>
              <a:defRPr/>
            </a:pPr>
            <a:r>
              <a:rPr lang="en-US" sz="1000" dirty="0"/>
              <a:t>Today we focused on planning what you can afford to buy when you go shopping. We saw that if you don’t have enough money to buy everything you need and want, you may have to make tradeoffs. This means choosing not to buy one thing in order to have enough money to buy another. Making tradeoffs isn’t always easy.</a:t>
            </a:r>
          </a:p>
          <a:p>
            <a:pPr marL="665150" lvl="1" indent="-220665">
              <a:buFont typeface="Verdana" panose="020B0604030504040204" pitchFamily="34" charset="0"/>
              <a:buChar char="•"/>
              <a:defRPr/>
            </a:pPr>
            <a:r>
              <a:rPr lang="en-US" sz="1000" dirty="0"/>
              <a:t>You can create a budget to track all of your money. You write down on paper how much money you have coming in, and what you will spend on a weekly or monthly basis. </a:t>
            </a:r>
          </a:p>
          <a:p>
            <a:pPr marL="665150" lvl="1" indent="-220665">
              <a:buFont typeface="Verdana" panose="020B0604030504040204" pitchFamily="34" charset="0"/>
              <a:buChar char="•"/>
              <a:defRPr/>
            </a:pPr>
            <a:r>
              <a:rPr lang="en-US" sz="1000" dirty="0"/>
              <a:t>Budgeting your money helps to ensure you can pay for all of your needs before you spend on your wants. It can help you identify items that cost too much and to prepare for future expenses. </a:t>
            </a:r>
          </a:p>
          <a:p>
            <a:pPr marL="665150" lvl="1" indent="-220665">
              <a:buFont typeface="Verdana" panose="020B0604030504040204" pitchFamily="34" charset="0"/>
              <a:buChar char="•"/>
              <a:defRPr/>
            </a:pPr>
            <a:r>
              <a:rPr lang="en-US" sz="1000" dirty="0"/>
              <a:t>Each person’s needs and wants are a little different, so create a budget that makes sense for you.</a:t>
            </a:r>
          </a:p>
          <a:p>
            <a:pPr marL="444486" lvl="1" indent="0">
              <a:buFont typeface="Verdana" panose="020B0604030504040204" pitchFamily="34" charset="0"/>
              <a:buNone/>
              <a:defRPr/>
            </a:pPr>
            <a:endParaRPr lang="en-US" sz="1000" dirty="0"/>
          </a:p>
          <a:p>
            <a:pPr>
              <a:defRPr/>
            </a:pPr>
            <a:r>
              <a:rPr lang="en-US" sz="1000" dirty="0"/>
              <a:t>Go over the importance of Saving with the participants.</a:t>
            </a:r>
          </a:p>
          <a:p>
            <a:pPr>
              <a:defRPr/>
            </a:pPr>
            <a:endParaRPr lang="en-US" sz="1000" dirty="0"/>
          </a:p>
          <a:p>
            <a:pPr>
              <a:defRPr/>
            </a:pPr>
            <a:r>
              <a:rPr lang="en-US" sz="1000" dirty="0"/>
              <a:t>Ask if there are any questions about what was covered today, or any other questions about how they can manage their money.</a:t>
            </a:r>
          </a:p>
          <a:p>
            <a:pPr>
              <a:defRPr/>
            </a:pPr>
            <a:endParaRPr lang="en-US" sz="1000" dirty="0"/>
          </a:p>
          <a:p>
            <a:pPr>
              <a:buFontTx/>
              <a:buNone/>
            </a:pPr>
            <a:r>
              <a:rPr lang="en-US" sz="1000" dirty="0"/>
              <a:t>Ask the students:  What is one thing you learned today about budgeting?</a:t>
            </a:r>
          </a:p>
        </p:txBody>
      </p:sp>
    </p:spTree>
    <p:extLst>
      <p:ext uri="{BB962C8B-B14F-4D97-AF65-F5344CB8AC3E}">
        <p14:creationId xmlns:p14="http://schemas.microsoft.com/office/powerpoint/2010/main" val="350142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Start the lesson with the following </a:t>
            </a:r>
            <a:r>
              <a:rPr lang="en-US" sz="1000" u="sng" dirty="0"/>
              <a:t>opening questions</a:t>
            </a:r>
            <a:r>
              <a:rPr lang="en-US" sz="1000" dirty="0"/>
              <a:t>:</a:t>
            </a:r>
          </a:p>
          <a:p>
            <a:pPr marL="663641" lvl="1" indent="-219156">
              <a:lnSpc>
                <a:spcPct val="90000"/>
              </a:lnSpc>
              <a:buFontTx/>
              <a:buChar char="•"/>
            </a:pPr>
            <a:r>
              <a:rPr lang="en-US" sz="1000" dirty="0"/>
              <a:t>Think about a time when you wanted to buy something but did not have enough money to pay for it. Examples: Video games, scooter. Ask the students to share their answers.</a:t>
            </a:r>
          </a:p>
          <a:p>
            <a:pPr marL="663641" lvl="1" indent="-219156">
              <a:lnSpc>
                <a:spcPct val="90000"/>
              </a:lnSpc>
              <a:buFontTx/>
              <a:buChar char="•"/>
            </a:pPr>
            <a:r>
              <a:rPr lang="en-US" sz="1000" dirty="0"/>
              <a:t>If you really wanted this item, how could you have saved money to pay for it?</a:t>
            </a:r>
          </a:p>
          <a:p>
            <a:pPr marL="663641" lvl="1" indent="-219156">
              <a:lnSpc>
                <a:spcPct val="90000"/>
              </a:lnSpc>
              <a:buFontTx/>
              <a:buChar char="•"/>
            </a:pPr>
            <a:r>
              <a:rPr lang="en-US" sz="1000" dirty="0"/>
              <a:t>What are examples of something you or your family </a:t>
            </a:r>
            <a:r>
              <a:rPr lang="en-US" sz="1000" i="1" dirty="0"/>
              <a:t>need</a:t>
            </a:r>
            <a:r>
              <a:rPr lang="en-US" sz="1000" dirty="0"/>
              <a:t> to buy</a:t>
            </a:r>
            <a:r>
              <a:rPr lang="en-US" dirty="0">
                <a:latin typeface="Verdana" pitchFamily="34" charset="0"/>
                <a:ea typeface="MS PGothic" pitchFamily="34" charset="-128"/>
              </a:rPr>
              <a:t>—</a:t>
            </a:r>
            <a:r>
              <a:rPr lang="en-US" sz="1000" dirty="0"/>
              <a:t>versus something you’d </a:t>
            </a:r>
            <a:r>
              <a:rPr lang="en-US" sz="1000" i="1" dirty="0"/>
              <a:t>like</a:t>
            </a:r>
            <a:r>
              <a:rPr lang="en-US" sz="1000" dirty="0"/>
              <a:t> to have? For instance, we need a refrigerator, but we’d really like to have an 80” flat screen TV.</a:t>
            </a:r>
          </a:p>
          <a:p>
            <a:pPr marL="219156" indent="-219156">
              <a:lnSpc>
                <a:spcPct val="90000"/>
              </a:lnSpc>
            </a:pPr>
            <a:endParaRPr lang="en-US" sz="1000" dirty="0"/>
          </a:p>
          <a:p>
            <a:pPr marL="219156" indent="-219156">
              <a:lnSpc>
                <a:spcPct val="90000"/>
              </a:lnSpc>
            </a:pPr>
            <a:r>
              <a:rPr lang="en-US" sz="1000" dirty="0"/>
              <a:t>Share the following key points to help students further understand </a:t>
            </a:r>
            <a:r>
              <a:rPr lang="en-US" sz="1000" i="1" dirty="0"/>
              <a:t>Needs vs. wants </a:t>
            </a:r>
            <a:r>
              <a:rPr lang="en-US" sz="1000" dirty="0"/>
              <a:t>concepts:</a:t>
            </a:r>
          </a:p>
          <a:p>
            <a:pPr marL="663641" lvl="1" indent="-219156">
              <a:lnSpc>
                <a:spcPct val="90000"/>
              </a:lnSpc>
              <a:buFontTx/>
              <a:buChar char="•"/>
            </a:pPr>
            <a:r>
              <a:rPr lang="en-US" sz="1000" dirty="0"/>
              <a:t>Every month, adults have things they </a:t>
            </a:r>
            <a:r>
              <a:rPr lang="en-US" sz="1000" i="1" dirty="0"/>
              <a:t>have</a:t>
            </a:r>
            <a:r>
              <a:rPr lang="en-US" sz="1000" dirty="0"/>
              <a:t> to pay for, for example a place to live, food, and transportation. There are also things they would </a:t>
            </a:r>
            <a:r>
              <a:rPr lang="en-US" sz="1000" i="1" dirty="0"/>
              <a:t>like</a:t>
            </a:r>
            <a:r>
              <a:rPr lang="en-US" sz="1000" dirty="0"/>
              <a:t> to spend money on just for fun! All of these costs are called monthly </a:t>
            </a:r>
            <a:r>
              <a:rPr lang="en-US" sz="1000" i="1" dirty="0"/>
              <a:t>expenses</a:t>
            </a:r>
            <a:r>
              <a:rPr lang="en-US" sz="1000" dirty="0"/>
              <a:t>.</a:t>
            </a:r>
          </a:p>
          <a:p>
            <a:pPr marL="663641" lvl="1" indent="-219156" defTabSz="888970">
              <a:lnSpc>
                <a:spcPct val="90000"/>
              </a:lnSpc>
              <a:buFontTx/>
              <a:buChar char="•"/>
              <a:defRPr/>
            </a:pPr>
            <a:r>
              <a:rPr lang="en-US" sz="1000" dirty="0"/>
              <a:t>Most people have a limited amount of money available, so we have to make choices about how to spend our money. We need to make decisions based on whether we </a:t>
            </a:r>
            <a:r>
              <a:rPr lang="en-US" sz="1000" i="1" dirty="0"/>
              <a:t>need</a:t>
            </a:r>
            <a:r>
              <a:rPr lang="en-US" sz="1000" dirty="0"/>
              <a:t> something, or just </a:t>
            </a:r>
            <a:r>
              <a:rPr lang="en-US" sz="1000" i="1" dirty="0"/>
              <a:t>want</a:t>
            </a:r>
            <a:r>
              <a:rPr lang="en-US" sz="1000" dirty="0"/>
              <a:t> it.</a:t>
            </a:r>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2</a:t>
            </a:fld>
            <a:endParaRPr lang="en-US" dirty="0"/>
          </a:p>
        </p:txBody>
      </p:sp>
    </p:spTree>
    <p:extLst>
      <p:ext uri="{BB962C8B-B14F-4D97-AF65-F5344CB8AC3E}">
        <p14:creationId xmlns:p14="http://schemas.microsoft.com/office/powerpoint/2010/main" val="28176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63641" lvl="1" indent="-219156">
              <a:lnSpc>
                <a:spcPct val="90000"/>
              </a:lnSpc>
              <a:buFontTx/>
              <a:buChar char="•"/>
            </a:pPr>
            <a:endParaRPr lang="en-US" sz="1000" dirty="0"/>
          </a:p>
          <a:p>
            <a:pPr algn="l"/>
            <a:r>
              <a:rPr lang="en-US" sz="12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Budgeting is a great way to track your spending and saving. Creating a budget, or spending plan, may seem overwhelming or tough, but it can be done. Start by tracking your expenses. This will give you a good idea of what you are spending your money on, how much you are spending, and when you are spending it.</a:t>
            </a:r>
          </a:p>
          <a:p>
            <a:pPr algn="l"/>
            <a:endParaRPr lang="en-US" sz="12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2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You can simplify your budget by considering your needs and wants. You also want to make sure your budget is helping you reach your financial goals. The example below shows you one way to develop a budget.</a:t>
            </a:r>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16044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4</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To be a good money manager you need to distinguish between </a:t>
            </a:r>
            <a:r>
              <a:rPr lang="en-US" sz="1000" i="1" dirty="0"/>
              <a:t>needs</a:t>
            </a:r>
            <a:r>
              <a:rPr lang="en-US" sz="1000" dirty="0"/>
              <a:t> and </a:t>
            </a:r>
            <a:r>
              <a:rPr lang="en-US" sz="1000" i="1" dirty="0"/>
              <a:t>wants</a:t>
            </a:r>
            <a:r>
              <a:rPr lang="en-US" sz="1000" dirty="0"/>
              <a:t>.</a:t>
            </a:r>
          </a:p>
          <a:p>
            <a:pPr marL="611167" lvl="1" indent="-166681">
              <a:buFont typeface="Verdana" panose="020B0604030504040204" pitchFamily="34" charset="0"/>
              <a:buChar char="•"/>
            </a:pPr>
            <a:r>
              <a:rPr lang="en-US" sz="1000" dirty="0"/>
              <a:t>One person’s </a:t>
            </a:r>
            <a:r>
              <a:rPr lang="en-US" sz="1000" i="1" dirty="0"/>
              <a:t>needs</a:t>
            </a:r>
            <a:r>
              <a:rPr lang="en-US" sz="1000" dirty="0"/>
              <a:t> and </a:t>
            </a:r>
            <a:r>
              <a:rPr lang="en-US" sz="1000" i="1" dirty="0"/>
              <a:t>wants</a:t>
            </a:r>
            <a:r>
              <a:rPr lang="en-US" sz="1000" dirty="0"/>
              <a:t> may be very different from another's, but in general, needs are items or activities you must have in order to live.</a:t>
            </a:r>
          </a:p>
          <a:p>
            <a:pPr marL="611167" lvl="1" indent="-166681" defTabSz="888970">
              <a:buFont typeface="Verdana" panose="020B0604030504040204" pitchFamily="34" charset="0"/>
              <a:buChar char="•"/>
              <a:defRPr/>
            </a:pPr>
            <a:r>
              <a:rPr lang="en-US" sz="1000" dirty="0"/>
              <a:t>Wants are things you would like to have or do, but that you could live without.</a:t>
            </a:r>
          </a:p>
          <a:p>
            <a:pPr marL="611167" lvl="1" indent="-166681">
              <a:buFont typeface="Verdana" panose="020B0604030504040204" pitchFamily="34" charset="0"/>
              <a:buChar char="•"/>
            </a:pPr>
            <a:endParaRPr lang="en-US" sz="1000" dirty="0"/>
          </a:p>
          <a:p>
            <a:r>
              <a:rPr lang="en-US" sz="1000" dirty="0"/>
              <a:t>This is why having a budget and a savings plan is so important.</a:t>
            </a:r>
          </a:p>
          <a:p>
            <a:endParaRPr lang="en-US" sz="1000" dirty="0"/>
          </a:p>
          <a:p>
            <a:endParaRPr lang="en-GB" altLang="en-US" dirty="0"/>
          </a:p>
        </p:txBody>
      </p:sp>
    </p:spTree>
    <p:extLst>
      <p:ext uri="{BB962C8B-B14F-4D97-AF65-F5344CB8AC3E}">
        <p14:creationId xmlns:p14="http://schemas.microsoft.com/office/powerpoint/2010/main" val="202329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When building your budget or spending plan, the following percentages can help you decide how to best spend your money (these percentages should be based on your total net income).  Review the categories and percentages with your participants.</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Housing (rent or mortgage) - 25%</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Utilities (gas, electric, water, trash, telephone) – 5%</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Food (at home and away) – 20%</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Home (laundry, toiletries, hair care, clothes, medical) – 10%</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Transportation (car payment, gas, insurance, repairs, or bus fare) – 20%</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Entertainment - 5%</a:t>
            </a:r>
          </a:p>
          <a:p>
            <a:pPr marL="171450" indent="-171450" algn="l">
              <a:buFont typeface="Wingdings" panose="05000000000000000000" pitchFamily="2" charset="2"/>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Savings - 15%</a:t>
            </a:r>
          </a:p>
          <a:p>
            <a:pPr marL="0" lvl="0" indent="-12715">
              <a:lnSpc>
                <a:spcPct val="90000"/>
              </a:lnSpc>
              <a:buFontTx/>
              <a:buNone/>
            </a:pPr>
            <a:endParaRPr lang="en-US" sz="1000" dirty="0"/>
          </a:p>
          <a:p>
            <a:pPr marL="0" lvl="0" indent="-12715">
              <a:lnSpc>
                <a:spcPct val="90000"/>
              </a:lnSpc>
              <a:buFontTx/>
              <a:buNone/>
            </a:pPr>
            <a:r>
              <a:rPr lang="en-US" sz="1000" b="1" dirty="0"/>
              <a:t>NOTE</a:t>
            </a:r>
            <a:r>
              <a:rPr lang="en-US" sz="1000" dirty="0"/>
              <a:t> – These percentages should be based on your total net income.</a:t>
            </a:r>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5</a:t>
            </a:fld>
            <a:endParaRPr lang="en-US" dirty="0"/>
          </a:p>
        </p:txBody>
      </p:sp>
    </p:spTree>
    <p:extLst>
      <p:ext uri="{BB962C8B-B14F-4D97-AF65-F5344CB8AC3E}">
        <p14:creationId xmlns:p14="http://schemas.microsoft.com/office/powerpoint/2010/main" val="383051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US" sz="1000" dirty="0"/>
              <a:t>Review the budget example and click through expenses.  Get a feel from participants on how they feel about the amounts listed.  </a:t>
            </a:r>
          </a:p>
          <a:p>
            <a:pPr marL="0" indent="0">
              <a:buFont typeface="+mj-lt"/>
              <a:buNone/>
              <a:defRPr/>
            </a:pPr>
            <a:r>
              <a:rPr lang="en-US" sz="1000" dirty="0"/>
              <a:t>Do they seem high or low?  </a:t>
            </a:r>
          </a:p>
          <a:p>
            <a:pPr marL="0" indent="0">
              <a:buFont typeface="+mj-lt"/>
              <a:buNone/>
              <a:defRPr/>
            </a:pPr>
            <a:r>
              <a:rPr lang="en-US" sz="1000" dirty="0"/>
              <a:t>Does it help them realize how expensive things can be?</a:t>
            </a:r>
          </a:p>
          <a:p>
            <a:pPr marL="0" indent="0">
              <a:buFont typeface="+mj-lt"/>
              <a:buNone/>
              <a:defRP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6</a:t>
            </a:fld>
            <a:endParaRPr lang="en-US" dirty="0"/>
          </a:p>
        </p:txBody>
      </p:sp>
    </p:spTree>
    <p:extLst>
      <p:ext uri="{BB962C8B-B14F-4D97-AF65-F5344CB8AC3E}">
        <p14:creationId xmlns:p14="http://schemas.microsoft.com/office/powerpoint/2010/main" val="243403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7</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Even when you have a budget in place you may still need to consider tradeoffs.</a:t>
            </a:r>
          </a:p>
          <a:p>
            <a:pPr marL="611167" lvl="1" indent="-166681">
              <a:buFont typeface="Verdana" panose="020B0604030504040204" pitchFamily="34" charset="0"/>
              <a:buChar char="•"/>
            </a:pPr>
            <a:r>
              <a:rPr lang="en-US" sz="1000" dirty="0"/>
              <a:t>If you don’t have enough money to buy everything you need and want, you may have to make tradeoffs. This means choosing not to buy one thing in order to have enough money to buy another.</a:t>
            </a:r>
          </a:p>
          <a:p>
            <a:pPr marL="611167" lvl="1" indent="-166681">
              <a:buFont typeface="Verdana" panose="020B0604030504040204" pitchFamily="34" charset="0"/>
              <a:buChar char="•"/>
            </a:pPr>
            <a:r>
              <a:rPr lang="en-US" sz="1000" dirty="0"/>
              <a:t>Before you go out to buy something, ask yourself the following questions and be ready for tradeoffs! </a:t>
            </a:r>
          </a:p>
          <a:p>
            <a:pPr marL="1055652" lvl="2" indent="-166681">
              <a:buFont typeface="Verdana" panose="020B0604030504040204" pitchFamily="34" charset="0"/>
              <a:buChar char="•"/>
            </a:pPr>
            <a:r>
              <a:rPr lang="en-US" sz="1000" dirty="0"/>
              <a:t>Is it something you need or is it something you want?</a:t>
            </a:r>
          </a:p>
          <a:p>
            <a:pPr marL="1055652" lvl="2" indent="-166681">
              <a:buFont typeface="Verdana" panose="020B0604030504040204" pitchFamily="34" charset="0"/>
              <a:buChar char="•"/>
            </a:pPr>
            <a:r>
              <a:rPr lang="en-US" sz="1000" dirty="0"/>
              <a:t>Is it cheaper at another store?</a:t>
            </a:r>
          </a:p>
          <a:p>
            <a:pPr marL="1055652" lvl="2" indent="-166681">
              <a:buFont typeface="Verdana" panose="020B0604030504040204" pitchFamily="34" charset="0"/>
              <a:buChar char="•"/>
            </a:pPr>
            <a:r>
              <a:rPr lang="en-US" sz="1000" dirty="0"/>
              <a:t>Is there something similar that’s cheaper and you can live with instead?</a:t>
            </a:r>
          </a:p>
          <a:p>
            <a:pPr marL="1055652" lvl="2" indent="-166681">
              <a:buFont typeface="Verdana" panose="020B0604030504040204" pitchFamily="34" charset="0"/>
              <a:buChar char="•"/>
            </a:pPr>
            <a:r>
              <a:rPr lang="en-US" sz="1000" dirty="0"/>
              <a:t>Is there a better way to spend your money?</a:t>
            </a:r>
          </a:p>
          <a:p>
            <a:pPr marL="1055652" lvl="2" indent="-166681">
              <a:buFont typeface="Verdana" panose="020B0604030504040204" pitchFamily="34" charset="0"/>
              <a:buChar char="•"/>
            </a:pPr>
            <a:r>
              <a:rPr lang="en-US" sz="1000" dirty="0"/>
              <a:t>How can you budget your money to afford what you want?</a:t>
            </a:r>
          </a:p>
          <a:p>
            <a:endParaRPr lang="en-US" sz="1000" dirty="0"/>
          </a:p>
          <a:p>
            <a:r>
              <a:rPr lang="en-US" sz="1000" dirty="0"/>
              <a:t>Ask for a volunteer who is willing to share their example of tradeoff with the class.</a:t>
            </a:r>
          </a:p>
        </p:txBody>
      </p:sp>
    </p:spTree>
    <p:extLst>
      <p:ext uri="{BB962C8B-B14F-4D97-AF65-F5344CB8AC3E}">
        <p14:creationId xmlns:p14="http://schemas.microsoft.com/office/powerpoint/2010/main" val="203052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8</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Review the following details of Saving:</a:t>
            </a:r>
          </a:p>
          <a:p>
            <a:pPr>
              <a:defRPr/>
            </a:pPr>
            <a:endParaRPr lang="en-US" sz="1000" dirty="0"/>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Saving is a key part of reaching financial independence and building wealth.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Think of saving as giving a gift, or paying a reward, to yourself.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 It can also give you the ability to buy big things, like a car.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Remember that building up huge amounts won’t happen overnight. But it can happen if you make saving a habit, make it automatic, and stick with it over time.</a:t>
            </a:r>
          </a:p>
          <a:p>
            <a:pPr>
              <a:defRPr/>
            </a:pPr>
            <a:endParaRPr lang="en-US" sz="1000" dirty="0"/>
          </a:p>
          <a:p>
            <a:pPr>
              <a:defRPr/>
            </a:pPr>
            <a:endParaRPr lang="en-US" sz="1000" dirty="0"/>
          </a:p>
        </p:txBody>
      </p:sp>
    </p:spTree>
    <p:extLst>
      <p:ext uri="{BB962C8B-B14F-4D97-AF65-F5344CB8AC3E}">
        <p14:creationId xmlns:p14="http://schemas.microsoft.com/office/powerpoint/2010/main" val="66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9</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Go over the items / tips to saving more.  Emphasize the comment below about saving even a little can add up to a lot.</a:t>
            </a:r>
          </a:p>
        </p:txBody>
      </p:sp>
    </p:spTree>
    <p:extLst>
      <p:ext uri="{BB962C8B-B14F-4D97-AF65-F5344CB8AC3E}">
        <p14:creationId xmlns:p14="http://schemas.microsoft.com/office/powerpoint/2010/main" val="99101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a:t>Click to edit Master title style</a:t>
            </a:r>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00" y="418527"/>
            <a:ext cx="762000" cy="866775"/>
          </a:xfrm>
          <a:prstGeom prst="rect">
            <a:avLst/>
          </a:prstGeom>
        </p:spPr>
      </p:pic>
    </p:spTree>
    <p:custDataLst>
      <p:tags r:id="rId1"/>
    </p:custData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6DD0DAE-F3F3-40D8-9B48-720A67EB0BFF}" type="slidenum">
              <a:rPr lang="en-US"/>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94F33D4-F7A4-4E4C-AAF3-CA59B98AB79B}" type="slidenum">
              <a:rPr lang="en-US"/>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5" y="3710093"/>
            <a:ext cx="8058150" cy="0"/>
          </a:xfrm>
          <a:prstGeom prst="line">
            <a:avLst/>
          </a:prstGeom>
          <a:ln w="3810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2" name="Title 1"/>
          <p:cNvSpPr>
            <a:spLocks noGrp="1"/>
          </p:cNvSpPr>
          <p:nvPr>
            <p:ph type="ctrTitle"/>
          </p:nvPr>
        </p:nvSpPr>
        <p:spPr>
          <a:xfrm>
            <a:off x="546785" y="2033692"/>
            <a:ext cx="7772400" cy="1436725"/>
          </a:xfrm>
          <a:noFill/>
          <a:ln w="9525">
            <a:noFill/>
            <a:miter lim="800000"/>
            <a:headEnd/>
            <a:tailEnd/>
          </a:ln>
        </p:spPr>
        <p:txBody>
          <a:bodyPr anchor="b"/>
          <a:lstStyle>
            <a:lvl1pPr algn="l" rtl="0" eaLnBrk="1" fontAlgn="base" hangingPunct="1">
              <a:lnSpc>
                <a:spcPct val="105000"/>
              </a:lnSpc>
              <a:spcBef>
                <a:spcPct val="0"/>
              </a:spcBef>
              <a:spcAft>
                <a:spcPct val="0"/>
              </a:spcAft>
              <a:defRPr lang="en-US" sz="4000" dirty="0">
                <a:solidFill>
                  <a:schemeClr val="tx2"/>
                </a:solidFill>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546785" y="39624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OB Logo.horizontal_w-tag_CMYK.jpg"/>
          <p:cNvPicPr>
            <a:picLocks noChangeAspect="1"/>
          </p:cNvPicPr>
          <p:nvPr userDrawn="1"/>
        </p:nvPicPr>
        <p:blipFill>
          <a:blip r:embed="rId3" cstate="print"/>
          <a:stretch>
            <a:fillRect/>
          </a:stretch>
        </p:blipFill>
        <p:spPr>
          <a:xfrm>
            <a:off x="546785" y="304800"/>
            <a:ext cx="3568015" cy="1005073"/>
          </a:xfrm>
          <a:prstGeom prst="rect">
            <a:avLst/>
          </a:prstGeom>
        </p:spPr>
      </p:pic>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30047" y="381001"/>
            <a:ext cx="704652" cy="801542"/>
          </a:xfrm>
          <a:prstGeom prst="rect">
            <a:avLst/>
          </a:prstGeom>
        </p:spPr>
      </p:pic>
    </p:spTree>
    <p:custDataLst>
      <p:tags r:id="rId1"/>
    </p:custDataLst>
    <p:extLst>
      <p:ext uri="{BB962C8B-B14F-4D97-AF65-F5344CB8AC3E}">
        <p14:creationId xmlns:p14="http://schemas.microsoft.com/office/powerpoint/2010/main" val="38590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380999"/>
            <a:ext cx="8043862"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37F2037-485C-4029-AB58-DA0CC97D04D9}" type="slidenum">
              <a:rPr lang="en-US" smtClean="0"/>
              <a:pPr>
                <a:defRPr/>
              </a:pPr>
              <a:t>‹#›</a:t>
            </a:fld>
            <a:endParaRPr lang="en-US" dirty="0"/>
          </a:p>
        </p:txBody>
      </p:sp>
      <p:sp>
        <p:nvSpPr>
          <p:cNvPr id="5"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Budgeting and Saving</a:t>
            </a:r>
          </a:p>
        </p:txBody>
      </p:sp>
      <p:sp>
        <p:nvSpPr>
          <p:cNvPr id="5" name="TextBox 4">
            <a:extLst>
              <a:ext uri="{FF2B5EF4-FFF2-40B4-BE49-F238E27FC236}">
                <a16:creationId xmlns:a16="http://schemas.microsoft.com/office/drawing/2014/main" id="{79BE853E-26D9-40E6-B1A4-B23B11487C20}"/>
              </a:ext>
            </a:extLst>
          </p:cNvPr>
          <p:cNvSpPr txBox="1"/>
          <p:nvPr/>
        </p:nvSpPr>
        <p:spPr>
          <a:xfrm>
            <a:off x="3429000" y="2033692"/>
            <a:ext cx="5410200" cy="2893100"/>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ADD YOUR NAME TO THE FIRST PAGE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410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 Spending Plan</a:t>
            </a:r>
          </a:p>
        </p:txBody>
      </p:sp>
      <p:pic>
        <p:nvPicPr>
          <p:cNvPr id="4" name="High School - What is a Spending Plan">
            <a:hlinkClick r:id="" action="ppaction://media"/>
            <a:extLst>
              <a:ext uri="{FF2B5EF4-FFF2-40B4-BE49-F238E27FC236}">
                <a16:creationId xmlns:a16="http://schemas.microsoft.com/office/drawing/2014/main" id="{89A32255-234B-45A9-BA0A-0E995C5C1D2E}"/>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462341" y="1554561"/>
            <a:ext cx="8132384" cy="4574466"/>
          </a:xfrm>
          <a:prstGeom prst="rect">
            <a:avLst/>
          </a:prstGeom>
          <a:ln w="19050" cap="sq">
            <a:solidFill>
              <a:schemeClr val="tx2"/>
            </a:solidFill>
            <a:miter lim="800000"/>
          </a:ln>
          <a:effectLst>
            <a:outerShdw blurRad="57150" dist="50800" dir="2700000" algn="tl" rotWithShape="0">
              <a:srgbClr val="000000">
                <a:alpha val="40000"/>
              </a:srgbClr>
            </a:outerShdw>
          </a:effectLst>
        </p:spPr>
      </p:pic>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10</a:t>
            </a:fld>
            <a:endParaRPr lang="en-US" altLang="en-US" dirty="0"/>
          </a:p>
        </p:txBody>
      </p:sp>
    </p:spTree>
    <p:custDataLst>
      <p:tags r:id="rId1"/>
    </p:custDataLst>
    <p:extLst>
      <p:ext uri="{BB962C8B-B14F-4D97-AF65-F5344CB8AC3E}">
        <p14:creationId xmlns:p14="http://schemas.microsoft.com/office/powerpoint/2010/main" val="30317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60023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t>A Written Plan</a:t>
            </a:r>
            <a:endParaRPr lang="en-US" altLang="en-US" b="0" dirty="0">
              <a:solidFill>
                <a:schemeClr val="bg2"/>
              </a:solidFill>
            </a:endParaRPr>
          </a:p>
        </p:txBody>
      </p:sp>
      <p:sp>
        <p:nvSpPr>
          <p:cNvPr id="5" name="Rectangle 4"/>
          <p:cNvSpPr/>
          <p:nvPr/>
        </p:nvSpPr>
        <p:spPr>
          <a:xfrm>
            <a:off x="550863" y="1712894"/>
            <a:ext cx="5011737" cy="1077218"/>
          </a:xfrm>
          <a:prstGeom prst="rect">
            <a:avLst/>
          </a:prstGeom>
        </p:spPr>
        <p:txBody>
          <a:bodyPr wrap="square">
            <a:spAutoFit/>
          </a:bodyPr>
          <a:lstStyle/>
          <a:p>
            <a:pPr eaLnBrk="1" hangingPunct="1"/>
            <a:r>
              <a:rPr lang="en-US" sz="3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 written plan for using your money</a:t>
            </a:r>
          </a:p>
        </p:txBody>
      </p:sp>
      <p:sp>
        <p:nvSpPr>
          <p:cNvPr id="10" name="Content Placeholder 1"/>
          <p:cNvSpPr txBox="1">
            <a:spLocks/>
          </p:cNvSpPr>
          <p:nvPr/>
        </p:nvSpPr>
        <p:spPr>
          <a:xfrm>
            <a:off x="685800" y="3200401"/>
            <a:ext cx="3249478"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Needs First</a:t>
            </a:r>
          </a:p>
        </p:txBody>
      </p:sp>
      <p:sp>
        <p:nvSpPr>
          <p:cNvPr id="8" name="Content Placeholder 1">
            <a:extLst>
              <a:ext uri="{FF2B5EF4-FFF2-40B4-BE49-F238E27FC236}">
                <a16:creationId xmlns:a16="http://schemas.microsoft.com/office/drawing/2014/main" id="{F4087BCA-5D26-4B1B-8EA4-2683F6EB8044}"/>
              </a:ext>
            </a:extLst>
          </p:cNvPr>
          <p:cNvSpPr txBox="1">
            <a:spLocks/>
          </p:cNvSpPr>
          <p:nvPr/>
        </p:nvSpPr>
        <p:spPr>
          <a:xfrm>
            <a:off x="685800" y="3820272"/>
            <a:ext cx="3249478"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Wants Second</a:t>
            </a:r>
          </a:p>
        </p:txBody>
      </p:sp>
      <p:sp>
        <p:nvSpPr>
          <p:cNvPr id="9" name="Content Placeholder 1">
            <a:extLst>
              <a:ext uri="{FF2B5EF4-FFF2-40B4-BE49-F238E27FC236}">
                <a16:creationId xmlns:a16="http://schemas.microsoft.com/office/drawing/2014/main" id="{6612EBA0-733D-4425-8C66-DAFF9DCB9D86}"/>
              </a:ext>
            </a:extLst>
          </p:cNvPr>
          <p:cNvSpPr txBox="1">
            <a:spLocks/>
          </p:cNvSpPr>
          <p:nvPr/>
        </p:nvSpPr>
        <p:spPr>
          <a:xfrm>
            <a:off x="685800" y="4440143"/>
            <a:ext cx="5638800"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Saving Money the Smart Way</a:t>
            </a:r>
          </a:p>
        </p:txBody>
      </p:sp>
      <p:sp>
        <p:nvSpPr>
          <p:cNvPr id="11" name="Content Placeholder 1">
            <a:extLst>
              <a:ext uri="{FF2B5EF4-FFF2-40B4-BE49-F238E27FC236}">
                <a16:creationId xmlns:a16="http://schemas.microsoft.com/office/drawing/2014/main" id="{806BAC74-DD57-42F5-94AB-9C0A65819369}"/>
              </a:ext>
            </a:extLst>
          </p:cNvPr>
          <p:cNvSpPr txBox="1">
            <a:spLocks/>
          </p:cNvSpPr>
          <p:nvPr/>
        </p:nvSpPr>
        <p:spPr>
          <a:xfrm>
            <a:off x="685800" y="5060014"/>
            <a:ext cx="5638800"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Yourself First</a:t>
            </a:r>
          </a:p>
        </p:txBody>
      </p:sp>
      <p:pic>
        <p:nvPicPr>
          <p:cNvPr id="2" name="Picture 1" descr="icon of a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960461"/>
            <a:ext cx="2743200" cy="2706625"/>
          </a:xfrm>
          <a:prstGeom prst="rect">
            <a:avLst/>
          </a:prstGeom>
        </p:spPr>
      </p:pic>
      <p:sp>
        <p:nvSpPr>
          <p:cNvPr id="6" name="Slide Number Placeholder 5"/>
          <p:cNvSpPr>
            <a:spLocks noGrp="1"/>
          </p:cNvSpPr>
          <p:nvPr>
            <p:ph type="sldNum" sz="quarter" idx="10"/>
          </p:nvPr>
        </p:nvSpPr>
        <p:spPr/>
        <p:txBody>
          <a:bodyPr/>
          <a:lstStyle/>
          <a:p>
            <a:fld id="{9817CEA9-6386-4E0F-962A-05EAA27AC9B5}" type="slidenum">
              <a:rPr lang="en-US" altLang="en-US"/>
              <a:pPr/>
              <a:t>11</a:t>
            </a:fld>
            <a:endParaRPr lang="en-US" altLang="en-US" dirty="0"/>
          </a:p>
        </p:txBody>
      </p:sp>
    </p:spTree>
    <p:custDataLst>
      <p:tags r:id="rId1"/>
    </p:custDataLst>
    <p:extLst>
      <p:ext uri="{BB962C8B-B14F-4D97-AF65-F5344CB8AC3E}">
        <p14:creationId xmlns:p14="http://schemas.microsoft.com/office/powerpoint/2010/main" val="418644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Plan</a:t>
            </a:r>
            <a:br>
              <a:rPr lang="en-US" dirty="0"/>
            </a:br>
            <a:endParaRPr lang="en-US" dirty="0"/>
          </a:p>
        </p:txBody>
      </p:sp>
      <p:sp>
        <p:nvSpPr>
          <p:cNvPr id="7" name="TextBox 6">
            <a:extLst>
              <a:ext uri="{FF2B5EF4-FFF2-40B4-BE49-F238E27FC236}">
                <a16:creationId xmlns:a16="http://schemas.microsoft.com/office/drawing/2014/main" id="{22243DBC-5EBF-46C3-947D-458A03E1E8D9}"/>
              </a:ext>
            </a:extLst>
          </p:cNvPr>
          <p:cNvSpPr txBox="1"/>
          <p:nvPr/>
        </p:nvSpPr>
        <p:spPr>
          <a:xfrm>
            <a:off x="304800" y="1302367"/>
            <a:ext cx="3962400" cy="923330"/>
          </a:xfrm>
          <a:prstGeom prst="rect">
            <a:avLst/>
          </a:prstGeom>
          <a:noFill/>
        </p:spPr>
        <p:txBody>
          <a:bodyPr wrap="square">
            <a:spAutoFit/>
          </a:bodyPr>
          <a:lstStyle/>
          <a:p>
            <a:pPr algn="l"/>
            <a:r>
              <a:rPr lang="en-US"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An easy way to track your spending is to keep a log of everything you spend in a Spending Plan</a:t>
            </a:r>
          </a:p>
        </p:txBody>
      </p:sp>
      <p:sp>
        <p:nvSpPr>
          <p:cNvPr id="10" name="TextBox 9">
            <a:extLst>
              <a:ext uri="{FF2B5EF4-FFF2-40B4-BE49-F238E27FC236}">
                <a16:creationId xmlns:a16="http://schemas.microsoft.com/office/drawing/2014/main" id="{8584BAEB-C26E-454A-BDB3-95B442F95B5B}"/>
              </a:ext>
            </a:extLst>
          </p:cNvPr>
          <p:cNvSpPr txBox="1"/>
          <p:nvPr/>
        </p:nvSpPr>
        <p:spPr>
          <a:xfrm>
            <a:off x="304800" y="2420792"/>
            <a:ext cx="39624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 Spending Plan contains:</a:t>
            </a:r>
          </a:p>
        </p:txBody>
      </p:sp>
      <p:sp>
        <p:nvSpPr>
          <p:cNvPr id="11" name="TextBox 10">
            <a:extLst>
              <a:ext uri="{FF2B5EF4-FFF2-40B4-BE49-F238E27FC236}">
                <a16:creationId xmlns:a16="http://schemas.microsoft.com/office/drawing/2014/main" id="{1EB246F5-7E2C-4C54-9D4B-2DAEFB638345}"/>
              </a:ext>
            </a:extLst>
          </p:cNvPr>
          <p:cNvSpPr txBox="1"/>
          <p:nvPr/>
        </p:nvSpPr>
        <p:spPr>
          <a:xfrm>
            <a:off x="691019" y="299761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Income</a:t>
            </a:r>
          </a:p>
        </p:txBody>
      </p:sp>
      <p:sp>
        <p:nvSpPr>
          <p:cNvPr id="12" name="TextBox 11">
            <a:extLst>
              <a:ext uri="{FF2B5EF4-FFF2-40B4-BE49-F238E27FC236}">
                <a16:creationId xmlns:a16="http://schemas.microsoft.com/office/drawing/2014/main" id="{43071502-A4F7-4FC1-92D0-6EE34BE0AA9C}"/>
              </a:ext>
            </a:extLst>
          </p:cNvPr>
          <p:cNvSpPr txBox="1"/>
          <p:nvPr/>
        </p:nvSpPr>
        <p:spPr>
          <a:xfrm>
            <a:off x="685800" y="352075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Fixed</a:t>
            </a:r>
            <a:endPar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08E94E3-DA82-432A-81C0-11AC0116327C}"/>
              </a:ext>
            </a:extLst>
          </p:cNvPr>
          <p:cNvSpPr txBox="1"/>
          <p:nvPr/>
        </p:nvSpPr>
        <p:spPr>
          <a:xfrm>
            <a:off x="685800" y="404389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Flexible</a:t>
            </a:r>
            <a:endPar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28B1A6C-3EA5-4B58-84BA-F017566D52EF}"/>
              </a:ext>
            </a:extLst>
          </p:cNvPr>
          <p:cNvSpPr txBox="1"/>
          <p:nvPr/>
        </p:nvSpPr>
        <p:spPr>
          <a:xfrm>
            <a:off x="685800" y="456703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Discretionary</a:t>
            </a:r>
            <a:endPar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6BDCA8DC-950A-43DB-8A0F-1CA9B0A6323D}"/>
              </a:ext>
            </a:extLst>
          </p:cNvPr>
          <p:cNvSpPr txBox="1"/>
          <p:nvPr/>
        </p:nvSpPr>
        <p:spPr>
          <a:xfrm>
            <a:off x="685800" y="509017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Discretionary</a:t>
            </a:r>
            <a:endPar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051E8BFE-F86D-49D0-807D-1C86460AB1FE}"/>
              </a:ext>
            </a:extLst>
          </p:cNvPr>
          <p:cNvSpPr txBox="1"/>
          <p:nvPr/>
        </p:nvSpPr>
        <p:spPr>
          <a:xfrm>
            <a:off x="685800" y="5613314"/>
            <a:ext cx="3352800" cy="369332"/>
          </a:xfrm>
          <a:prstGeom prst="rect">
            <a:avLst/>
          </a:prstGeom>
          <a:noFill/>
        </p:spPr>
        <p:txBody>
          <a:bodyPr wrap="square">
            <a:spAutoFit/>
          </a:bodyPr>
          <a:lstStyle/>
          <a:p>
            <a:pPr algn="l"/>
            <a:r>
              <a:rPr lang="en-US"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Total Monthly Expenses</a:t>
            </a:r>
          </a:p>
        </p:txBody>
      </p:sp>
      <p:pic>
        <p:nvPicPr>
          <p:cNvPr id="5" name="Picture 4" descr="example of a spending plan">
            <a:extLst>
              <a:ext uri="{FF2B5EF4-FFF2-40B4-BE49-F238E27FC236}">
                <a16:creationId xmlns:a16="http://schemas.microsoft.com/office/drawing/2014/main" id="{D0C31EB2-BD0C-4A0C-8BE7-2D1DCE4631B8}"/>
              </a:ext>
            </a:extLst>
          </p:cNvPr>
          <p:cNvPicPr>
            <a:picLocks noChangeAspect="1"/>
          </p:cNvPicPr>
          <p:nvPr/>
        </p:nvPicPr>
        <p:blipFill>
          <a:blip r:embed="rId4"/>
          <a:stretch>
            <a:fillRect/>
          </a:stretch>
        </p:blipFill>
        <p:spPr>
          <a:xfrm>
            <a:off x="4452456" y="1418329"/>
            <a:ext cx="4418059" cy="4612973"/>
          </a:xfrm>
          <a:prstGeom prst="rect">
            <a:avLst/>
          </a:prstGeom>
        </p:spPr>
      </p:pic>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12</a:t>
            </a:fld>
            <a:endParaRPr lang="en-US" altLang="en-US" dirty="0"/>
          </a:p>
        </p:txBody>
      </p:sp>
    </p:spTree>
    <p:custDataLst>
      <p:tags r:id="rId1"/>
    </p:custDataLst>
    <p:extLst>
      <p:ext uri="{BB962C8B-B14F-4D97-AF65-F5344CB8AC3E}">
        <p14:creationId xmlns:p14="http://schemas.microsoft.com/office/powerpoint/2010/main" val="411337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607562"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3000" dirty="0"/>
              <a:t>Q</a:t>
            </a:r>
            <a:r>
              <a:rPr lang="en-US" sz="3000" dirty="0">
                <a:latin typeface="Century Gothic" panose="020B0502020202020204" pitchFamily="34" charset="0"/>
              </a:rPr>
              <a:t>uiz Time!</a:t>
            </a:r>
            <a:endParaRPr lang="en-US" altLang="en-US" sz="3000" b="0" dirty="0">
              <a:solidFill>
                <a:schemeClr val="bg2"/>
              </a:solidFill>
              <a:latin typeface="Century Gothic" panose="020B0502020202020204" pitchFamily="34" charset="0"/>
            </a:endParaRPr>
          </a:p>
        </p:txBody>
      </p:sp>
      <p:sp>
        <p:nvSpPr>
          <p:cNvPr id="5" name="Rectangle 4"/>
          <p:cNvSpPr/>
          <p:nvPr/>
        </p:nvSpPr>
        <p:spPr>
          <a:xfrm>
            <a:off x="1044895" y="2319628"/>
            <a:ext cx="2966545"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1</a:t>
            </a:r>
          </a:p>
        </p:txBody>
      </p:sp>
      <p:sp>
        <p:nvSpPr>
          <p:cNvPr id="8" name="TextBox 7">
            <a:extLst>
              <a:ext uri="{FF2B5EF4-FFF2-40B4-BE49-F238E27FC236}">
                <a16:creationId xmlns:a16="http://schemas.microsoft.com/office/drawing/2014/main" id="{8171B493-75F2-479C-A655-96D81E5B3C54}"/>
              </a:ext>
            </a:extLst>
          </p:cNvPr>
          <p:cNvSpPr txBox="1"/>
          <p:nvPr/>
        </p:nvSpPr>
        <p:spPr>
          <a:xfrm>
            <a:off x="236355" y="2940959"/>
            <a:ext cx="4583627" cy="400110"/>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does 'available balance' mean?</a:t>
            </a:r>
          </a:p>
        </p:txBody>
      </p:sp>
      <p:sp>
        <p:nvSpPr>
          <p:cNvPr id="15" name="TextBox 14">
            <a:extLst>
              <a:ext uri="{FF2B5EF4-FFF2-40B4-BE49-F238E27FC236}">
                <a16:creationId xmlns:a16="http://schemas.microsoft.com/office/drawing/2014/main" id="{4FCD50F1-94D4-47FA-8780-EC689D9A37F7}"/>
              </a:ext>
            </a:extLst>
          </p:cNvPr>
          <p:cNvSpPr txBox="1"/>
          <p:nvPr/>
        </p:nvSpPr>
        <p:spPr>
          <a:xfrm>
            <a:off x="369373" y="2946737"/>
            <a:ext cx="4583627" cy="1015663"/>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The amount of money in your account that you can use for purchases and withdrawals.</a:t>
            </a:r>
          </a:p>
        </p:txBody>
      </p:sp>
      <p:sp>
        <p:nvSpPr>
          <p:cNvPr id="35" name="Rectangle 34">
            <a:extLst>
              <a:ext uri="{FF2B5EF4-FFF2-40B4-BE49-F238E27FC236}">
                <a16:creationId xmlns:a16="http://schemas.microsoft.com/office/drawing/2014/main" id="{E15079DA-1629-4905-8E3E-CB43F255B0E6}"/>
              </a:ext>
            </a:extLst>
          </p:cNvPr>
          <p:cNvSpPr/>
          <p:nvPr/>
        </p:nvSpPr>
        <p:spPr>
          <a:xfrm>
            <a:off x="640480" y="2343489"/>
            <a:ext cx="39577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2</a:t>
            </a:r>
          </a:p>
        </p:txBody>
      </p:sp>
      <p:sp>
        <p:nvSpPr>
          <p:cNvPr id="10" name="TextBox 9">
            <a:extLst>
              <a:ext uri="{FF2B5EF4-FFF2-40B4-BE49-F238E27FC236}">
                <a16:creationId xmlns:a16="http://schemas.microsoft.com/office/drawing/2014/main" id="{0AB7F3F8-579A-457C-9502-C59FBA2963C1}"/>
              </a:ext>
            </a:extLst>
          </p:cNvPr>
          <p:cNvSpPr txBox="1"/>
          <p:nvPr/>
        </p:nvSpPr>
        <p:spPr>
          <a:xfrm>
            <a:off x="-181845" y="2946737"/>
            <a:ext cx="6064468" cy="707886"/>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p:txBody>
      </p:sp>
      <p:sp>
        <p:nvSpPr>
          <p:cNvPr id="16" name="TextBox 15">
            <a:extLst>
              <a:ext uri="{FF2B5EF4-FFF2-40B4-BE49-F238E27FC236}">
                <a16:creationId xmlns:a16="http://schemas.microsoft.com/office/drawing/2014/main" id="{35DE141F-21B7-408D-BE0B-2348C20DABEA}"/>
              </a:ext>
            </a:extLst>
          </p:cNvPr>
          <p:cNvSpPr txBox="1"/>
          <p:nvPr/>
        </p:nvSpPr>
        <p:spPr>
          <a:xfrm>
            <a:off x="-412883" y="2986751"/>
            <a:ext cx="6064468" cy="707886"/>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Create a budget and track your spending.</a:t>
            </a:r>
          </a:p>
        </p:txBody>
      </p:sp>
      <p:sp>
        <p:nvSpPr>
          <p:cNvPr id="36" name="Rectangle 35">
            <a:extLst>
              <a:ext uri="{FF2B5EF4-FFF2-40B4-BE49-F238E27FC236}">
                <a16:creationId xmlns:a16="http://schemas.microsoft.com/office/drawing/2014/main" id="{E287C735-5FC3-45C3-88CE-30D06349D6A0}"/>
              </a:ext>
            </a:extLst>
          </p:cNvPr>
          <p:cNvSpPr/>
          <p:nvPr/>
        </p:nvSpPr>
        <p:spPr>
          <a:xfrm>
            <a:off x="707022" y="2321914"/>
            <a:ext cx="40339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3</a:t>
            </a:r>
            <a:r>
              <a:rPr lang="en-US" sz="2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Box 11">
            <a:extLst>
              <a:ext uri="{FF2B5EF4-FFF2-40B4-BE49-F238E27FC236}">
                <a16:creationId xmlns:a16="http://schemas.microsoft.com/office/drawing/2014/main" id="{84993172-4940-4473-927A-406CD788A5A8}"/>
              </a:ext>
            </a:extLst>
          </p:cNvPr>
          <p:cNvSpPr txBox="1"/>
          <p:nvPr/>
        </p:nvSpPr>
        <p:spPr>
          <a:xfrm>
            <a:off x="66819" y="2866709"/>
            <a:ext cx="5399912" cy="1015663"/>
          </a:xfrm>
          <a:prstGeom prst="rect">
            <a:avLst/>
          </a:prstGeom>
          <a:noFill/>
        </p:spPr>
        <p:txBody>
          <a:bodyPr wrap="square">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2000" dirty="0"/>
          </a:p>
        </p:txBody>
      </p:sp>
      <p:sp>
        <p:nvSpPr>
          <p:cNvPr id="17" name="TextBox 16">
            <a:extLst>
              <a:ext uri="{FF2B5EF4-FFF2-40B4-BE49-F238E27FC236}">
                <a16:creationId xmlns:a16="http://schemas.microsoft.com/office/drawing/2014/main" id="{B0DC136F-4BEE-4C35-B071-3F7D0EEF262C}"/>
              </a:ext>
            </a:extLst>
          </p:cNvPr>
          <p:cNvSpPr txBox="1"/>
          <p:nvPr/>
        </p:nvSpPr>
        <p:spPr>
          <a:xfrm>
            <a:off x="-285907" y="2855284"/>
            <a:ext cx="6019800" cy="400110"/>
          </a:xfrm>
          <a:prstGeom prst="rect">
            <a:avLst/>
          </a:prstGeom>
          <a:noFill/>
        </p:spPr>
        <p:txBody>
          <a:bodyPr wrap="square">
            <a:spAutoFit/>
          </a:bodyPr>
          <a:lstStyle/>
          <a:p>
            <a:pPr algn="ctr"/>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Overdraft and Overdraft Fees</a:t>
            </a:r>
            <a:endParaRPr lang="en-US" sz="2000" dirty="0"/>
          </a:p>
        </p:txBody>
      </p:sp>
      <p:pic>
        <p:nvPicPr>
          <p:cNvPr id="3" name="Picture 2" descr="Icon of a information symbol">
            <a:extLst>
              <a:ext uri="{FF2B5EF4-FFF2-40B4-BE49-F238E27FC236}">
                <a16:creationId xmlns:a16="http://schemas.microsoft.com/office/drawing/2014/main" id="{625B0D0D-1D1E-4BBB-9A9E-31C56AFAE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435" y="1872108"/>
            <a:ext cx="2857143" cy="2857143"/>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13</a:t>
            </a:fld>
            <a:endParaRPr lang="en-US" altLang="en-US" dirty="0"/>
          </a:p>
        </p:txBody>
      </p:sp>
    </p:spTree>
    <p:custDataLst>
      <p:tags r:id="rId1"/>
    </p:custDataLst>
    <p:extLst>
      <p:ext uri="{BB962C8B-B14F-4D97-AF65-F5344CB8AC3E}">
        <p14:creationId xmlns:p14="http://schemas.microsoft.com/office/powerpoint/2010/main" val="18939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5" grpId="0"/>
      <p:bldP spid="15" grpId="1"/>
      <p:bldP spid="35" grpId="0"/>
      <p:bldP spid="35" grpId="1"/>
      <p:bldP spid="10" grpId="0"/>
      <p:bldP spid="10" grpId="1"/>
      <p:bldP spid="16" grpId="0"/>
      <p:bldP spid="16" grpId="1"/>
      <p:bldP spid="36" grpId="0"/>
      <p:bldP spid="36" grpId="1"/>
      <p:bldP spid="12" grpId="0"/>
      <p:bldP spid="12" grpId="1"/>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br>
              <a:rPr lang="en-US" dirty="0"/>
            </a:br>
            <a:endParaRPr lang="en-US" dirty="0"/>
          </a:p>
        </p:txBody>
      </p:sp>
      <p:sp>
        <p:nvSpPr>
          <p:cNvPr id="8" name="Rectangle 6"/>
          <p:cNvSpPr txBox="1">
            <a:spLocks noChangeArrowheads="1"/>
          </p:cNvSpPr>
          <p:nvPr/>
        </p:nvSpPr>
        <p:spPr>
          <a:xfrm>
            <a:off x="550863" y="1329507"/>
            <a:ext cx="8077201" cy="400449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Budgeting is creating a plan for how to use and save your money.</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Know the difference between needs vs. wants </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Plan how you spend and save your money</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Think twice before buying. Ask yourself: “Do I really need it?”</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Learn to make tradeoffs.</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Creating a budget is easy!</a:t>
            </a:r>
          </a:p>
          <a:p>
            <a:pPr marL="342900" indent="-342900" algn="l">
              <a:spcAft>
                <a:spcPts val="600"/>
              </a:spcAft>
              <a:buClr>
                <a:schemeClr val="tx1"/>
              </a:buClr>
              <a:buFont typeface="Wingdings" panose="05000000000000000000" pitchFamily="2" charset="2"/>
              <a:buChar char="§"/>
            </a:pPr>
            <a:r>
              <a:rPr lang="en-US" sz="18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Saving is a key to reaching financial independence and building wealth. </a:t>
            </a:r>
          </a:p>
          <a:p>
            <a:pPr marL="342900" indent="-342900" algn="l">
              <a:spcAft>
                <a:spcPts val="600"/>
              </a:spcAft>
              <a:buClr>
                <a:schemeClr val="tx1"/>
              </a:buClr>
              <a:buFont typeface="Wingdings" panose="05000000000000000000" pitchFamily="2" charset="2"/>
              <a:buChar char="§"/>
            </a:pPr>
            <a:r>
              <a:rPr lang="en-US" sz="18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74C44DF7-BFC1-497B-A117-5C4D18DCA3D8}"/>
              </a:ext>
            </a:extLst>
          </p:cNvPr>
          <p:cNvSpPr>
            <a:spLocks noGrp="1"/>
          </p:cNvSpPr>
          <p:nvPr>
            <p:ph idx="1"/>
          </p:nvPr>
        </p:nvSpPr>
        <p:spPr>
          <a:xfrm>
            <a:off x="1053723" y="5660914"/>
            <a:ext cx="7036553" cy="609600"/>
          </a:xfrm>
        </p:spPr>
        <p:txBody>
          <a:bodyPr/>
          <a:lstStyle/>
          <a:p>
            <a:pPr marL="0" indent="0" algn="ctr">
              <a:buNone/>
            </a:pPr>
            <a:r>
              <a:rPr lang="en-US" sz="2800" dirty="0">
                <a:latin typeface="Open Sans" panose="020B0606030504020204" pitchFamily="34" charset="0"/>
                <a:ea typeface="Open Sans" panose="020B0606030504020204" pitchFamily="34" charset="0"/>
                <a:cs typeface="Open Sans" panose="020B0606030504020204" pitchFamily="34" charset="0"/>
              </a:rPr>
              <a:t>What did you learn about today?</a:t>
            </a:r>
          </a:p>
        </p:txBody>
      </p:sp>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14</a:t>
            </a:fld>
            <a:endParaRPr lang="en-US" altLang="en-US" dirty="0"/>
          </a:p>
        </p:txBody>
      </p:sp>
    </p:spTree>
    <p:custDataLst>
      <p:tags r:id="rId1"/>
    </p:custDataLst>
    <p:extLst>
      <p:ext uri="{BB962C8B-B14F-4D97-AF65-F5344CB8AC3E}">
        <p14:creationId xmlns:p14="http://schemas.microsoft.com/office/powerpoint/2010/main" val="36793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38200" y="2743200"/>
            <a:ext cx="461170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Thank You</a:t>
            </a:r>
            <a:endParaRPr kumimoji="0" lang="en-US" sz="3600" b="0"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mn-ea"/>
              <a:cs typeface="Arial" charset="0"/>
            </a:endParaRPr>
          </a:p>
        </p:txBody>
      </p:sp>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15</a:t>
            </a:fld>
            <a:endParaRPr lang="en-US" dirty="0">
              <a:solidFill>
                <a:srgbClr val="5098AC"/>
              </a:solidFill>
            </a:endParaRPr>
          </a:p>
        </p:txBody>
      </p:sp>
    </p:spTree>
    <p:custDataLst>
      <p:tags r:id="rId1"/>
    </p:custDataLst>
    <p:extLst>
      <p:ext uri="{BB962C8B-B14F-4D97-AF65-F5344CB8AC3E}">
        <p14:creationId xmlns:p14="http://schemas.microsoft.com/office/powerpoint/2010/main" val="9235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50863" y="1752600"/>
            <a:ext cx="8043861" cy="4816474"/>
          </a:xfrm>
          <a:noFill/>
        </p:spPr>
        <p:txBody>
          <a:bodyPr/>
          <a:lstStyle/>
          <a:p>
            <a:pPr marL="342900" indent="-342900" fontAlgn="auto">
              <a:spcAft>
                <a:spcPts val="0"/>
              </a:spcAft>
              <a:buClr>
                <a:schemeClr val="tx1"/>
              </a:buClr>
              <a:buFont typeface="Wingdings" panose="05000000000000000000" pitchFamily="2" charset="2"/>
              <a:buChar char="§"/>
            </a:pPr>
            <a:r>
              <a:rPr lang="en-US" dirty="0">
                <a:latin typeface="Century Gothic" panose="020B0502020202020204" pitchFamily="34" charset="0"/>
                <a:cs typeface="Arial" panose="020B0604020202020204" pitchFamily="34" charset="0"/>
              </a:rPr>
              <a:t>Have you ever wanted to buy something and did not have enough money?</a:t>
            </a:r>
          </a:p>
          <a:p>
            <a:pPr marL="342900" indent="-342900" fontAlgn="auto">
              <a:spcAft>
                <a:spcPts val="0"/>
              </a:spcAft>
              <a:buClr>
                <a:schemeClr val="tx1"/>
              </a:buClr>
              <a:buFont typeface="Wingdings" panose="05000000000000000000" pitchFamily="2" charset="2"/>
              <a:buChar char="§"/>
            </a:pPr>
            <a:r>
              <a:rPr lang="en-US" dirty="0">
                <a:latin typeface="Century Gothic" panose="020B0502020202020204" pitchFamily="34" charset="0"/>
                <a:cs typeface="Arial" panose="020B0604020202020204" pitchFamily="34" charset="0"/>
              </a:rPr>
              <a:t>How could you have saved money to get it?</a:t>
            </a:r>
          </a:p>
        </p:txBody>
      </p:sp>
      <p:pic>
        <p:nvPicPr>
          <p:cNvPr id="5" name="Picture 4" descr="A person sitting on a couch with a computer and a credit card">
            <a:extLst>
              <a:ext uri="{FF2B5EF4-FFF2-40B4-BE49-F238E27FC236}">
                <a16:creationId xmlns:a16="http://schemas.microsoft.com/office/drawing/2014/main" id="{48673632-2E7D-405F-B9AC-2D1CA7D8F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475990"/>
            <a:ext cx="3603185" cy="2405126"/>
          </a:xfrm>
          <a:prstGeom prst="rect">
            <a:avLst/>
          </a:prstGeom>
          <a:ln>
            <a:noFill/>
          </a:ln>
          <a:effectLst>
            <a:outerShdw blurRad="292100" dist="139700" dir="2700000" algn="tl" rotWithShape="0">
              <a:srgbClr val="333333">
                <a:alpha val="65000"/>
              </a:srgbClr>
            </a:outerShdw>
          </a:effectLst>
        </p:spPr>
      </p:pic>
      <p:sp>
        <p:nvSpPr>
          <p:cNvPr id="9" name="Rectangle 5"/>
          <p:cNvSpPr txBox="1">
            <a:spLocks noChangeArrowheads="1"/>
          </p:cNvSpPr>
          <p:nvPr/>
        </p:nvSpPr>
        <p:spPr bwMode="auto">
          <a:xfrm>
            <a:off x="5294056" y="4038600"/>
            <a:ext cx="3397885" cy="946150"/>
          </a:xfrm>
          <a:prstGeom prst="rect">
            <a:avLst/>
          </a:prstGeom>
          <a:noFill/>
          <a:ln w="9525">
            <a:noFill/>
            <a:miter lim="800000"/>
            <a:headEnd/>
            <a:tailEnd/>
          </a:ln>
        </p:spPr>
        <p:txBody>
          <a:bodyPr/>
          <a:lstStyle/>
          <a:p>
            <a:pPr algn="ctr" eaLnBrk="1" hangingPunct="1">
              <a:lnSpc>
                <a:spcPct val="105000"/>
              </a:lnSpc>
              <a:defRPr/>
            </a:pPr>
            <a:r>
              <a:rPr lang="en-US" sz="2800" b="1" kern="0" dirty="0">
                <a:solidFill>
                  <a:schemeClr val="accent6">
                    <a:lumMod val="75000"/>
                  </a:schemeClr>
                </a:solidFill>
                <a:latin typeface="Century Gothic" panose="020B0502020202020204" pitchFamily="34" charset="0"/>
                <a:ea typeface="Open Sans" panose="020B0606030504020204" pitchFamily="34" charset="0"/>
                <a:cs typeface="Open Sans" panose="020B0606030504020204" pitchFamily="34" charset="0"/>
              </a:rPr>
              <a:t>It’s all about making choices!</a:t>
            </a: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2</a:t>
            </a:fld>
            <a:endParaRPr lang="en-US" altLang="en-US" dirty="0"/>
          </a:p>
        </p:txBody>
      </p:sp>
    </p:spTree>
    <p:custDataLst>
      <p:tags r:id="rId1"/>
    </p:custDataLst>
    <p:extLst>
      <p:ext uri="{BB962C8B-B14F-4D97-AF65-F5344CB8AC3E}">
        <p14:creationId xmlns:p14="http://schemas.microsoft.com/office/powerpoint/2010/main" val="28326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Overview</a:t>
            </a:r>
          </a:p>
        </p:txBody>
      </p:sp>
      <p:sp>
        <p:nvSpPr>
          <p:cNvPr id="7" name="TextBox 6">
            <a:extLst>
              <a:ext uri="{FF2B5EF4-FFF2-40B4-BE49-F238E27FC236}">
                <a16:creationId xmlns:a16="http://schemas.microsoft.com/office/drawing/2014/main" id="{B0D5259F-B418-4F52-8211-2547A4B63F4A}"/>
              </a:ext>
            </a:extLst>
          </p:cNvPr>
          <p:cNvSpPr txBox="1"/>
          <p:nvPr/>
        </p:nvSpPr>
        <p:spPr>
          <a:xfrm>
            <a:off x="550862" y="1676400"/>
            <a:ext cx="8043861" cy="4031873"/>
          </a:xfrm>
          <a:prstGeom prst="rect">
            <a:avLst/>
          </a:prstGeom>
          <a:noFill/>
        </p:spPr>
        <p:txBody>
          <a:bodyPr wrap="square">
            <a:spAutoFit/>
          </a:bodyPr>
          <a:lstStyle/>
          <a:p>
            <a:pPr marL="285750" indent="-285750" algn="l">
              <a:spcBef>
                <a:spcPts val="600"/>
              </a:spcBef>
              <a:spcAft>
                <a:spcPts val="600"/>
              </a:spcAft>
              <a:buFont typeface="Wingdings" panose="05000000000000000000" pitchFamily="2" charset="2"/>
              <a:buChar char="§"/>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Budgeting is a great way to track your spending and saving. </a:t>
            </a:r>
          </a:p>
          <a:p>
            <a:pPr marL="285750" indent="-285750" algn="l">
              <a:spcBef>
                <a:spcPts val="600"/>
              </a:spcBef>
              <a:spcAft>
                <a:spcPts val="600"/>
              </a:spcAft>
              <a:buFont typeface="Wingdings" panose="05000000000000000000" pitchFamily="2" charset="2"/>
              <a:buChar char="§"/>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Creating a budget may seem overwhelming or tough, but it can be done. </a:t>
            </a:r>
          </a:p>
          <a:p>
            <a:pPr marL="285750" indent="-285750" algn="l">
              <a:spcBef>
                <a:spcPts val="600"/>
              </a:spcBef>
              <a:spcAft>
                <a:spcPts val="600"/>
              </a:spcAft>
              <a:buFont typeface="Wingdings" panose="05000000000000000000" pitchFamily="2" charset="2"/>
              <a:buChar char="§"/>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Start by tracking your expenses. </a:t>
            </a:r>
          </a:p>
          <a:p>
            <a:pPr marL="285750" indent="-285750" algn="l">
              <a:spcBef>
                <a:spcPts val="600"/>
              </a:spcBef>
              <a:spcAft>
                <a:spcPts val="600"/>
              </a:spcAft>
              <a:buFont typeface="Wingdings" panose="05000000000000000000" pitchFamily="2" charset="2"/>
              <a:buChar char="§"/>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You can simplify your budget by considering your needs and wants. </a:t>
            </a:r>
          </a:p>
          <a:p>
            <a:pPr marL="285750" indent="-285750" algn="l">
              <a:spcBef>
                <a:spcPts val="600"/>
              </a:spcBef>
              <a:spcAft>
                <a:spcPts val="600"/>
              </a:spcAft>
              <a:buFont typeface="Wingdings" panose="05000000000000000000" pitchFamily="2" charset="2"/>
              <a:buChar char="§"/>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You also want to make sure your budget is helping you reach your financial goals.</a:t>
            </a: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3</a:t>
            </a:fld>
            <a:endParaRPr lang="en-US" altLang="en-US" dirty="0"/>
          </a:p>
        </p:txBody>
      </p:sp>
    </p:spTree>
    <p:custDataLst>
      <p:tags r:id="rId1"/>
    </p:custDataLst>
    <p:extLst>
      <p:ext uri="{BB962C8B-B14F-4D97-AF65-F5344CB8AC3E}">
        <p14:creationId xmlns:p14="http://schemas.microsoft.com/office/powerpoint/2010/main" val="21674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47069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altLang="en-US" b="0" dirty="0">
                <a:latin typeface="Century Gothic" panose="020B0502020202020204" pitchFamily="34" charset="0"/>
              </a:rPr>
              <a:t>Needs vs Wants</a:t>
            </a:r>
            <a:br>
              <a:rPr lang="en-US" altLang="en-US" sz="2700" b="0" dirty="0">
                <a:latin typeface="Century Gothic" panose="020B0502020202020204" pitchFamily="34" charset="0"/>
              </a:rPr>
            </a:br>
            <a:endParaRPr lang="en-US" altLang="en-US" sz="2200" b="0" dirty="0">
              <a:solidFill>
                <a:schemeClr val="bg2"/>
              </a:solidFill>
              <a:latin typeface="Century Gothic" panose="020B0502020202020204" pitchFamily="34" charset="0"/>
            </a:endParaRPr>
          </a:p>
        </p:txBody>
      </p:sp>
      <p:grpSp>
        <p:nvGrpSpPr>
          <p:cNvPr id="7" name="Group 6">
            <a:extLst>
              <a:ext uri="{FF2B5EF4-FFF2-40B4-BE49-F238E27FC236}">
                <a16:creationId xmlns:a16="http://schemas.microsoft.com/office/drawing/2014/main" id="{18B071B6-8C96-4495-A2F5-52E3BA2252C9}"/>
              </a:ext>
              <a:ext uri="{C183D7F6-B498-43B3-948B-1728B52AA6E4}">
                <adec:decorative xmlns:adec="http://schemas.microsoft.com/office/drawing/2017/decorative" val="1"/>
              </a:ext>
            </a:extLst>
          </p:cNvPr>
          <p:cNvGrpSpPr/>
          <p:nvPr/>
        </p:nvGrpSpPr>
        <p:grpSpPr>
          <a:xfrm>
            <a:off x="609600" y="1987034"/>
            <a:ext cx="3352800" cy="3429000"/>
            <a:chOff x="685800" y="2133600"/>
            <a:chExt cx="3352800" cy="3429000"/>
          </a:xfrm>
        </p:grpSpPr>
        <p:sp>
          <p:nvSpPr>
            <p:cNvPr id="2" name="Rounded Rectangle 1"/>
            <p:cNvSpPr/>
            <p:nvPr/>
          </p:nvSpPr>
          <p:spPr bwMode="auto">
            <a:xfrm>
              <a:off x="685800" y="2133600"/>
              <a:ext cx="3352800" cy="34290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5" name="Rectangle 4"/>
            <p:cNvSpPr/>
            <p:nvPr/>
          </p:nvSpPr>
          <p:spPr>
            <a:xfrm>
              <a:off x="1371600" y="2270124"/>
              <a:ext cx="1905000" cy="584775"/>
            </a:xfrm>
            <a:prstGeom prst="rect">
              <a:avLst/>
            </a:prstGeom>
          </p:spPr>
          <p:txBody>
            <a:bodyPr wrap="square">
              <a:spAutoFit/>
            </a:body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Needs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Content Placeholder 1"/>
          <p:cNvSpPr txBox="1">
            <a:spLocks/>
          </p:cNvSpPr>
          <p:nvPr/>
        </p:nvSpPr>
        <p:spPr>
          <a:xfrm>
            <a:off x="1086168" y="2977634"/>
            <a:ext cx="2723831" cy="18288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Food</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Shelter</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Clothes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Transportation</a:t>
            </a:r>
          </a:p>
        </p:txBody>
      </p:sp>
      <p:grpSp>
        <p:nvGrpSpPr>
          <p:cNvPr id="8" name="Group 7">
            <a:extLst>
              <a:ext uri="{FF2B5EF4-FFF2-40B4-BE49-F238E27FC236}">
                <a16:creationId xmlns:a16="http://schemas.microsoft.com/office/drawing/2014/main" id="{50F68CB9-FDBB-444F-8B43-3F8970CAFF59}"/>
              </a:ext>
              <a:ext uri="{C183D7F6-B498-43B3-948B-1728B52AA6E4}">
                <adec:decorative xmlns:adec="http://schemas.microsoft.com/office/drawing/2017/decorative" val="1"/>
              </a:ext>
            </a:extLst>
          </p:cNvPr>
          <p:cNvGrpSpPr/>
          <p:nvPr/>
        </p:nvGrpSpPr>
        <p:grpSpPr>
          <a:xfrm>
            <a:off x="4876800" y="1981200"/>
            <a:ext cx="3352800" cy="3434834"/>
            <a:chOff x="4876800" y="2127766"/>
            <a:chExt cx="3352800" cy="3434834"/>
          </a:xfrm>
        </p:grpSpPr>
        <p:sp>
          <p:nvSpPr>
            <p:cNvPr id="9" name="Rounded Rectangle 8"/>
            <p:cNvSpPr/>
            <p:nvPr/>
          </p:nvSpPr>
          <p:spPr bwMode="auto">
            <a:xfrm>
              <a:off x="4876800" y="2127766"/>
              <a:ext cx="3352800" cy="343483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7" name="Rectangle 16"/>
            <p:cNvSpPr/>
            <p:nvPr/>
          </p:nvSpPr>
          <p:spPr>
            <a:xfrm>
              <a:off x="5670242" y="2270124"/>
              <a:ext cx="1765915" cy="584775"/>
            </a:xfrm>
            <a:prstGeom prst="rect">
              <a:avLst/>
            </a:prstGeom>
          </p:spPr>
          <p:txBody>
            <a:bodyPr wrap="square">
              <a:spAutoFit/>
            </a:body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Wants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Content Placeholder 1"/>
          <p:cNvSpPr txBox="1">
            <a:spLocks/>
          </p:cNvSpPr>
          <p:nvPr/>
        </p:nvSpPr>
        <p:spPr>
          <a:xfrm>
            <a:off x="5257800" y="2855954"/>
            <a:ext cx="2819400" cy="217908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Candy</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 games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Phone apps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Movies with your friends</a:t>
            </a:r>
          </a:p>
        </p:txBody>
      </p:sp>
      <p:sp>
        <p:nvSpPr>
          <p:cNvPr id="6" name="Slide Number Placeholder 5"/>
          <p:cNvSpPr>
            <a:spLocks noGrp="1"/>
          </p:cNvSpPr>
          <p:nvPr>
            <p:ph type="sldNum" sz="quarter" idx="10"/>
          </p:nvPr>
        </p:nvSpPr>
        <p:spPr/>
        <p:txBody>
          <a:bodyPr/>
          <a:lstStyle/>
          <a:p>
            <a:fld id="{9817CEA9-6386-4E0F-962A-05EAA27AC9B5}" type="slidenum">
              <a:rPr lang="en-US" altLang="en-US"/>
              <a:pPr/>
              <a:t>4</a:t>
            </a:fld>
            <a:endParaRPr lang="en-US" altLang="en-US" dirty="0"/>
          </a:p>
        </p:txBody>
      </p:sp>
    </p:spTree>
    <p:custDataLst>
      <p:tags r:id="rId1"/>
    </p:custDataLst>
    <p:extLst>
      <p:ext uri="{BB962C8B-B14F-4D97-AF65-F5344CB8AC3E}">
        <p14:creationId xmlns:p14="http://schemas.microsoft.com/office/powerpoint/2010/main" val="27480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 How Much?</a:t>
            </a:r>
          </a:p>
        </p:txBody>
      </p:sp>
      <p:graphicFrame>
        <p:nvGraphicFramePr>
          <p:cNvPr id="6" name="Chart 5" descr="chart with a percentage of income">
            <a:extLst>
              <a:ext uri="{FF2B5EF4-FFF2-40B4-BE49-F238E27FC236}">
                <a16:creationId xmlns:a16="http://schemas.microsoft.com/office/drawing/2014/main" id="{5E6F3604-AC7B-4980-AEF8-2E4239F987B0}"/>
              </a:ext>
            </a:extLst>
          </p:cNvPr>
          <p:cNvGraphicFramePr/>
          <p:nvPr>
            <p:extLst>
              <p:ext uri="{D42A27DB-BD31-4B8C-83A1-F6EECF244321}">
                <p14:modId xmlns:p14="http://schemas.microsoft.com/office/powerpoint/2010/main" val="2376392973"/>
              </p:ext>
            </p:extLst>
          </p:nvPr>
        </p:nvGraphicFramePr>
        <p:xfrm>
          <a:off x="762000" y="1600200"/>
          <a:ext cx="7315200" cy="4435081"/>
        </p:xfrm>
        <a:graphic>
          <a:graphicData uri="http://schemas.openxmlformats.org/drawingml/2006/chart">
            <c:chart xmlns:c="http://schemas.openxmlformats.org/drawingml/2006/chart" xmlns:r="http://schemas.openxmlformats.org/officeDocument/2006/relationships" r:id="rId4"/>
          </a:graphicData>
        </a:graphic>
      </p:graphicFrame>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5</a:t>
            </a:fld>
            <a:endParaRPr lang="en-US" altLang="en-US" dirty="0"/>
          </a:p>
        </p:txBody>
      </p:sp>
    </p:spTree>
    <p:custDataLst>
      <p:tags r:id="rId1"/>
    </p:custDataLst>
    <p:extLst>
      <p:ext uri="{BB962C8B-B14F-4D97-AF65-F5344CB8AC3E}">
        <p14:creationId xmlns:p14="http://schemas.microsoft.com/office/powerpoint/2010/main" val="20775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2500"/>
                                        <p:tgtEl>
                                          <p:spTgt spid="6">
                                            <p:graphicEl>
                                              <a:chart seriesIdx="-3" categoryIdx="-3" bldStep="gridLegend"/>
                                            </p:graphicEl>
                                          </p:spTgt>
                                        </p:tgtEl>
                                      </p:cBhvr>
                                    </p:animEffect>
                                    <p:anim calcmode="lin" valueType="num">
                                      <p:cBhvr>
                                        <p:cTn id="8" dur="2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25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3" dur="2500"/>
                                        <p:tgtEl>
                                          <p:spTgt spid="6">
                                            <p:graphicEl>
                                              <a:chart seriesIdx="-4" categoryIdx="0" bldStep="category"/>
                                            </p:graphicEl>
                                          </p:spTgt>
                                        </p:tgtEl>
                                      </p:cBhvr>
                                    </p:animEffect>
                                    <p:anim calcmode="lin" valueType="num">
                                      <p:cBhvr>
                                        <p:cTn id="14" dur="25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2500" fill="hold"/>
                                        <p:tgtEl>
                                          <p:spTgt spid="6">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9" dur="2250"/>
                                        <p:tgtEl>
                                          <p:spTgt spid="6">
                                            <p:graphicEl>
                                              <a:chart seriesIdx="-4" categoryIdx="1" bldStep="category"/>
                                            </p:graphicEl>
                                          </p:spTgt>
                                        </p:tgtEl>
                                      </p:cBhvr>
                                    </p:animEffect>
                                    <p:anim calcmode="lin" valueType="num">
                                      <p:cBhvr>
                                        <p:cTn id="20" dur="225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2250" fill="hold"/>
                                        <p:tgtEl>
                                          <p:spTgt spid="6">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7250"/>
                            </p:stCondLst>
                            <p:childTnLst>
                              <p:par>
                                <p:cTn id="23" presetID="42" presetClass="entr" presetSubtype="0" fill="hold" grpId="0" nodeType="afterEffect">
                                  <p:stCondLst>
                                    <p:cond delay="5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5" dur="2500"/>
                                        <p:tgtEl>
                                          <p:spTgt spid="6">
                                            <p:graphicEl>
                                              <a:chart seriesIdx="-4" categoryIdx="2" bldStep="category"/>
                                            </p:graphicEl>
                                          </p:spTgt>
                                        </p:tgtEl>
                                      </p:cBhvr>
                                    </p:animEffect>
                                    <p:anim calcmode="lin" valueType="num">
                                      <p:cBhvr>
                                        <p:cTn id="26" dur="250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2500" fill="hold"/>
                                        <p:tgtEl>
                                          <p:spTgt spid="6">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9800"/>
                            </p:stCondLst>
                            <p:childTnLst>
                              <p:par>
                                <p:cTn id="29" presetID="42" presetClass="entr" presetSubtype="0" fill="hold" grpId="0" nodeType="afterEffect">
                                  <p:stCondLst>
                                    <p:cond delay="0"/>
                                  </p:stCondLst>
                                  <p:childTnLst>
                                    <p:set>
                                      <p:cBhvr>
                                        <p:cTn id="30"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31" dur="2500"/>
                                        <p:tgtEl>
                                          <p:spTgt spid="6">
                                            <p:graphicEl>
                                              <a:chart seriesIdx="-4" categoryIdx="3" bldStep="category"/>
                                            </p:graphicEl>
                                          </p:spTgt>
                                        </p:tgtEl>
                                      </p:cBhvr>
                                    </p:animEffect>
                                    <p:anim calcmode="lin" valueType="num">
                                      <p:cBhvr>
                                        <p:cTn id="32" dur="250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3" dur="2500" fill="hold"/>
                                        <p:tgtEl>
                                          <p:spTgt spid="6">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12300"/>
                            </p:stCondLst>
                            <p:childTnLst>
                              <p:par>
                                <p:cTn id="35" presetID="42" presetClass="entr" presetSubtype="0" fill="hold" grpId="0" nodeType="afterEffect">
                                  <p:stCondLst>
                                    <p:cond delay="0"/>
                                  </p:stCondLst>
                                  <p:childTnLst>
                                    <p:set>
                                      <p:cBhvr>
                                        <p:cTn id="3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37" dur="2500"/>
                                        <p:tgtEl>
                                          <p:spTgt spid="6">
                                            <p:graphicEl>
                                              <a:chart seriesIdx="-4" categoryIdx="4" bldStep="category"/>
                                            </p:graphicEl>
                                          </p:spTgt>
                                        </p:tgtEl>
                                      </p:cBhvr>
                                    </p:animEffect>
                                    <p:anim calcmode="lin" valueType="num">
                                      <p:cBhvr>
                                        <p:cTn id="38" dur="2500" fill="hold"/>
                                        <p:tgtEl>
                                          <p:spTgt spid="6">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9" dur="2500" fill="hold"/>
                                        <p:tgtEl>
                                          <p:spTgt spid="6">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14800"/>
                            </p:stCondLst>
                            <p:childTnLst>
                              <p:par>
                                <p:cTn id="41" presetID="42" presetClass="entr" presetSubtype="0" fill="hold" grpId="0" nodeType="afterEffect">
                                  <p:stCondLst>
                                    <p:cond delay="0"/>
                                  </p:stCondLst>
                                  <p:childTnLst>
                                    <p:set>
                                      <p:cBhvr>
                                        <p:cTn id="42"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fade">
                                      <p:cBhvr>
                                        <p:cTn id="43" dur="2500"/>
                                        <p:tgtEl>
                                          <p:spTgt spid="6">
                                            <p:graphicEl>
                                              <a:chart seriesIdx="-4" categoryIdx="5" bldStep="category"/>
                                            </p:graphicEl>
                                          </p:spTgt>
                                        </p:tgtEl>
                                      </p:cBhvr>
                                    </p:animEffect>
                                    <p:anim calcmode="lin" valueType="num">
                                      <p:cBhvr>
                                        <p:cTn id="44" dur="2500" fill="hold"/>
                                        <p:tgtEl>
                                          <p:spTgt spid="6">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5" dur="2500" fill="hold"/>
                                        <p:tgtEl>
                                          <p:spTgt spid="6">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7300"/>
                            </p:stCondLst>
                            <p:childTnLst>
                              <p:par>
                                <p:cTn id="47" presetID="42" presetClass="entr" presetSubtype="0" fill="hold" grpId="0" nodeType="afterEffect">
                                  <p:stCondLst>
                                    <p:cond delay="0"/>
                                  </p:stCondLst>
                                  <p:childTnLst>
                                    <p:set>
                                      <p:cBhvr>
                                        <p:cTn id="4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fade">
                                      <p:cBhvr>
                                        <p:cTn id="49" dur="2500"/>
                                        <p:tgtEl>
                                          <p:spTgt spid="6">
                                            <p:graphicEl>
                                              <a:chart seriesIdx="-4" categoryIdx="6" bldStep="category"/>
                                            </p:graphicEl>
                                          </p:spTgt>
                                        </p:tgtEl>
                                      </p:cBhvr>
                                    </p:animEffect>
                                    <p:anim calcmode="lin" valueType="num">
                                      <p:cBhvr>
                                        <p:cTn id="50" dur="2500" fill="hold"/>
                                        <p:tgtEl>
                                          <p:spTgt spid="6">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2500" fill="hold"/>
                                        <p:tgtEl>
                                          <p:spTgt spid="6">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Example</a:t>
            </a:r>
          </a:p>
        </p:txBody>
      </p:sp>
      <p:grpSp>
        <p:nvGrpSpPr>
          <p:cNvPr id="4" name="Group 3">
            <a:extLst>
              <a:ext uri="{FF2B5EF4-FFF2-40B4-BE49-F238E27FC236}">
                <a16:creationId xmlns:a16="http://schemas.microsoft.com/office/drawing/2014/main" id="{EBCBEB33-B631-468B-91F3-4CE53F9AA9A0}"/>
              </a:ext>
              <a:ext uri="{C183D7F6-B498-43B3-948B-1728B52AA6E4}">
                <adec:decorative xmlns:adec="http://schemas.microsoft.com/office/drawing/2017/decorative" val="1"/>
              </a:ext>
            </a:extLst>
          </p:cNvPr>
          <p:cNvGrpSpPr/>
          <p:nvPr/>
        </p:nvGrpSpPr>
        <p:grpSpPr>
          <a:xfrm>
            <a:off x="381000" y="1893915"/>
            <a:ext cx="5562600" cy="381000"/>
            <a:chOff x="990600" y="1665315"/>
            <a:chExt cx="6400800" cy="381000"/>
          </a:xfrm>
        </p:grpSpPr>
        <p:sp>
          <p:nvSpPr>
            <p:cNvPr id="3" name="TextBox 2">
              <a:extLst>
                <a:ext uri="{FF2B5EF4-FFF2-40B4-BE49-F238E27FC236}">
                  <a16:creationId xmlns:a16="http://schemas.microsoft.com/office/drawing/2014/main" id="{B5F234A5-862E-45B2-B2E6-77AA439C55CF}"/>
                </a:ext>
              </a:extLst>
            </p:cNvPr>
            <p:cNvSpPr txBox="1"/>
            <p:nvPr/>
          </p:nvSpPr>
          <p:spPr>
            <a:xfrm>
              <a:off x="990600" y="1665315"/>
              <a:ext cx="3886200" cy="381000"/>
            </a:xfrm>
            <a:prstGeom prst="rect">
              <a:avLst/>
            </a:prstGeom>
            <a:noFill/>
          </p:spPr>
          <p:txBody>
            <a:bodyPr wrap="square" rtlCol="0">
              <a:spAutoFit/>
            </a:bodyPr>
            <a:lstStyle/>
            <a:p>
              <a:r>
                <a:rPr lang="en-US"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Monthly Income</a:t>
              </a:r>
            </a:p>
          </p:txBody>
        </p:sp>
        <p:sp>
          <p:nvSpPr>
            <p:cNvPr id="8" name="TextBox 7">
              <a:extLst>
                <a:ext uri="{FF2B5EF4-FFF2-40B4-BE49-F238E27FC236}">
                  <a16:creationId xmlns:a16="http://schemas.microsoft.com/office/drawing/2014/main" id="{4F2994F8-B7EB-40B3-AE2D-AA5FE8E19E87}"/>
                </a:ext>
              </a:extLst>
            </p:cNvPr>
            <p:cNvSpPr txBox="1"/>
            <p:nvPr/>
          </p:nvSpPr>
          <p:spPr>
            <a:xfrm>
              <a:off x="4648200" y="1665315"/>
              <a:ext cx="2743200" cy="381000"/>
            </a:xfrm>
            <a:prstGeom prst="rect">
              <a:avLst/>
            </a:prstGeom>
            <a:noFill/>
          </p:spPr>
          <p:txBody>
            <a:bodyPr wrap="square" rtlCol="0">
              <a:spAutoFit/>
            </a:bodyPr>
            <a:lstStyle/>
            <a:p>
              <a:pPr algn="ctr"/>
              <a:r>
                <a:rPr lang="en-US"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$3,600</a:t>
              </a:r>
            </a:p>
          </p:txBody>
        </p:sp>
      </p:grpSp>
      <p:grpSp>
        <p:nvGrpSpPr>
          <p:cNvPr id="5" name="Group 4">
            <a:extLst>
              <a:ext uri="{FF2B5EF4-FFF2-40B4-BE49-F238E27FC236}">
                <a16:creationId xmlns:a16="http://schemas.microsoft.com/office/drawing/2014/main" id="{5ABA61C6-3443-4A49-8138-41C6DA8DACF4}"/>
              </a:ext>
              <a:ext uri="{C183D7F6-B498-43B3-948B-1728B52AA6E4}">
                <adec:decorative xmlns:adec="http://schemas.microsoft.com/office/drawing/2017/decorative" val="1"/>
              </a:ext>
            </a:extLst>
          </p:cNvPr>
          <p:cNvGrpSpPr/>
          <p:nvPr/>
        </p:nvGrpSpPr>
        <p:grpSpPr>
          <a:xfrm>
            <a:off x="381000" y="2333451"/>
            <a:ext cx="5562600" cy="381000"/>
            <a:chOff x="990600" y="2104851"/>
            <a:chExt cx="6400800" cy="381000"/>
          </a:xfrm>
        </p:grpSpPr>
        <p:sp>
          <p:nvSpPr>
            <p:cNvPr id="12" name="TextBox 11">
              <a:extLst>
                <a:ext uri="{FF2B5EF4-FFF2-40B4-BE49-F238E27FC236}">
                  <a16:creationId xmlns:a16="http://schemas.microsoft.com/office/drawing/2014/main" id="{DCC8E947-9A64-494F-9F71-A5115CAFC0C5}"/>
                </a:ext>
              </a:extLst>
            </p:cNvPr>
            <p:cNvSpPr txBox="1"/>
            <p:nvPr/>
          </p:nvSpPr>
          <p:spPr>
            <a:xfrm>
              <a:off x="990600" y="2104851"/>
              <a:ext cx="3886200" cy="381000"/>
            </a:xfrm>
            <a:prstGeom prst="rect">
              <a:avLst/>
            </a:prstGeom>
            <a:solidFill>
              <a:schemeClr val="accent5">
                <a:lumMod val="20000"/>
                <a:lumOff val="80000"/>
              </a:schemeClr>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Rent (Housing)</a:t>
              </a:r>
            </a:p>
          </p:txBody>
        </p:sp>
        <p:sp>
          <p:nvSpPr>
            <p:cNvPr id="14" name="TextBox 13">
              <a:extLst>
                <a:ext uri="{FF2B5EF4-FFF2-40B4-BE49-F238E27FC236}">
                  <a16:creationId xmlns:a16="http://schemas.microsoft.com/office/drawing/2014/main" id="{0C96599F-72B1-4502-B898-A967708835E5}"/>
                </a:ext>
              </a:extLst>
            </p:cNvPr>
            <p:cNvSpPr txBox="1"/>
            <p:nvPr/>
          </p:nvSpPr>
          <p:spPr>
            <a:xfrm>
              <a:off x="4648200" y="2104851"/>
              <a:ext cx="2743200" cy="381000"/>
            </a:xfrm>
            <a:prstGeom prst="rect">
              <a:avLst/>
            </a:prstGeom>
            <a:solidFill>
              <a:schemeClr val="accent5">
                <a:lumMod val="20000"/>
                <a:lumOff val="80000"/>
              </a:schemeClr>
            </a:solid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$900</a:t>
              </a:r>
            </a:p>
          </p:txBody>
        </p:sp>
      </p:grpSp>
      <p:grpSp>
        <p:nvGrpSpPr>
          <p:cNvPr id="27" name="Group 26">
            <a:extLst>
              <a:ext uri="{FF2B5EF4-FFF2-40B4-BE49-F238E27FC236}">
                <a16:creationId xmlns:a16="http://schemas.microsoft.com/office/drawing/2014/main" id="{12A25014-ED8C-41C6-8FA7-6DC847732EF7}"/>
              </a:ext>
              <a:ext uri="{C183D7F6-B498-43B3-948B-1728B52AA6E4}">
                <adec:decorative xmlns:adec="http://schemas.microsoft.com/office/drawing/2017/decorative" val="1"/>
              </a:ext>
            </a:extLst>
          </p:cNvPr>
          <p:cNvGrpSpPr/>
          <p:nvPr/>
        </p:nvGrpSpPr>
        <p:grpSpPr>
          <a:xfrm>
            <a:off x="381000" y="2772987"/>
            <a:ext cx="5562600" cy="381000"/>
            <a:chOff x="990600" y="2544387"/>
            <a:chExt cx="6400800" cy="381000"/>
          </a:xfrm>
        </p:grpSpPr>
        <p:sp>
          <p:nvSpPr>
            <p:cNvPr id="15" name="TextBox 14">
              <a:extLst>
                <a:ext uri="{FF2B5EF4-FFF2-40B4-BE49-F238E27FC236}">
                  <a16:creationId xmlns:a16="http://schemas.microsoft.com/office/drawing/2014/main" id="{193D1833-EA3B-4892-A4B7-62D1FD1458DD}"/>
                </a:ext>
              </a:extLst>
            </p:cNvPr>
            <p:cNvSpPr txBox="1"/>
            <p:nvPr/>
          </p:nvSpPr>
          <p:spPr>
            <a:xfrm>
              <a:off x="990600" y="2544387"/>
              <a:ext cx="3886200" cy="38100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Utilities</a:t>
              </a:r>
            </a:p>
          </p:txBody>
        </p:sp>
        <p:sp>
          <p:nvSpPr>
            <p:cNvPr id="16" name="TextBox 15">
              <a:extLst>
                <a:ext uri="{FF2B5EF4-FFF2-40B4-BE49-F238E27FC236}">
                  <a16:creationId xmlns:a16="http://schemas.microsoft.com/office/drawing/2014/main" id="{D80FCCD5-70E7-4C4B-8F77-33F4CBA8B873}"/>
                </a:ext>
              </a:extLst>
            </p:cNvPr>
            <p:cNvSpPr txBox="1"/>
            <p:nvPr/>
          </p:nvSpPr>
          <p:spPr>
            <a:xfrm>
              <a:off x="4648200" y="2544387"/>
              <a:ext cx="2743200" cy="381000"/>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$180</a:t>
              </a:r>
            </a:p>
          </p:txBody>
        </p:sp>
      </p:grpSp>
      <p:grpSp>
        <p:nvGrpSpPr>
          <p:cNvPr id="28" name="Group 27">
            <a:extLst>
              <a:ext uri="{FF2B5EF4-FFF2-40B4-BE49-F238E27FC236}">
                <a16:creationId xmlns:a16="http://schemas.microsoft.com/office/drawing/2014/main" id="{039CFD2E-E502-4A65-9D0F-E5BD376E7C0B}"/>
              </a:ext>
              <a:ext uri="{C183D7F6-B498-43B3-948B-1728B52AA6E4}">
                <adec:decorative xmlns:adec="http://schemas.microsoft.com/office/drawing/2017/decorative" val="1"/>
              </a:ext>
            </a:extLst>
          </p:cNvPr>
          <p:cNvGrpSpPr/>
          <p:nvPr/>
        </p:nvGrpSpPr>
        <p:grpSpPr>
          <a:xfrm>
            <a:off x="381000" y="3212523"/>
            <a:ext cx="5562600" cy="381000"/>
            <a:chOff x="990600" y="2983923"/>
            <a:chExt cx="6400800" cy="381000"/>
          </a:xfrm>
        </p:grpSpPr>
        <p:sp>
          <p:nvSpPr>
            <p:cNvPr id="17" name="TextBox 16">
              <a:extLst>
                <a:ext uri="{FF2B5EF4-FFF2-40B4-BE49-F238E27FC236}">
                  <a16:creationId xmlns:a16="http://schemas.microsoft.com/office/drawing/2014/main" id="{FDF3A65B-CFE8-4CEE-857F-078F3397D150}"/>
                </a:ext>
              </a:extLst>
            </p:cNvPr>
            <p:cNvSpPr txBox="1"/>
            <p:nvPr/>
          </p:nvSpPr>
          <p:spPr>
            <a:xfrm>
              <a:off x="990600" y="2983923"/>
              <a:ext cx="3886200" cy="369332"/>
            </a:xfrm>
            <a:prstGeom prst="rect">
              <a:avLst/>
            </a:prstGeom>
            <a:solidFill>
              <a:schemeClr val="accent5">
                <a:lumMod val="20000"/>
                <a:lumOff val="80000"/>
              </a:schemeClr>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Food</a:t>
              </a:r>
            </a:p>
          </p:txBody>
        </p:sp>
        <p:sp>
          <p:nvSpPr>
            <p:cNvPr id="18" name="TextBox 17">
              <a:extLst>
                <a:ext uri="{FF2B5EF4-FFF2-40B4-BE49-F238E27FC236}">
                  <a16:creationId xmlns:a16="http://schemas.microsoft.com/office/drawing/2014/main" id="{DF50BF20-3083-4253-924A-C865899605E2}"/>
                </a:ext>
              </a:extLst>
            </p:cNvPr>
            <p:cNvSpPr txBox="1"/>
            <p:nvPr/>
          </p:nvSpPr>
          <p:spPr>
            <a:xfrm>
              <a:off x="4648200" y="2983923"/>
              <a:ext cx="2743200" cy="381000"/>
            </a:xfrm>
            <a:prstGeom prst="rect">
              <a:avLst/>
            </a:prstGeom>
            <a:solidFill>
              <a:schemeClr val="accent5">
                <a:lumMod val="20000"/>
                <a:lumOff val="80000"/>
              </a:schemeClr>
            </a:solid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$720</a:t>
              </a:r>
            </a:p>
          </p:txBody>
        </p:sp>
      </p:grpSp>
      <p:grpSp>
        <p:nvGrpSpPr>
          <p:cNvPr id="29" name="Group 28">
            <a:extLst>
              <a:ext uri="{FF2B5EF4-FFF2-40B4-BE49-F238E27FC236}">
                <a16:creationId xmlns:a16="http://schemas.microsoft.com/office/drawing/2014/main" id="{F35F328E-19B2-4BF2-9AEC-989AAF31F191}"/>
              </a:ext>
              <a:ext uri="{C183D7F6-B498-43B3-948B-1728B52AA6E4}">
                <adec:decorative xmlns:adec="http://schemas.microsoft.com/office/drawing/2017/decorative" val="1"/>
              </a:ext>
            </a:extLst>
          </p:cNvPr>
          <p:cNvGrpSpPr/>
          <p:nvPr/>
        </p:nvGrpSpPr>
        <p:grpSpPr>
          <a:xfrm>
            <a:off x="381000" y="3652059"/>
            <a:ext cx="5562600" cy="381000"/>
            <a:chOff x="990600" y="3423459"/>
            <a:chExt cx="6400800" cy="381000"/>
          </a:xfrm>
        </p:grpSpPr>
        <p:sp>
          <p:nvSpPr>
            <p:cNvPr id="19" name="TextBox 18">
              <a:extLst>
                <a:ext uri="{FF2B5EF4-FFF2-40B4-BE49-F238E27FC236}">
                  <a16:creationId xmlns:a16="http://schemas.microsoft.com/office/drawing/2014/main" id="{636B7EDA-FBFB-43DD-919C-9B1FA3596AC0}"/>
                </a:ext>
              </a:extLst>
            </p:cNvPr>
            <p:cNvSpPr txBox="1"/>
            <p:nvPr/>
          </p:nvSpPr>
          <p:spPr>
            <a:xfrm>
              <a:off x="990600" y="3423459"/>
              <a:ext cx="3886200" cy="38100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Home</a:t>
              </a:r>
            </a:p>
          </p:txBody>
        </p:sp>
        <p:sp>
          <p:nvSpPr>
            <p:cNvPr id="20" name="TextBox 19">
              <a:extLst>
                <a:ext uri="{FF2B5EF4-FFF2-40B4-BE49-F238E27FC236}">
                  <a16:creationId xmlns:a16="http://schemas.microsoft.com/office/drawing/2014/main" id="{42086116-5856-458A-AE06-75620F707C44}"/>
                </a:ext>
              </a:extLst>
            </p:cNvPr>
            <p:cNvSpPr txBox="1"/>
            <p:nvPr/>
          </p:nvSpPr>
          <p:spPr>
            <a:xfrm>
              <a:off x="4648200" y="3423459"/>
              <a:ext cx="2743200" cy="381000"/>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$180</a:t>
              </a:r>
            </a:p>
          </p:txBody>
        </p:sp>
      </p:grpSp>
      <p:grpSp>
        <p:nvGrpSpPr>
          <p:cNvPr id="30" name="Group 29">
            <a:extLst>
              <a:ext uri="{FF2B5EF4-FFF2-40B4-BE49-F238E27FC236}">
                <a16:creationId xmlns:a16="http://schemas.microsoft.com/office/drawing/2014/main" id="{1D388C0B-1953-4482-9F97-7CAEC529D37C}"/>
              </a:ext>
              <a:ext uri="{C183D7F6-B498-43B3-948B-1728B52AA6E4}">
                <adec:decorative xmlns:adec="http://schemas.microsoft.com/office/drawing/2017/decorative" val="1"/>
              </a:ext>
            </a:extLst>
          </p:cNvPr>
          <p:cNvGrpSpPr/>
          <p:nvPr/>
        </p:nvGrpSpPr>
        <p:grpSpPr>
          <a:xfrm>
            <a:off x="373912" y="4091595"/>
            <a:ext cx="5568760" cy="381000"/>
            <a:chOff x="983512" y="3862995"/>
            <a:chExt cx="6407888" cy="381000"/>
          </a:xfrm>
        </p:grpSpPr>
        <p:sp>
          <p:nvSpPr>
            <p:cNvPr id="21" name="TextBox 20">
              <a:extLst>
                <a:ext uri="{FF2B5EF4-FFF2-40B4-BE49-F238E27FC236}">
                  <a16:creationId xmlns:a16="http://schemas.microsoft.com/office/drawing/2014/main" id="{6E0E5C57-0C6A-4634-BB8C-9E5769B811C9}"/>
                </a:ext>
              </a:extLst>
            </p:cNvPr>
            <p:cNvSpPr txBox="1"/>
            <p:nvPr/>
          </p:nvSpPr>
          <p:spPr>
            <a:xfrm>
              <a:off x="983512" y="3862995"/>
              <a:ext cx="3893288" cy="381000"/>
            </a:xfrm>
            <a:prstGeom prst="rect">
              <a:avLst/>
            </a:prstGeom>
            <a:solidFill>
              <a:schemeClr val="accent5">
                <a:lumMod val="20000"/>
                <a:lumOff val="80000"/>
              </a:schemeClr>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Medical</a:t>
              </a:r>
            </a:p>
          </p:txBody>
        </p:sp>
        <p:sp>
          <p:nvSpPr>
            <p:cNvPr id="22" name="TextBox 21">
              <a:extLst>
                <a:ext uri="{FF2B5EF4-FFF2-40B4-BE49-F238E27FC236}">
                  <a16:creationId xmlns:a16="http://schemas.microsoft.com/office/drawing/2014/main" id="{D6068593-8BF6-4543-AC34-2C074FB53674}"/>
                </a:ext>
              </a:extLst>
            </p:cNvPr>
            <p:cNvSpPr txBox="1"/>
            <p:nvPr/>
          </p:nvSpPr>
          <p:spPr>
            <a:xfrm>
              <a:off x="4641112" y="3862995"/>
              <a:ext cx="2750288" cy="381000"/>
            </a:xfrm>
            <a:prstGeom prst="rect">
              <a:avLst/>
            </a:prstGeom>
            <a:solidFill>
              <a:schemeClr val="accent5">
                <a:lumMod val="20000"/>
                <a:lumOff val="80000"/>
              </a:schemeClr>
            </a:solid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$180</a:t>
              </a:r>
            </a:p>
          </p:txBody>
        </p:sp>
      </p:grpSp>
      <p:grpSp>
        <p:nvGrpSpPr>
          <p:cNvPr id="31" name="Group 30">
            <a:extLst>
              <a:ext uri="{FF2B5EF4-FFF2-40B4-BE49-F238E27FC236}">
                <a16:creationId xmlns:a16="http://schemas.microsoft.com/office/drawing/2014/main" id="{0205396A-6CDA-465D-979A-1274BB8ED8B5}"/>
              </a:ext>
              <a:ext uri="{C183D7F6-B498-43B3-948B-1728B52AA6E4}">
                <adec:decorative xmlns:adec="http://schemas.microsoft.com/office/drawing/2017/decorative" val="1"/>
              </a:ext>
            </a:extLst>
          </p:cNvPr>
          <p:cNvGrpSpPr/>
          <p:nvPr/>
        </p:nvGrpSpPr>
        <p:grpSpPr>
          <a:xfrm>
            <a:off x="373912" y="4531131"/>
            <a:ext cx="5568760" cy="381000"/>
            <a:chOff x="983512" y="4302531"/>
            <a:chExt cx="6407888" cy="381000"/>
          </a:xfrm>
        </p:grpSpPr>
        <p:sp>
          <p:nvSpPr>
            <p:cNvPr id="23" name="TextBox 22">
              <a:extLst>
                <a:ext uri="{FF2B5EF4-FFF2-40B4-BE49-F238E27FC236}">
                  <a16:creationId xmlns:a16="http://schemas.microsoft.com/office/drawing/2014/main" id="{274DAD84-D40A-487B-941F-65CA2121309F}"/>
                </a:ext>
              </a:extLst>
            </p:cNvPr>
            <p:cNvSpPr txBox="1"/>
            <p:nvPr/>
          </p:nvSpPr>
          <p:spPr>
            <a:xfrm>
              <a:off x="983512" y="4302531"/>
              <a:ext cx="3893288" cy="38100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Transportation</a:t>
              </a:r>
            </a:p>
          </p:txBody>
        </p:sp>
        <p:sp>
          <p:nvSpPr>
            <p:cNvPr id="24" name="TextBox 23">
              <a:extLst>
                <a:ext uri="{FF2B5EF4-FFF2-40B4-BE49-F238E27FC236}">
                  <a16:creationId xmlns:a16="http://schemas.microsoft.com/office/drawing/2014/main" id="{E7D67248-53BC-4EE2-83E4-5B1468BE2B07}"/>
                </a:ext>
              </a:extLst>
            </p:cNvPr>
            <p:cNvSpPr txBox="1"/>
            <p:nvPr/>
          </p:nvSpPr>
          <p:spPr>
            <a:xfrm>
              <a:off x="4641112" y="4302531"/>
              <a:ext cx="2750288" cy="381000"/>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$720</a:t>
              </a:r>
            </a:p>
          </p:txBody>
        </p:sp>
      </p:grpSp>
      <p:grpSp>
        <p:nvGrpSpPr>
          <p:cNvPr id="32" name="Group 31">
            <a:extLst>
              <a:ext uri="{FF2B5EF4-FFF2-40B4-BE49-F238E27FC236}">
                <a16:creationId xmlns:a16="http://schemas.microsoft.com/office/drawing/2014/main" id="{A9E8F6CB-5341-4D50-AAAA-D313F7B3C323}"/>
              </a:ext>
              <a:ext uri="{C183D7F6-B498-43B3-948B-1728B52AA6E4}">
                <adec:decorative xmlns:adec="http://schemas.microsoft.com/office/drawing/2017/decorative" val="1"/>
              </a:ext>
            </a:extLst>
          </p:cNvPr>
          <p:cNvGrpSpPr/>
          <p:nvPr/>
        </p:nvGrpSpPr>
        <p:grpSpPr>
          <a:xfrm>
            <a:off x="373912" y="4970667"/>
            <a:ext cx="5568760" cy="381000"/>
            <a:chOff x="983512" y="4742067"/>
            <a:chExt cx="6407888" cy="381000"/>
          </a:xfrm>
        </p:grpSpPr>
        <p:sp>
          <p:nvSpPr>
            <p:cNvPr id="25" name="TextBox 24">
              <a:extLst>
                <a:ext uri="{FF2B5EF4-FFF2-40B4-BE49-F238E27FC236}">
                  <a16:creationId xmlns:a16="http://schemas.microsoft.com/office/drawing/2014/main" id="{EAB017B8-30E4-4EF9-91D0-8C370EAE3493}"/>
                </a:ext>
              </a:extLst>
            </p:cNvPr>
            <p:cNvSpPr txBox="1"/>
            <p:nvPr/>
          </p:nvSpPr>
          <p:spPr>
            <a:xfrm>
              <a:off x="983512" y="4742067"/>
              <a:ext cx="3893288" cy="381000"/>
            </a:xfrm>
            <a:prstGeom prst="rect">
              <a:avLst/>
            </a:prstGeom>
            <a:solidFill>
              <a:schemeClr val="accent5">
                <a:lumMod val="20000"/>
                <a:lumOff val="80000"/>
              </a:schemeClr>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Entertainment</a:t>
              </a:r>
            </a:p>
          </p:txBody>
        </p:sp>
        <p:sp>
          <p:nvSpPr>
            <p:cNvPr id="26" name="TextBox 25">
              <a:extLst>
                <a:ext uri="{FF2B5EF4-FFF2-40B4-BE49-F238E27FC236}">
                  <a16:creationId xmlns:a16="http://schemas.microsoft.com/office/drawing/2014/main" id="{84FECA7D-09B0-44AB-A499-265B25D6224E}"/>
                </a:ext>
              </a:extLst>
            </p:cNvPr>
            <p:cNvSpPr txBox="1"/>
            <p:nvPr/>
          </p:nvSpPr>
          <p:spPr>
            <a:xfrm>
              <a:off x="4641112" y="4742067"/>
              <a:ext cx="2750288" cy="381000"/>
            </a:xfrm>
            <a:prstGeom prst="rect">
              <a:avLst/>
            </a:prstGeom>
            <a:solidFill>
              <a:schemeClr val="accent5">
                <a:lumMod val="20000"/>
                <a:lumOff val="80000"/>
              </a:schemeClr>
            </a:solid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$180</a:t>
              </a:r>
            </a:p>
          </p:txBody>
        </p:sp>
      </p:grpSp>
      <p:grpSp>
        <p:nvGrpSpPr>
          <p:cNvPr id="33" name="Group 32">
            <a:extLst>
              <a:ext uri="{FF2B5EF4-FFF2-40B4-BE49-F238E27FC236}">
                <a16:creationId xmlns:a16="http://schemas.microsoft.com/office/drawing/2014/main" id="{C570C864-53DC-4CF6-BB14-C0710B7F5F45}"/>
              </a:ext>
              <a:ext uri="{C183D7F6-B498-43B3-948B-1728B52AA6E4}">
                <adec:decorative xmlns:adec="http://schemas.microsoft.com/office/drawing/2017/decorative" val="1"/>
              </a:ext>
            </a:extLst>
          </p:cNvPr>
          <p:cNvGrpSpPr/>
          <p:nvPr/>
        </p:nvGrpSpPr>
        <p:grpSpPr>
          <a:xfrm>
            <a:off x="381000" y="5410200"/>
            <a:ext cx="5562600" cy="381000"/>
            <a:chOff x="990600" y="5181600"/>
            <a:chExt cx="6400800" cy="381000"/>
          </a:xfrm>
        </p:grpSpPr>
        <p:sp>
          <p:nvSpPr>
            <p:cNvPr id="9" name="TextBox 8">
              <a:extLst>
                <a:ext uri="{FF2B5EF4-FFF2-40B4-BE49-F238E27FC236}">
                  <a16:creationId xmlns:a16="http://schemas.microsoft.com/office/drawing/2014/main" id="{B59D5499-54E6-4527-BD7E-7C5D57C0653F}"/>
                </a:ext>
              </a:extLst>
            </p:cNvPr>
            <p:cNvSpPr txBox="1"/>
            <p:nvPr/>
          </p:nvSpPr>
          <p:spPr>
            <a:xfrm>
              <a:off x="990600" y="5181600"/>
              <a:ext cx="3886200" cy="38100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Savings</a:t>
              </a:r>
            </a:p>
          </p:txBody>
        </p:sp>
        <p:sp>
          <p:nvSpPr>
            <p:cNvPr id="10" name="TextBox 9">
              <a:extLst>
                <a:ext uri="{FF2B5EF4-FFF2-40B4-BE49-F238E27FC236}">
                  <a16:creationId xmlns:a16="http://schemas.microsoft.com/office/drawing/2014/main" id="{3D11A52E-044A-4ADA-885F-FC5D2BD12603}"/>
                </a:ext>
              </a:extLst>
            </p:cNvPr>
            <p:cNvSpPr txBox="1"/>
            <p:nvPr/>
          </p:nvSpPr>
          <p:spPr>
            <a:xfrm>
              <a:off x="4648200" y="5181600"/>
              <a:ext cx="2743200" cy="381000"/>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$200</a:t>
              </a:r>
            </a:p>
          </p:txBody>
        </p:sp>
      </p:grpSp>
      <p:pic>
        <p:nvPicPr>
          <p:cNvPr id="34" name="Picture 33" descr="icon of a checklist">
            <a:extLst>
              <a:ext uri="{FF2B5EF4-FFF2-40B4-BE49-F238E27FC236}">
                <a16:creationId xmlns:a16="http://schemas.microsoft.com/office/drawing/2014/main" id="{28D63490-2D12-4D6C-9D34-2894C36B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235" y="2591701"/>
            <a:ext cx="2400301" cy="2378966"/>
          </a:xfrm>
          <a:prstGeom prst="rect">
            <a:avLst/>
          </a:prstGeom>
        </p:spPr>
      </p:pic>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6</a:t>
            </a:fld>
            <a:endParaRPr lang="en-US" altLang="en-US" dirty="0"/>
          </a:p>
        </p:txBody>
      </p:sp>
    </p:spTree>
    <p:custDataLst>
      <p:tags r:id="rId1"/>
    </p:custDataLst>
    <p:extLst>
      <p:ext uri="{BB962C8B-B14F-4D97-AF65-F5344CB8AC3E}">
        <p14:creationId xmlns:p14="http://schemas.microsoft.com/office/powerpoint/2010/main" val="10432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26"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80">
                                          <p:stCondLst>
                                            <p:cond delay="0"/>
                                          </p:stCondLst>
                                        </p:cTn>
                                        <p:tgtEl>
                                          <p:spTgt spid="34"/>
                                        </p:tgtEl>
                                      </p:cBhvr>
                                    </p:animEffect>
                                    <p:anim calcmode="lin" valueType="num">
                                      <p:cBhvr>
                                        <p:cTn id="69"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4" dur="26">
                                          <p:stCondLst>
                                            <p:cond delay="650"/>
                                          </p:stCondLst>
                                        </p:cTn>
                                        <p:tgtEl>
                                          <p:spTgt spid="34"/>
                                        </p:tgtEl>
                                      </p:cBhvr>
                                      <p:to x="100000" y="60000"/>
                                    </p:animScale>
                                    <p:animScale>
                                      <p:cBhvr>
                                        <p:cTn id="75" dur="166" decel="50000">
                                          <p:stCondLst>
                                            <p:cond delay="676"/>
                                          </p:stCondLst>
                                        </p:cTn>
                                        <p:tgtEl>
                                          <p:spTgt spid="34"/>
                                        </p:tgtEl>
                                      </p:cBhvr>
                                      <p:to x="100000" y="100000"/>
                                    </p:animScale>
                                    <p:animScale>
                                      <p:cBhvr>
                                        <p:cTn id="76" dur="26">
                                          <p:stCondLst>
                                            <p:cond delay="1312"/>
                                          </p:stCondLst>
                                        </p:cTn>
                                        <p:tgtEl>
                                          <p:spTgt spid="34"/>
                                        </p:tgtEl>
                                      </p:cBhvr>
                                      <p:to x="100000" y="80000"/>
                                    </p:animScale>
                                    <p:animScale>
                                      <p:cBhvr>
                                        <p:cTn id="77" dur="166" decel="50000">
                                          <p:stCondLst>
                                            <p:cond delay="1338"/>
                                          </p:stCondLst>
                                        </p:cTn>
                                        <p:tgtEl>
                                          <p:spTgt spid="34"/>
                                        </p:tgtEl>
                                      </p:cBhvr>
                                      <p:to x="100000" y="100000"/>
                                    </p:animScale>
                                    <p:animScale>
                                      <p:cBhvr>
                                        <p:cTn id="78" dur="26">
                                          <p:stCondLst>
                                            <p:cond delay="1642"/>
                                          </p:stCondLst>
                                        </p:cTn>
                                        <p:tgtEl>
                                          <p:spTgt spid="34"/>
                                        </p:tgtEl>
                                      </p:cBhvr>
                                      <p:to x="100000" y="90000"/>
                                    </p:animScale>
                                    <p:animScale>
                                      <p:cBhvr>
                                        <p:cTn id="79" dur="166" decel="50000">
                                          <p:stCondLst>
                                            <p:cond delay="1668"/>
                                          </p:stCondLst>
                                        </p:cTn>
                                        <p:tgtEl>
                                          <p:spTgt spid="34"/>
                                        </p:tgtEl>
                                      </p:cBhvr>
                                      <p:to x="100000" y="100000"/>
                                    </p:animScale>
                                    <p:animScale>
                                      <p:cBhvr>
                                        <p:cTn id="80" dur="26">
                                          <p:stCondLst>
                                            <p:cond delay="1808"/>
                                          </p:stCondLst>
                                        </p:cTn>
                                        <p:tgtEl>
                                          <p:spTgt spid="34"/>
                                        </p:tgtEl>
                                      </p:cBhvr>
                                      <p:to x="100000" y="95000"/>
                                    </p:animScale>
                                    <p:animScale>
                                      <p:cBhvr>
                                        <p:cTn id="81"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9261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Be Prepared to Make </a:t>
            </a:r>
            <a:r>
              <a:rPr lang="en-US" dirty="0"/>
              <a:t>T</a:t>
            </a:r>
            <a:r>
              <a:rPr lang="en-US" dirty="0">
                <a:latin typeface="Century Gothic" panose="020B0502020202020204" pitchFamily="34" charset="0"/>
              </a:rPr>
              <a:t>radeoffs</a:t>
            </a:r>
            <a:endParaRPr lang="en-US" altLang="en-US" sz="2200" b="0" dirty="0">
              <a:solidFill>
                <a:schemeClr val="bg2"/>
              </a:solidFill>
              <a:latin typeface="Century Gothic" panose="020B0502020202020204" pitchFamily="34" charset="0"/>
            </a:endParaRPr>
          </a:p>
        </p:txBody>
      </p:sp>
      <p:sp>
        <p:nvSpPr>
          <p:cNvPr id="13" name="Rectangle 12"/>
          <p:cNvSpPr/>
          <p:nvPr/>
        </p:nvSpPr>
        <p:spPr>
          <a:xfrm>
            <a:off x="457199" y="1752600"/>
            <a:ext cx="8382001" cy="1077218"/>
          </a:xfrm>
          <a:prstGeom prst="rect">
            <a:avLst/>
          </a:prstGeom>
        </p:spPr>
        <p:txBody>
          <a:bodyPr wrap="square">
            <a:spAutoFit/>
          </a:bodyPr>
          <a:lstStyle/>
          <a:p>
            <a:pPr eaLnBrk="1" hangingPunct="1"/>
            <a:r>
              <a:rPr lang="en-US" sz="3200" dirty="0">
                <a:latin typeface="Century Gothic" panose="020B0502020202020204" pitchFamily="34" charset="0"/>
              </a:rPr>
              <a:t>Making tradeoffs is about choosing not to buy </a:t>
            </a:r>
            <a:r>
              <a:rPr lang="en-US" sz="3200" b="1" dirty="0">
                <a:latin typeface="Century Gothic" panose="020B0502020202020204" pitchFamily="34" charset="0"/>
              </a:rPr>
              <a:t>one thing </a:t>
            </a:r>
            <a:r>
              <a:rPr lang="en-US" sz="3200" dirty="0">
                <a:latin typeface="Century Gothic" panose="020B0502020202020204" pitchFamily="34" charset="0"/>
              </a:rPr>
              <a:t>in order to buy </a:t>
            </a:r>
            <a:r>
              <a:rPr lang="en-US" sz="3200" b="1" dirty="0">
                <a:latin typeface="Century Gothic" panose="020B0502020202020204" pitchFamily="34" charset="0"/>
              </a:rPr>
              <a:t>another.</a:t>
            </a:r>
          </a:p>
        </p:txBody>
      </p:sp>
      <p:sp>
        <p:nvSpPr>
          <p:cNvPr id="14" name="Rectangle 13"/>
          <p:cNvSpPr/>
          <p:nvPr/>
        </p:nvSpPr>
        <p:spPr>
          <a:xfrm>
            <a:off x="685800" y="3210699"/>
            <a:ext cx="7239000" cy="523220"/>
          </a:xfrm>
          <a:prstGeom prst="rect">
            <a:avLst/>
          </a:prstGeom>
        </p:spPr>
        <p:txBody>
          <a:bodyPr wrap="square">
            <a:spAutoFit/>
          </a:bodyPr>
          <a:lstStyle/>
          <a:p>
            <a:pPr marL="0" indent="0" algn="ctr" eaLnBrk="1" hangingPunct="1">
              <a:buNone/>
            </a:pPr>
            <a:r>
              <a:rPr lang="en-US" sz="2800" dirty="0">
                <a:solidFill>
                  <a:schemeClr val="accent6">
                    <a:lumMod val="50000"/>
                  </a:schemeClr>
                </a:solidFill>
                <a:latin typeface="Century Gothic" panose="020B0502020202020204" pitchFamily="34" charset="0"/>
              </a:rPr>
              <a:t>Making tradeoffs isn’t always easy.</a:t>
            </a:r>
          </a:p>
        </p:txBody>
      </p:sp>
      <p:pic>
        <p:nvPicPr>
          <p:cNvPr id="3" name="Picture 2" descr="A picture containing person, indoor, table">
            <a:extLst>
              <a:ext uri="{FF2B5EF4-FFF2-40B4-BE49-F238E27FC236}">
                <a16:creationId xmlns:a16="http://schemas.microsoft.com/office/drawing/2014/main" id="{B64D5B11-273E-4CAA-A553-3247A6C2E7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100" y="3962400"/>
            <a:ext cx="3200400" cy="2132267"/>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9817CEA9-6386-4E0F-962A-05EAA27AC9B5}" type="slidenum">
              <a:rPr lang="en-US" altLang="en-US"/>
              <a:pPr/>
              <a:t>7</a:t>
            </a:fld>
            <a:endParaRPr lang="en-US" altLang="en-US" dirty="0"/>
          </a:p>
        </p:txBody>
      </p:sp>
    </p:spTree>
    <p:custDataLst>
      <p:tags r:id="rId1"/>
    </p:custDataLst>
    <p:extLst>
      <p:ext uri="{BB962C8B-B14F-4D97-AF65-F5344CB8AC3E}">
        <p14:creationId xmlns:p14="http://schemas.microsoft.com/office/powerpoint/2010/main" val="17059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a:t>
            </a:r>
            <a:br>
              <a:rPr lang="en-US" dirty="0"/>
            </a:br>
            <a:endParaRPr lang="en-US" dirty="0"/>
          </a:p>
        </p:txBody>
      </p:sp>
      <p:sp>
        <p:nvSpPr>
          <p:cNvPr id="7" name="TextBox 6">
            <a:extLst>
              <a:ext uri="{FF2B5EF4-FFF2-40B4-BE49-F238E27FC236}">
                <a16:creationId xmlns:a16="http://schemas.microsoft.com/office/drawing/2014/main" id="{52C43ADB-94D6-4EF5-8D75-6190247FD1A9}"/>
              </a:ext>
            </a:extLst>
          </p:cNvPr>
          <p:cNvSpPr txBox="1"/>
          <p:nvPr/>
        </p:nvSpPr>
        <p:spPr>
          <a:xfrm>
            <a:off x="439377" y="1727060"/>
            <a:ext cx="4995860" cy="646331"/>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Saving is a key part of reaching financial independence and building wealth. </a:t>
            </a:r>
          </a:p>
        </p:txBody>
      </p:sp>
      <p:sp>
        <p:nvSpPr>
          <p:cNvPr id="10" name="TextBox 9">
            <a:extLst>
              <a:ext uri="{FF2B5EF4-FFF2-40B4-BE49-F238E27FC236}">
                <a16:creationId xmlns:a16="http://schemas.microsoft.com/office/drawing/2014/main" id="{06D288AA-7E91-4DBB-98B9-5A78B26DC337}"/>
              </a:ext>
            </a:extLst>
          </p:cNvPr>
          <p:cNvSpPr txBox="1"/>
          <p:nvPr/>
        </p:nvSpPr>
        <p:spPr>
          <a:xfrm>
            <a:off x="414339" y="2849089"/>
            <a:ext cx="4843461" cy="646331"/>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Think of saving as giving a gift, or paying a reward, to yourself. </a:t>
            </a:r>
          </a:p>
        </p:txBody>
      </p:sp>
      <p:sp>
        <p:nvSpPr>
          <p:cNvPr id="11" name="TextBox 10">
            <a:extLst>
              <a:ext uri="{FF2B5EF4-FFF2-40B4-BE49-F238E27FC236}">
                <a16:creationId xmlns:a16="http://schemas.microsoft.com/office/drawing/2014/main" id="{F5957FF4-CC9D-4381-8F98-F049DD1CF0E3}"/>
              </a:ext>
            </a:extLst>
          </p:cNvPr>
          <p:cNvSpPr txBox="1"/>
          <p:nvPr/>
        </p:nvSpPr>
        <p:spPr>
          <a:xfrm>
            <a:off x="413810" y="3884445"/>
            <a:ext cx="5046994" cy="1200329"/>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 It can also give you the ability to buy big things, like a car.</a:t>
            </a:r>
          </a:p>
        </p:txBody>
      </p:sp>
      <p:pic>
        <p:nvPicPr>
          <p:cNvPr id="5" name="Picture 4" descr="Icon of a wallet">
            <a:extLst>
              <a:ext uri="{FF2B5EF4-FFF2-40B4-BE49-F238E27FC236}">
                <a16:creationId xmlns:a16="http://schemas.microsoft.com/office/drawing/2014/main" id="{5743CF79-5130-4E4E-A7E8-3BBF7A01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807" y="1988670"/>
            <a:ext cx="2743200" cy="2743200"/>
          </a:xfrm>
          <a:prstGeom prst="rect">
            <a:avLst/>
          </a:prstGeom>
        </p:spPr>
      </p:pic>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8</a:t>
            </a:fld>
            <a:endParaRPr lang="en-US" altLang="en-US" dirty="0"/>
          </a:p>
        </p:txBody>
      </p:sp>
    </p:spTree>
    <p:custDataLst>
      <p:tags r:id="rId1"/>
    </p:custDataLst>
    <p:extLst>
      <p:ext uri="{BB962C8B-B14F-4D97-AF65-F5344CB8AC3E}">
        <p14:creationId xmlns:p14="http://schemas.microsoft.com/office/powerpoint/2010/main" val="32589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Save More</a:t>
            </a:r>
          </a:p>
        </p:txBody>
      </p:sp>
      <p:sp>
        <p:nvSpPr>
          <p:cNvPr id="8" name="Rectangle 6"/>
          <p:cNvSpPr txBox="1">
            <a:spLocks noChangeArrowheads="1"/>
          </p:cNvSpPr>
          <p:nvPr/>
        </p:nvSpPr>
        <p:spPr>
          <a:xfrm>
            <a:off x="909260" y="1562914"/>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MAKE SAVINGS A HABIT</a:t>
            </a:r>
          </a:p>
        </p:txBody>
      </p:sp>
      <p:sp>
        <p:nvSpPr>
          <p:cNvPr id="7" name="Rectangle 6">
            <a:extLst>
              <a:ext uri="{FF2B5EF4-FFF2-40B4-BE49-F238E27FC236}">
                <a16:creationId xmlns:a16="http://schemas.microsoft.com/office/drawing/2014/main" id="{D38F71BF-19FB-4EAF-9FA8-DB435F4F5824}"/>
              </a:ext>
            </a:extLst>
          </p:cNvPr>
          <p:cNvSpPr txBox="1">
            <a:spLocks noChangeArrowheads="1"/>
          </p:cNvSpPr>
          <p:nvPr/>
        </p:nvSpPr>
        <p:spPr>
          <a:xfrm>
            <a:off x="909260" y="2267357"/>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PAY YOURSELF FIRST!</a:t>
            </a:r>
          </a:p>
        </p:txBody>
      </p:sp>
      <p:sp>
        <p:nvSpPr>
          <p:cNvPr id="10" name="Rectangle 6">
            <a:extLst>
              <a:ext uri="{FF2B5EF4-FFF2-40B4-BE49-F238E27FC236}">
                <a16:creationId xmlns:a16="http://schemas.microsoft.com/office/drawing/2014/main" id="{256C9ACD-BE26-4677-8022-DAD1E16E1C6D}"/>
              </a:ext>
            </a:extLst>
          </p:cNvPr>
          <p:cNvSpPr txBox="1">
            <a:spLocks noChangeArrowheads="1"/>
          </p:cNvSpPr>
          <p:nvPr/>
        </p:nvSpPr>
        <p:spPr>
          <a:xfrm>
            <a:off x="914400" y="2971800"/>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SET ASIDE EXTRA MONEY</a:t>
            </a:r>
          </a:p>
        </p:txBody>
      </p:sp>
      <p:sp>
        <p:nvSpPr>
          <p:cNvPr id="12" name="Rectangle 6">
            <a:extLst>
              <a:ext uri="{FF2B5EF4-FFF2-40B4-BE49-F238E27FC236}">
                <a16:creationId xmlns:a16="http://schemas.microsoft.com/office/drawing/2014/main" id="{3616F761-F082-4596-9ACB-1EB4644040F8}"/>
              </a:ext>
            </a:extLst>
          </p:cNvPr>
          <p:cNvSpPr txBox="1">
            <a:spLocks noChangeArrowheads="1"/>
          </p:cNvSpPr>
          <p:nvPr/>
        </p:nvSpPr>
        <p:spPr>
          <a:xfrm>
            <a:off x="914399" y="3676243"/>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PAY YOUR BILLS ON TIME</a:t>
            </a:r>
          </a:p>
        </p:txBody>
      </p:sp>
      <p:sp>
        <p:nvSpPr>
          <p:cNvPr id="13" name="Rectangle 6">
            <a:extLst>
              <a:ext uri="{FF2B5EF4-FFF2-40B4-BE49-F238E27FC236}">
                <a16:creationId xmlns:a16="http://schemas.microsoft.com/office/drawing/2014/main" id="{9A3BAEFE-1358-42E9-8115-85DD2EE46AE3}"/>
              </a:ext>
            </a:extLst>
          </p:cNvPr>
          <p:cNvSpPr txBox="1">
            <a:spLocks noChangeArrowheads="1"/>
          </p:cNvSpPr>
          <p:nvPr/>
        </p:nvSpPr>
        <p:spPr>
          <a:xfrm>
            <a:off x="909260" y="4380687"/>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SET SAVINGS TARGETS / GOALS</a:t>
            </a:r>
          </a:p>
        </p:txBody>
      </p:sp>
      <p:sp>
        <p:nvSpPr>
          <p:cNvPr id="11" name="Rectangle 6">
            <a:extLst>
              <a:ext uri="{FF2B5EF4-FFF2-40B4-BE49-F238E27FC236}">
                <a16:creationId xmlns:a16="http://schemas.microsoft.com/office/drawing/2014/main" id="{5BAAB834-CD56-40B2-B32E-52B5F8BAEAFA}"/>
              </a:ext>
            </a:extLst>
          </p:cNvPr>
          <p:cNvSpPr txBox="1">
            <a:spLocks noChangeArrowheads="1"/>
          </p:cNvSpPr>
          <p:nvPr/>
        </p:nvSpPr>
        <p:spPr>
          <a:xfrm>
            <a:off x="1219200" y="5181599"/>
            <a:ext cx="6705600" cy="887413"/>
          </a:xfrm>
          <a:prstGeom prst="roundRect">
            <a:avLst>
              <a:gd name="adj" fmla="val 7701"/>
            </a:avLst>
          </a:prstGeom>
          <a:solidFill>
            <a:schemeClr val="tx2"/>
          </a:solidFill>
          <a:ln w="12700">
            <a:solidFill>
              <a:schemeClr val="tx2"/>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600" i="0" dirty="0">
                <a:solidFill>
                  <a:schemeClr val="bg1"/>
                </a:solidFill>
                <a:effectLst/>
                <a:latin typeface="Source Sans Pro" panose="020B0503030403020204" pitchFamily="34" charset="0"/>
              </a:rPr>
              <a:t>Even $5 or $10 a month can help you get into the habit of saving! If you can set aside $25 per month, you will have $300 saved up by the end of the year. Seeing your savings grow helps to motivate you to save more.</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Icon of a safe">
            <a:extLst>
              <a:ext uri="{FF2B5EF4-FFF2-40B4-BE49-F238E27FC236}">
                <a16:creationId xmlns:a16="http://schemas.microsoft.com/office/drawing/2014/main" id="{3B79B24C-7463-4E7A-A145-D608EB974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434" y="1828800"/>
            <a:ext cx="2830594" cy="2780272"/>
          </a:xfrm>
          <a:prstGeom prst="rect">
            <a:avLst/>
          </a:prstGeom>
        </p:spPr>
      </p:pic>
      <p:pic>
        <p:nvPicPr>
          <p:cNvPr id="16" name="Picture 15" descr="Icon">
            <a:extLst>
              <a:ext uri="{FF2B5EF4-FFF2-40B4-BE49-F238E27FC236}">
                <a16:creationId xmlns:a16="http://schemas.microsoft.com/office/drawing/2014/main" id="{7061AAF1-B6DA-4920-A927-E74AFA1F1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919" y="1828799"/>
            <a:ext cx="2766438" cy="2780271"/>
          </a:xfrm>
          <a:prstGeom prst="rect">
            <a:avLst/>
          </a:prstGeom>
        </p:spPr>
      </p:pic>
      <p:pic>
        <p:nvPicPr>
          <p:cNvPr id="20" name="Picture 19" descr="Icon of a piggy bank">
            <a:extLst>
              <a:ext uri="{FF2B5EF4-FFF2-40B4-BE49-F238E27FC236}">
                <a16:creationId xmlns:a16="http://schemas.microsoft.com/office/drawing/2014/main" id="{15AFAEA8-590C-41E9-9DD0-90375CAC0A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8193" y="1897520"/>
            <a:ext cx="2660682" cy="2610793"/>
          </a:xfrm>
          <a:prstGeom prst="rect">
            <a:avLst/>
          </a:prstGeom>
        </p:spPr>
      </p:pic>
      <p:pic>
        <p:nvPicPr>
          <p:cNvPr id="18" name="Picture 17" descr="Icon of money">
            <a:extLst>
              <a:ext uri="{FF2B5EF4-FFF2-40B4-BE49-F238E27FC236}">
                <a16:creationId xmlns:a16="http://schemas.microsoft.com/office/drawing/2014/main" id="{C2A122FF-FEEB-417D-9E87-11ED133A6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352" y="1828798"/>
            <a:ext cx="2805205" cy="2780271"/>
          </a:xfrm>
          <a:prstGeom prst="rect">
            <a:avLst/>
          </a:prstGeom>
        </p:spPr>
      </p:pic>
      <p:pic>
        <p:nvPicPr>
          <p:cNvPr id="4" name="Picture 3" descr="Icon of a safe">
            <a:extLst>
              <a:ext uri="{FF2B5EF4-FFF2-40B4-BE49-F238E27FC236}">
                <a16:creationId xmlns:a16="http://schemas.microsoft.com/office/drawing/2014/main" id="{57252BE8-0F77-478B-8A56-24F9042384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027" y="1809686"/>
            <a:ext cx="2817848" cy="2780271"/>
          </a:xfrm>
          <a:prstGeom prst="rect">
            <a:avLst/>
          </a:prstGeom>
        </p:spPr>
      </p:pic>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9</a:t>
            </a:fld>
            <a:endParaRPr lang="en-US" altLang="en-US" dirty="0"/>
          </a:p>
        </p:txBody>
      </p:sp>
    </p:spTree>
    <p:custDataLst>
      <p:tags r:id="rId1"/>
    </p:custDataLst>
    <p:extLst>
      <p:ext uri="{BB962C8B-B14F-4D97-AF65-F5344CB8AC3E}">
        <p14:creationId xmlns:p14="http://schemas.microsoft.com/office/powerpoint/2010/main" val="22514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par>
                                <p:cTn id="16" presetID="10"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50"/>
                                        <p:tgtEl>
                                          <p:spTgt spid="18"/>
                                        </p:tgtEl>
                                      </p:cBhvr>
                                    </p:animEffect>
                                    <p:set>
                                      <p:cBhvr>
                                        <p:cTn id="26" dur="1" fill="hold">
                                          <p:stCondLst>
                                            <p:cond delay="249"/>
                                          </p:stCondLst>
                                        </p:cTn>
                                        <p:tgtEl>
                                          <p:spTgt spid="18"/>
                                        </p:tgtEl>
                                        <p:attrNameLst>
                                          <p:attrName>style.visibility</p:attrName>
                                        </p:attrNameLst>
                                      </p:cBhvr>
                                      <p:to>
                                        <p:strVal val="hidden"/>
                                      </p:to>
                                    </p:set>
                                  </p:childTnLst>
                                </p:cTn>
                              </p:par>
                              <p:par>
                                <p:cTn id="27" presetID="10" presetClass="entr" presetSubtype="0"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20"/>
                                        </p:tgtEl>
                                      </p:cBhvr>
                                    </p:animEffect>
                                    <p:set>
                                      <p:cBhvr>
                                        <p:cTn id="37" dur="1" fill="hold">
                                          <p:stCondLst>
                                            <p:cond delay="249"/>
                                          </p:stCondLst>
                                        </p:cTn>
                                        <p:tgtEl>
                                          <p:spTgt spid="2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50"/>
                                        <p:tgtEl>
                                          <p:spTgt spid="16"/>
                                        </p:tgtEl>
                                      </p:cBhvr>
                                    </p:animEffect>
                                    <p:set>
                                      <p:cBhvr>
                                        <p:cTn id="48" dur="1" fill="hold">
                                          <p:stCondLst>
                                            <p:cond delay="249"/>
                                          </p:stCondLst>
                                        </p:cTn>
                                        <p:tgtEl>
                                          <p:spTgt spid="16"/>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ppt_x"/>
                                          </p:val>
                                        </p:tav>
                                        <p:tav tm="100000">
                                          <p:val>
                                            <p:strVal val="#ppt_x"/>
                                          </p:val>
                                        </p:tav>
                                      </p:tavLst>
                                    </p:anim>
                                    <p:anim calcmode="lin" valueType="num">
                                      <p:cBhvr additive="base">
                                        <p:cTn id="6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2" grpId="0" animBg="1"/>
      <p:bldP spid="13"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DESIGN_ID_HANDS ON BANKING - VOLUNTEER LESSON - LAYOUT" val="oN8tCSIS"/>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nds on Banking - Volunteer Lesson - Layou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5776180AD86A4C9DB6C0C34142866F" ma:contentTypeVersion="3" ma:contentTypeDescription="Create a new document." ma:contentTypeScope="" ma:versionID="5b187baf4d15279747b2f551f50ff725">
  <xsd:schema xmlns:xsd="http://www.w3.org/2001/XMLSchema" xmlns:xs="http://www.w3.org/2001/XMLSchema" xmlns:p="http://schemas.microsoft.com/office/2006/metadata/properties" xmlns:ns2="263cfbcb-503f-4405-87eb-a143dac7907d" targetNamespace="http://schemas.microsoft.com/office/2006/metadata/properties" ma:root="true" ma:fieldsID="46d5affed8c8daa8200acb9deb7d6017" ns2:_="">
    <xsd:import namespace="263cfbcb-503f-4405-87eb-a143dac7907d"/>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cfbcb-503f-4405-87eb-a143dac7907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sset Building Admin Fiiles"/>
          <xsd:enumeration value="Articles/Newsletters"/>
          <xsd:enumeration value="Asset Building Communications"/>
          <xsd:enumeration value="Bank On"/>
          <xsd:enumeration value="Conferences/Webinars/Training"/>
          <xsd:enumeration value="Grameen Deposit Agreements"/>
          <xsd:enumeration value="Individual Development Account - Custodial"/>
          <xsd:enumeration value="Individual Development Account - Individual"/>
          <xsd:enumeration value="Presentations/Talking Points"/>
          <xsd:enumeration value="Reports-IDA"/>
          <xsd:enumeration value="Reports - Asset Building Spreadsheet"/>
          <xsd:enumeration value="Grameen - Reports"/>
          <xsd:enumeration value="Research"/>
          <xsd:enumeration value="VITA/EITC"/>
          <xsd:enumeration value="AB Communic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63cfbcb-503f-4405-87eb-a143dac7907d" xsi:nil="true"/>
  </documentManagement>
</p:properties>
</file>

<file path=customXml/itemProps1.xml><?xml version="1.0" encoding="utf-8"?>
<ds:datastoreItem xmlns:ds="http://schemas.openxmlformats.org/officeDocument/2006/customXml" ds:itemID="{1E665276-204C-4F33-B481-AF666326E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cfbcb-503f-4405-87eb-a143dac79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1075F3-5C6E-4DC0-9CBD-8AECD7363E68}">
  <ds:schemaRefs>
    <ds:schemaRef ds:uri="http://schemas.microsoft.com/sharepoint/v3/contenttype/forms"/>
  </ds:schemaRefs>
</ds:datastoreItem>
</file>

<file path=customXml/itemProps3.xml><?xml version="1.0" encoding="utf-8"?>
<ds:datastoreItem xmlns:ds="http://schemas.openxmlformats.org/officeDocument/2006/customXml" ds:itemID="{A14E101C-6522-4F41-9323-23C1B051A70F}">
  <ds:schemaRef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263cfbcb-503f-4405-87eb-a143dac7907d"/>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0</TotalTime>
  <Words>2270</Words>
  <Application>Microsoft Office PowerPoint</Application>
  <PresentationFormat>On-screen Show (4:3)</PresentationFormat>
  <Paragraphs>255</Paragraphs>
  <Slides>15</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Century Gothic</vt:lpstr>
      <vt:lpstr>Georgia</vt:lpstr>
      <vt:lpstr>Open Sans</vt:lpstr>
      <vt:lpstr>Roboto</vt:lpstr>
      <vt:lpstr>Source Sans Pro</vt:lpstr>
      <vt:lpstr>Verdana</vt:lpstr>
      <vt:lpstr>Wingdings</vt:lpstr>
      <vt:lpstr>Hands on Banking - Volunteer Lesson - Layout</vt:lpstr>
      <vt:lpstr>Budgeting and Saving</vt:lpstr>
      <vt:lpstr>Introduction</vt:lpstr>
      <vt:lpstr>Budgeting Overview</vt:lpstr>
      <vt:lpstr>Needs vs Wants </vt:lpstr>
      <vt:lpstr>Budgeting – How Much?</vt:lpstr>
      <vt:lpstr>Budgeting Example</vt:lpstr>
      <vt:lpstr>Be Prepared to Make Tradeoffs</vt:lpstr>
      <vt:lpstr>Saving </vt:lpstr>
      <vt:lpstr>Tips to Save More</vt:lpstr>
      <vt:lpstr>Video – Spending Plan</vt:lpstr>
      <vt:lpstr>A Written Plan</vt:lpstr>
      <vt:lpstr>Spending Plan </vt:lpstr>
      <vt:lpstr>Quiz Time!</vt:lpstr>
      <vt:lpstr>Wrap-up </vt:lpstr>
      <vt:lpstr>Thank You</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Fargo</dc:creator>
  <cp:lastModifiedBy>Miller, Matt (CAO)</cp:lastModifiedBy>
  <cp:revision>728</cp:revision>
  <cp:lastPrinted>2020-01-23T14:33:58Z</cp:lastPrinted>
  <dcterms:created xsi:type="dcterms:W3CDTF">2014-10-23T16:24:31Z</dcterms:created>
  <dcterms:modified xsi:type="dcterms:W3CDTF">2022-06-30T18:43:28Z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0x0101000E5776180AD86A4C9DB6C0C34142866F</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ies>
</file>