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799" r:id="rId4"/>
  </p:sldMasterIdLst>
  <p:notesMasterIdLst>
    <p:notesMasterId r:id="rId23"/>
  </p:notesMasterIdLst>
  <p:handoutMasterIdLst>
    <p:handoutMasterId r:id="rId24"/>
  </p:handoutMasterIdLst>
  <p:sldIdLst>
    <p:sldId id="361" r:id="rId5"/>
    <p:sldId id="785" r:id="rId6"/>
    <p:sldId id="326" r:id="rId7"/>
    <p:sldId id="385" r:id="rId8"/>
    <p:sldId id="330" r:id="rId9"/>
    <p:sldId id="343" r:id="rId10"/>
    <p:sldId id="786" r:id="rId11"/>
    <p:sldId id="794" r:id="rId12"/>
    <p:sldId id="793" r:id="rId13"/>
    <p:sldId id="795" r:id="rId14"/>
    <p:sldId id="796" r:id="rId15"/>
    <p:sldId id="789" r:id="rId16"/>
    <p:sldId id="790" r:id="rId17"/>
    <p:sldId id="728" r:id="rId18"/>
    <p:sldId id="390" r:id="rId19"/>
    <p:sldId id="397" r:id="rId20"/>
    <p:sldId id="391" r:id="rId21"/>
    <p:sldId id="392" r:id="rId22"/>
  </p:sldIdLst>
  <p:sldSz cx="9144000" cy="6858000" type="screen4x3"/>
  <p:notesSz cx="7010400" cy="9296400"/>
  <p:custDataLst>
    <p:tags r:id="rId25"/>
  </p:custDataLst>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4224" userDrawn="1">
          <p15:clr>
            <a:srgbClr val="A4A3A4"/>
          </p15:clr>
        </p15:guide>
        <p15:guide id="2" orient="horz" pos="49">
          <p15:clr>
            <a:srgbClr val="A4A3A4"/>
          </p15:clr>
        </p15:guide>
        <p15:guide id="3" orient="horz" pos="240" userDrawn="1">
          <p15:clr>
            <a:srgbClr val="A4A3A4"/>
          </p15:clr>
        </p15:guide>
        <p15:guide id="4" orient="horz" pos="1344" userDrawn="1">
          <p15:clr>
            <a:srgbClr val="A4A3A4"/>
          </p15:clr>
        </p15:guide>
        <p15:guide id="5" orient="horz" pos="3582">
          <p15:clr>
            <a:srgbClr val="A4A3A4"/>
          </p15:clr>
        </p15:guide>
        <p15:guide id="6" pos="5616" userDrawn="1">
          <p15:clr>
            <a:srgbClr val="A4A3A4"/>
          </p15:clr>
        </p15:guide>
        <p15:guide id="7" pos="144" userDrawn="1">
          <p15:clr>
            <a:srgbClr val="A4A3A4"/>
          </p15:clr>
        </p15:guide>
        <p15:guide id="8" pos="2877">
          <p15:clr>
            <a:srgbClr val="A4A3A4"/>
          </p15:clr>
        </p15:guide>
        <p15:guide id="9" orient="horz" pos="648" userDrawn="1">
          <p15:clr>
            <a:srgbClr val="A4A3A4"/>
          </p15:clr>
        </p15:guide>
        <p15:guide id="10" orient="horz" pos="1104" userDrawn="1">
          <p15:clr>
            <a:srgbClr val="A4A3A4"/>
          </p15:clr>
        </p15:guide>
        <p15:guide id="11" orient="horz" pos="1056" userDrawn="1">
          <p15:clr>
            <a:srgbClr val="A4A3A4"/>
          </p15:clr>
        </p15:guide>
        <p15:guide id="12" orient="horz" pos="1561" userDrawn="1">
          <p15:clr>
            <a:srgbClr val="A4A3A4"/>
          </p15:clr>
        </p15:guide>
        <p15:guide id="13" orient="horz" pos="1630" userDrawn="1">
          <p15:clr>
            <a:srgbClr val="A4A3A4"/>
          </p15:clr>
        </p15:guide>
        <p15:guide id="14" orient="horz" pos="88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E125A1-973C-E1E2-7FE8-48181698B4D1}" name="Kannas, Amanda (Legal)" initials="KA(" userId="S::Amanda.Kannas@wellsfargo.com::c7648a65-3498-40c8-b11d-a11a57dcc06b" providerId="AD"/>
  <p188:author id="{751A73C6-B1F7-4286-0339-A15300099493}" name="Kannas, Amanda (Legal)" initials="KA(" userId="Kannas, Amanda (Lega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52B"/>
    <a:srgbClr val="44464A"/>
    <a:srgbClr val="5199AD"/>
    <a:srgbClr val="F58433"/>
    <a:srgbClr val="CCBE3C"/>
    <a:srgbClr val="BF202F"/>
    <a:srgbClr val="F2E2BD"/>
    <a:srgbClr val="FFFFFF"/>
    <a:srgbClr val="D9D9D6"/>
    <a:srgbClr val="EC1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6" autoAdjust="0"/>
    <p:restoredTop sz="90712" autoAdjust="0"/>
  </p:normalViewPr>
  <p:slideViewPr>
    <p:cSldViewPr snapToGrid="0">
      <p:cViewPr varScale="1">
        <p:scale>
          <a:sx n="97" d="100"/>
          <a:sy n="97" d="100"/>
        </p:scale>
        <p:origin x="138" y="84"/>
      </p:cViewPr>
      <p:guideLst>
        <p:guide orient="horz" pos="4224"/>
        <p:guide orient="horz" pos="49"/>
        <p:guide orient="horz" pos="240"/>
        <p:guide orient="horz" pos="1344"/>
        <p:guide orient="horz" pos="3582"/>
        <p:guide pos="5616"/>
        <p:guide pos="144"/>
        <p:guide pos="2877"/>
        <p:guide orient="horz" pos="648"/>
        <p:guide orient="horz" pos="1104"/>
        <p:guide orient="horz" pos="1056"/>
        <p:guide orient="horz" pos="1561"/>
        <p:guide orient="horz" pos="1630"/>
        <p:guide orient="horz" pos="888"/>
      </p:guideLst>
    </p:cSldViewPr>
  </p:slideViewPr>
  <p:outlineViewPr>
    <p:cViewPr>
      <p:scale>
        <a:sx n="33" d="100"/>
        <a:sy n="33" d="100"/>
      </p:scale>
      <p:origin x="0" y="-315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302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667329-021B-4B2B-A64E-0858F669FB35}"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n-US"/>
        </a:p>
      </dgm:t>
    </dgm:pt>
    <dgm:pt modelId="{BC96672B-B4B1-41A8-BA7C-AE66E86E6C1A}">
      <dgm:prSet phldrT="[Text]" custT="1"/>
      <dgm:spPr/>
      <dgm: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CREDIT HISTORY</a:t>
          </a:r>
        </a:p>
        <a:p>
          <a:r>
            <a:rPr lang="en-US" sz="1100" dirty="0">
              <a:latin typeface="Open Sans" panose="020B0606030504020204" pitchFamily="34" charset="0"/>
              <a:ea typeface="Open Sans" panose="020B0606030504020204" pitchFamily="34" charset="0"/>
              <a:cs typeface="Open Sans" panose="020B0606030504020204" pitchFamily="34" charset="0"/>
            </a:rPr>
            <a:t>Lenders want to see a history of stability -  for example, how long have you lived at your current address, how long have you been at your current job, do you have a history of paying your debts on time.</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D6216990-9361-4EBB-B021-2FC4F8C1FD26}" type="parTrans" cxnId="{C1EFDD61-83BE-4FB7-A8F0-DE009CA8FF73}">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45F208DD-A169-49D3-8F2E-8BB4B862DB19}" type="sibTrans" cxnId="{C1EFDD61-83BE-4FB7-A8F0-DE009CA8FF73}">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1D0CDD83-0385-44E3-B743-BBED277131BB}">
      <dgm:prSet phldrT="[Text]" custT="1"/>
      <dgm:spPr/>
      <dgm: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COLLATERAL</a:t>
          </a:r>
        </a:p>
        <a:p>
          <a:r>
            <a:rPr lang="en-US" sz="1100" dirty="0">
              <a:latin typeface="Open Sans" panose="020B0606030504020204" pitchFamily="34" charset="0"/>
              <a:ea typeface="Open Sans" panose="020B0606030504020204" pitchFamily="34" charset="0"/>
              <a:cs typeface="Open Sans" panose="020B0606030504020204" pitchFamily="34" charset="0"/>
            </a:rPr>
            <a:t>Assets of a borrower (for example, a home) that the lender has the right to take ownership of and use to pay the debt if the borrower is not able to make the loan payments as agreed.</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3CB2D560-B639-419E-8A3E-CBCEAA3FDC29}" type="parTrans" cxnId="{062C5FAA-C09A-4C69-BBB6-88F92908F2F2}">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2C44EA47-0109-4893-BC98-2E4980F61824}" type="sibTrans" cxnId="{062C5FAA-C09A-4C69-BBB6-88F92908F2F2}">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53495A28-E9B0-4B01-B390-375813A5151C}">
      <dgm:prSet phldrT="[Text]" custT="1"/>
      <dgm:spPr/>
      <dgm: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CONDITIONS</a:t>
          </a:r>
        </a:p>
        <a:p>
          <a:r>
            <a:rPr lang="en-US" sz="1100" dirty="0">
              <a:latin typeface="Open Sans" panose="020B0606030504020204" pitchFamily="34" charset="0"/>
              <a:ea typeface="Open Sans" panose="020B0606030504020204" pitchFamily="34" charset="0"/>
              <a:cs typeface="Open Sans" panose="020B0606030504020204" pitchFamily="34" charset="0"/>
            </a:rPr>
            <a:t>Lenders might consider outside circumstances that may affect the borrower’s financial situation and ability to repay (for example, what’s happening in the local economy).</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343A8B8B-90EE-4209-A2BA-E834265681E1}" type="parTrans" cxnId="{D390A3FB-FF17-49CF-99CB-95E9744CEFF6}">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BB7C78C9-FBC2-4036-9FC3-D3D429B6E21D}" type="sibTrans" cxnId="{D390A3FB-FF17-49CF-99CB-95E9744CEFF6}">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264C40EE-975E-43FD-9467-E25D0A4C0A31}">
      <dgm:prSet phldrT="[Text]" custT="1"/>
      <dgm:spPr/>
      <dgm: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CAPACITY</a:t>
          </a:r>
        </a:p>
        <a:p>
          <a:r>
            <a:rPr lang="en-US" sz="1100" dirty="0">
              <a:latin typeface="Open Sans" panose="020B0606030504020204" pitchFamily="34" charset="0"/>
              <a:ea typeface="Open Sans" panose="020B0606030504020204" pitchFamily="34" charset="0"/>
              <a:cs typeface="Open Sans" panose="020B0606030504020204" pitchFamily="34" charset="0"/>
            </a:rPr>
            <a:t>Your other debts and expenses could impact your ability to repay the loan.  Creditors evaluate your debt-to-income ratio, that is, how much you owe compared to how much you earn.</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437A7C24-21AD-4F77-8DC9-66610CC80A59}" type="parTrans" cxnId="{CD28760B-C968-4A15-A517-EFC058A72452}">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D0C7DE10-0583-42CD-BEAD-53C16A5BCB65}" type="sibTrans" cxnId="{CD28760B-C968-4A15-A517-EFC058A72452}">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E1B451C5-A3F9-4095-8FB0-FB4490A32745}" type="pres">
      <dgm:prSet presAssocID="{D7667329-021B-4B2B-A64E-0858F669FB35}" presName="Name0" presStyleCnt="0">
        <dgm:presLayoutVars>
          <dgm:chMax val="7"/>
          <dgm:chPref val="7"/>
          <dgm:dir/>
        </dgm:presLayoutVars>
      </dgm:prSet>
      <dgm:spPr/>
    </dgm:pt>
    <dgm:pt modelId="{9C471A17-4754-4F56-8FB5-93B7C18FF613}" type="pres">
      <dgm:prSet presAssocID="{D7667329-021B-4B2B-A64E-0858F669FB35}" presName="Name1" presStyleCnt="0"/>
      <dgm:spPr/>
    </dgm:pt>
    <dgm:pt modelId="{EE56D94E-BCA4-4F10-834E-D1F02A62DBB2}" type="pres">
      <dgm:prSet presAssocID="{D7667329-021B-4B2B-A64E-0858F669FB35}" presName="cycle" presStyleCnt="0"/>
      <dgm:spPr/>
    </dgm:pt>
    <dgm:pt modelId="{CBE5C500-4110-4C56-B8FA-40D5BC003925}" type="pres">
      <dgm:prSet presAssocID="{D7667329-021B-4B2B-A64E-0858F669FB35}" presName="srcNode" presStyleLbl="node1" presStyleIdx="0" presStyleCnt="4"/>
      <dgm:spPr/>
    </dgm:pt>
    <dgm:pt modelId="{1C6815FA-F6A1-450B-8A92-8E54318C7327}" type="pres">
      <dgm:prSet presAssocID="{D7667329-021B-4B2B-A64E-0858F669FB35}" presName="conn" presStyleLbl="parChTrans1D2" presStyleIdx="0" presStyleCnt="1"/>
      <dgm:spPr/>
    </dgm:pt>
    <dgm:pt modelId="{E6D0BF83-9C17-4D8C-BE3E-9632680145A9}" type="pres">
      <dgm:prSet presAssocID="{D7667329-021B-4B2B-A64E-0858F669FB35}" presName="extraNode" presStyleLbl="node1" presStyleIdx="0" presStyleCnt="4"/>
      <dgm:spPr/>
    </dgm:pt>
    <dgm:pt modelId="{41D5BBE2-AC63-4875-A708-4E051516D0A9}" type="pres">
      <dgm:prSet presAssocID="{D7667329-021B-4B2B-A64E-0858F669FB35}" presName="dstNode" presStyleLbl="node1" presStyleIdx="0" presStyleCnt="4"/>
      <dgm:spPr/>
    </dgm:pt>
    <dgm:pt modelId="{35CFEA8A-106D-47BD-B41F-5D04D49108CC}" type="pres">
      <dgm:prSet presAssocID="{BC96672B-B4B1-41A8-BA7C-AE66E86E6C1A}" presName="text_1" presStyleLbl="node1" presStyleIdx="0" presStyleCnt="4">
        <dgm:presLayoutVars>
          <dgm:bulletEnabled val="1"/>
        </dgm:presLayoutVars>
      </dgm:prSet>
      <dgm:spPr/>
    </dgm:pt>
    <dgm:pt modelId="{5DFCEC20-E4FF-4478-A902-4A9D6CCB07A4}" type="pres">
      <dgm:prSet presAssocID="{BC96672B-B4B1-41A8-BA7C-AE66E86E6C1A}" presName="accent_1" presStyleCnt="0"/>
      <dgm:spPr/>
    </dgm:pt>
    <dgm:pt modelId="{33681765-02E8-4818-B8DE-F7E1339294DF}" type="pres">
      <dgm:prSet presAssocID="{BC96672B-B4B1-41A8-BA7C-AE66E86E6C1A}" presName="accentRepeatNode" presStyleLbl="solidFgAcc1" presStyleIdx="0" presStyleCnt="4"/>
      <dgm:spPr>
        <a:solidFill>
          <a:schemeClr val="accent4">
            <a:lumMod val="20000"/>
            <a:lumOff val="80000"/>
          </a:schemeClr>
        </a:solidFill>
      </dgm:spPr>
    </dgm:pt>
    <dgm:pt modelId="{AF178421-2261-4C5D-8995-E27F23D727B5}" type="pres">
      <dgm:prSet presAssocID="{1D0CDD83-0385-44E3-B743-BBED277131BB}" presName="text_2" presStyleLbl="node1" presStyleIdx="1" presStyleCnt="4">
        <dgm:presLayoutVars>
          <dgm:bulletEnabled val="1"/>
        </dgm:presLayoutVars>
      </dgm:prSet>
      <dgm:spPr/>
    </dgm:pt>
    <dgm:pt modelId="{C90DA3D0-D69E-4DC4-8652-74DD8ABD739E}" type="pres">
      <dgm:prSet presAssocID="{1D0CDD83-0385-44E3-B743-BBED277131BB}" presName="accent_2" presStyleCnt="0"/>
      <dgm:spPr/>
    </dgm:pt>
    <dgm:pt modelId="{DE5A5902-35F0-4E3F-AF13-2092A2FE41A3}" type="pres">
      <dgm:prSet presAssocID="{1D0CDD83-0385-44E3-B743-BBED277131BB}" presName="accentRepeatNode" presStyleLbl="solidFgAcc1" presStyleIdx="1" presStyleCnt="4"/>
      <dgm:spPr>
        <a:solidFill>
          <a:schemeClr val="accent1">
            <a:lumMod val="20000"/>
            <a:lumOff val="80000"/>
          </a:schemeClr>
        </a:solidFill>
      </dgm:spPr>
    </dgm:pt>
    <dgm:pt modelId="{BB727A23-7D1E-446E-8FC9-29EBC58AC925}" type="pres">
      <dgm:prSet presAssocID="{53495A28-E9B0-4B01-B390-375813A5151C}" presName="text_3" presStyleLbl="node1" presStyleIdx="2" presStyleCnt="4">
        <dgm:presLayoutVars>
          <dgm:bulletEnabled val="1"/>
        </dgm:presLayoutVars>
      </dgm:prSet>
      <dgm:spPr/>
    </dgm:pt>
    <dgm:pt modelId="{13299FDA-6114-49A1-A46A-D426372B00E9}" type="pres">
      <dgm:prSet presAssocID="{53495A28-E9B0-4B01-B390-375813A5151C}" presName="accent_3" presStyleCnt="0"/>
      <dgm:spPr/>
    </dgm:pt>
    <dgm:pt modelId="{CFC92E15-91F5-48FD-BFE3-8741757D708E}" type="pres">
      <dgm:prSet presAssocID="{53495A28-E9B0-4B01-B390-375813A5151C}" presName="accentRepeatNode" presStyleLbl="solidFgAcc1" presStyleIdx="2" presStyleCnt="4"/>
      <dgm:spPr>
        <a:solidFill>
          <a:schemeClr val="accent2">
            <a:lumMod val="20000"/>
            <a:lumOff val="80000"/>
          </a:schemeClr>
        </a:solidFill>
      </dgm:spPr>
    </dgm:pt>
    <dgm:pt modelId="{72243F67-D6F7-4B27-8DB8-A040847EC5A9}" type="pres">
      <dgm:prSet presAssocID="{264C40EE-975E-43FD-9467-E25D0A4C0A31}" presName="text_4" presStyleLbl="node1" presStyleIdx="3" presStyleCnt="4" custScaleY="123838">
        <dgm:presLayoutVars>
          <dgm:bulletEnabled val="1"/>
        </dgm:presLayoutVars>
      </dgm:prSet>
      <dgm:spPr/>
    </dgm:pt>
    <dgm:pt modelId="{8EFEFA68-5DEA-4406-811F-C6389F179CA0}" type="pres">
      <dgm:prSet presAssocID="{264C40EE-975E-43FD-9467-E25D0A4C0A31}" presName="accent_4" presStyleCnt="0"/>
      <dgm:spPr/>
    </dgm:pt>
    <dgm:pt modelId="{5CC079AB-E848-4087-AC95-3E26EB3C5B4D}" type="pres">
      <dgm:prSet presAssocID="{264C40EE-975E-43FD-9467-E25D0A4C0A31}" presName="accentRepeatNode" presStyleLbl="solidFgAcc1" presStyleIdx="3" presStyleCnt="4"/>
      <dgm:spPr>
        <a:solidFill>
          <a:schemeClr val="accent6">
            <a:lumMod val="20000"/>
            <a:lumOff val="80000"/>
          </a:schemeClr>
        </a:solidFill>
      </dgm:spPr>
    </dgm:pt>
  </dgm:ptLst>
  <dgm:cxnLst>
    <dgm:cxn modelId="{15E6E705-D223-4B00-9F38-4B5485F314E4}" type="presOf" srcId="{BC96672B-B4B1-41A8-BA7C-AE66E86E6C1A}" destId="{35CFEA8A-106D-47BD-B41F-5D04D49108CC}" srcOrd="0" destOrd="0" presId="urn:microsoft.com/office/officeart/2008/layout/VerticalCurvedList"/>
    <dgm:cxn modelId="{CD28760B-C968-4A15-A517-EFC058A72452}" srcId="{D7667329-021B-4B2B-A64E-0858F669FB35}" destId="{264C40EE-975E-43FD-9467-E25D0A4C0A31}" srcOrd="3" destOrd="0" parTransId="{437A7C24-21AD-4F77-8DC9-66610CC80A59}" sibTransId="{D0C7DE10-0583-42CD-BEAD-53C16A5BCB65}"/>
    <dgm:cxn modelId="{C1EFDD61-83BE-4FB7-A8F0-DE009CA8FF73}" srcId="{D7667329-021B-4B2B-A64E-0858F669FB35}" destId="{BC96672B-B4B1-41A8-BA7C-AE66E86E6C1A}" srcOrd="0" destOrd="0" parTransId="{D6216990-9361-4EBB-B021-2FC4F8C1FD26}" sibTransId="{45F208DD-A169-49D3-8F2E-8BB4B862DB19}"/>
    <dgm:cxn modelId="{D33C2F69-D78C-473E-A383-8085030800E8}" type="presOf" srcId="{D7667329-021B-4B2B-A64E-0858F669FB35}" destId="{E1B451C5-A3F9-4095-8FB0-FB4490A32745}" srcOrd="0" destOrd="0" presId="urn:microsoft.com/office/officeart/2008/layout/VerticalCurvedList"/>
    <dgm:cxn modelId="{68B3BA7A-11AE-428D-9F1B-7E1B92974496}" type="presOf" srcId="{1D0CDD83-0385-44E3-B743-BBED277131BB}" destId="{AF178421-2261-4C5D-8995-E27F23D727B5}" srcOrd="0" destOrd="0" presId="urn:microsoft.com/office/officeart/2008/layout/VerticalCurvedList"/>
    <dgm:cxn modelId="{6F935882-443B-4C35-A584-4D76ED3F1DA6}" type="presOf" srcId="{264C40EE-975E-43FD-9467-E25D0A4C0A31}" destId="{72243F67-D6F7-4B27-8DB8-A040847EC5A9}" srcOrd="0" destOrd="0" presId="urn:microsoft.com/office/officeart/2008/layout/VerticalCurvedList"/>
    <dgm:cxn modelId="{062C5FAA-C09A-4C69-BBB6-88F92908F2F2}" srcId="{D7667329-021B-4B2B-A64E-0858F669FB35}" destId="{1D0CDD83-0385-44E3-B743-BBED277131BB}" srcOrd="1" destOrd="0" parTransId="{3CB2D560-B639-419E-8A3E-CBCEAA3FDC29}" sibTransId="{2C44EA47-0109-4893-BC98-2E4980F61824}"/>
    <dgm:cxn modelId="{DA91B4B6-9CB6-48C9-A2A5-22DB39480A1A}" type="presOf" srcId="{53495A28-E9B0-4B01-B390-375813A5151C}" destId="{BB727A23-7D1E-446E-8FC9-29EBC58AC925}" srcOrd="0" destOrd="0" presId="urn:microsoft.com/office/officeart/2008/layout/VerticalCurvedList"/>
    <dgm:cxn modelId="{09FA35E2-29B7-4F57-9002-F7500DEBC8E8}" type="presOf" srcId="{45F208DD-A169-49D3-8F2E-8BB4B862DB19}" destId="{1C6815FA-F6A1-450B-8A92-8E54318C7327}" srcOrd="0" destOrd="0" presId="urn:microsoft.com/office/officeart/2008/layout/VerticalCurvedList"/>
    <dgm:cxn modelId="{D390A3FB-FF17-49CF-99CB-95E9744CEFF6}" srcId="{D7667329-021B-4B2B-A64E-0858F669FB35}" destId="{53495A28-E9B0-4B01-B390-375813A5151C}" srcOrd="2" destOrd="0" parTransId="{343A8B8B-90EE-4209-A2BA-E834265681E1}" sibTransId="{BB7C78C9-FBC2-4036-9FC3-D3D429B6E21D}"/>
    <dgm:cxn modelId="{FFDFE862-4068-4A91-85E1-329AA6DB06F0}" type="presParOf" srcId="{E1B451C5-A3F9-4095-8FB0-FB4490A32745}" destId="{9C471A17-4754-4F56-8FB5-93B7C18FF613}" srcOrd="0" destOrd="0" presId="urn:microsoft.com/office/officeart/2008/layout/VerticalCurvedList"/>
    <dgm:cxn modelId="{5EDBDD9C-DB41-4C74-BDBF-2CFBC3220AC0}" type="presParOf" srcId="{9C471A17-4754-4F56-8FB5-93B7C18FF613}" destId="{EE56D94E-BCA4-4F10-834E-D1F02A62DBB2}" srcOrd="0" destOrd="0" presId="urn:microsoft.com/office/officeart/2008/layout/VerticalCurvedList"/>
    <dgm:cxn modelId="{3038D84B-0EED-4E46-AD24-7A738902BC4E}" type="presParOf" srcId="{EE56D94E-BCA4-4F10-834E-D1F02A62DBB2}" destId="{CBE5C500-4110-4C56-B8FA-40D5BC003925}" srcOrd="0" destOrd="0" presId="urn:microsoft.com/office/officeart/2008/layout/VerticalCurvedList"/>
    <dgm:cxn modelId="{F4FA3C8F-E547-4748-8279-F669D44C8A04}" type="presParOf" srcId="{EE56D94E-BCA4-4F10-834E-D1F02A62DBB2}" destId="{1C6815FA-F6A1-450B-8A92-8E54318C7327}" srcOrd="1" destOrd="0" presId="urn:microsoft.com/office/officeart/2008/layout/VerticalCurvedList"/>
    <dgm:cxn modelId="{8F655EAF-9A1E-4D1C-A381-1D671D450E56}" type="presParOf" srcId="{EE56D94E-BCA4-4F10-834E-D1F02A62DBB2}" destId="{E6D0BF83-9C17-4D8C-BE3E-9632680145A9}" srcOrd="2" destOrd="0" presId="urn:microsoft.com/office/officeart/2008/layout/VerticalCurvedList"/>
    <dgm:cxn modelId="{9E6BD7FF-D30A-4EB9-8F95-3B3B8D9FA1FB}" type="presParOf" srcId="{EE56D94E-BCA4-4F10-834E-D1F02A62DBB2}" destId="{41D5BBE2-AC63-4875-A708-4E051516D0A9}" srcOrd="3" destOrd="0" presId="urn:microsoft.com/office/officeart/2008/layout/VerticalCurvedList"/>
    <dgm:cxn modelId="{9BBABCF8-2B25-471A-B297-DF1AD21C50E1}" type="presParOf" srcId="{9C471A17-4754-4F56-8FB5-93B7C18FF613}" destId="{35CFEA8A-106D-47BD-B41F-5D04D49108CC}" srcOrd="1" destOrd="0" presId="urn:microsoft.com/office/officeart/2008/layout/VerticalCurvedList"/>
    <dgm:cxn modelId="{B3B11AA7-7893-4C81-9BA0-39FC7069DD8E}" type="presParOf" srcId="{9C471A17-4754-4F56-8FB5-93B7C18FF613}" destId="{5DFCEC20-E4FF-4478-A902-4A9D6CCB07A4}" srcOrd="2" destOrd="0" presId="urn:microsoft.com/office/officeart/2008/layout/VerticalCurvedList"/>
    <dgm:cxn modelId="{EAEBB39A-6F9A-4094-A8CF-64D8F70F9577}" type="presParOf" srcId="{5DFCEC20-E4FF-4478-A902-4A9D6CCB07A4}" destId="{33681765-02E8-4818-B8DE-F7E1339294DF}" srcOrd="0" destOrd="0" presId="urn:microsoft.com/office/officeart/2008/layout/VerticalCurvedList"/>
    <dgm:cxn modelId="{171EDA8B-4F3F-407F-AF77-5941F8EE2FA4}" type="presParOf" srcId="{9C471A17-4754-4F56-8FB5-93B7C18FF613}" destId="{AF178421-2261-4C5D-8995-E27F23D727B5}" srcOrd="3" destOrd="0" presId="urn:microsoft.com/office/officeart/2008/layout/VerticalCurvedList"/>
    <dgm:cxn modelId="{45AD6B51-38F6-4CD3-B06A-426C9F2B8939}" type="presParOf" srcId="{9C471A17-4754-4F56-8FB5-93B7C18FF613}" destId="{C90DA3D0-D69E-4DC4-8652-74DD8ABD739E}" srcOrd="4" destOrd="0" presId="urn:microsoft.com/office/officeart/2008/layout/VerticalCurvedList"/>
    <dgm:cxn modelId="{90310123-72F6-48A4-A861-2B991858EF77}" type="presParOf" srcId="{C90DA3D0-D69E-4DC4-8652-74DD8ABD739E}" destId="{DE5A5902-35F0-4E3F-AF13-2092A2FE41A3}" srcOrd="0" destOrd="0" presId="urn:microsoft.com/office/officeart/2008/layout/VerticalCurvedList"/>
    <dgm:cxn modelId="{15FF6F7F-1971-493E-82F9-575A2A9C5C08}" type="presParOf" srcId="{9C471A17-4754-4F56-8FB5-93B7C18FF613}" destId="{BB727A23-7D1E-446E-8FC9-29EBC58AC925}" srcOrd="5" destOrd="0" presId="urn:microsoft.com/office/officeart/2008/layout/VerticalCurvedList"/>
    <dgm:cxn modelId="{67AF6ED6-4AE7-436D-B994-5220EA11A0AD}" type="presParOf" srcId="{9C471A17-4754-4F56-8FB5-93B7C18FF613}" destId="{13299FDA-6114-49A1-A46A-D426372B00E9}" srcOrd="6" destOrd="0" presId="urn:microsoft.com/office/officeart/2008/layout/VerticalCurvedList"/>
    <dgm:cxn modelId="{C0FB575D-F080-4F8C-BDCA-57264272E75D}" type="presParOf" srcId="{13299FDA-6114-49A1-A46A-D426372B00E9}" destId="{CFC92E15-91F5-48FD-BFE3-8741757D708E}" srcOrd="0" destOrd="0" presId="urn:microsoft.com/office/officeart/2008/layout/VerticalCurvedList"/>
    <dgm:cxn modelId="{BC97DF03-BB1D-45BC-8F99-51F3EC20F8D9}" type="presParOf" srcId="{9C471A17-4754-4F56-8FB5-93B7C18FF613}" destId="{72243F67-D6F7-4B27-8DB8-A040847EC5A9}" srcOrd="7" destOrd="0" presId="urn:microsoft.com/office/officeart/2008/layout/VerticalCurvedList"/>
    <dgm:cxn modelId="{7E5E9FF7-9EAD-4C15-B048-95D1155AC568}" type="presParOf" srcId="{9C471A17-4754-4F56-8FB5-93B7C18FF613}" destId="{8EFEFA68-5DEA-4406-811F-C6389F179CA0}" srcOrd="8" destOrd="0" presId="urn:microsoft.com/office/officeart/2008/layout/VerticalCurvedList"/>
    <dgm:cxn modelId="{1682A97D-3ECD-4A93-94E6-A4B4AA545D78}" type="presParOf" srcId="{8EFEFA68-5DEA-4406-811F-C6389F179CA0}" destId="{5CC079AB-E848-4087-AC95-3E26EB3C5B4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815FA-F6A1-450B-8A92-8E54318C7327}">
      <dsp:nvSpPr>
        <dsp:cNvPr id="0" name=""/>
        <dsp:cNvSpPr/>
      </dsp:nvSpPr>
      <dsp:spPr>
        <a:xfrm>
          <a:off x="-5858861" y="-896649"/>
          <a:ext cx="6974981" cy="6974981"/>
        </a:xfrm>
        <a:prstGeom prst="blockArc">
          <a:avLst>
            <a:gd name="adj1" fmla="val 18900000"/>
            <a:gd name="adj2" fmla="val 2700000"/>
            <a:gd name="adj3" fmla="val 310"/>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FEA8A-106D-47BD-B41F-5D04D49108CC}">
      <dsp:nvSpPr>
        <dsp:cNvPr id="0" name=""/>
        <dsp:cNvSpPr/>
      </dsp:nvSpPr>
      <dsp:spPr>
        <a:xfrm>
          <a:off x="584198" y="398367"/>
          <a:ext cx="7572562" cy="79715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3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CREDIT HISTORY</a:t>
          </a:r>
        </a:p>
        <a:p>
          <a:pPr marL="0" lvl="0" indent="0" algn="l" defTabSz="622300">
            <a:lnSpc>
              <a:spcPct val="90000"/>
            </a:lnSpc>
            <a:spcBef>
              <a:spcPct val="0"/>
            </a:spcBef>
            <a:spcAft>
              <a:spcPct val="35000"/>
            </a:spcAft>
            <a:buNone/>
          </a:pPr>
          <a:r>
            <a:rPr lang="en-US" sz="1100" kern="1200" dirty="0">
              <a:latin typeface="Open Sans" panose="020B0606030504020204" pitchFamily="34" charset="0"/>
              <a:ea typeface="Open Sans" panose="020B0606030504020204" pitchFamily="34" charset="0"/>
              <a:cs typeface="Open Sans" panose="020B0606030504020204" pitchFamily="34" charset="0"/>
            </a:rPr>
            <a:t>Lenders want to see a history of stability -  for example, how long have you lived at your current address, how long have you been at your current job, do you have a history of paying your debts on time.</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84198" y="398367"/>
        <a:ext cx="7572562" cy="797150"/>
      </dsp:txXfrm>
    </dsp:sp>
    <dsp:sp modelId="{33681765-02E8-4818-B8DE-F7E1339294DF}">
      <dsp:nvSpPr>
        <dsp:cNvPr id="0" name=""/>
        <dsp:cNvSpPr/>
      </dsp:nvSpPr>
      <dsp:spPr>
        <a:xfrm>
          <a:off x="85979" y="298724"/>
          <a:ext cx="996437" cy="996437"/>
        </a:xfrm>
        <a:prstGeom prst="ellipse">
          <a:avLst/>
        </a:prstGeom>
        <a:solidFill>
          <a:schemeClr val="accent4">
            <a:lumMod val="20000"/>
            <a:lumOff val="8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178421-2261-4C5D-8995-E27F23D727B5}">
      <dsp:nvSpPr>
        <dsp:cNvPr id="0" name=""/>
        <dsp:cNvSpPr/>
      </dsp:nvSpPr>
      <dsp:spPr>
        <a:xfrm>
          <a:off x="1041222" y="1594300"/>
          <a:ext cx="7115538" cy="79715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3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COLLATERAL</a:t>
          </a:r>
        </a:p>
        <a:p>
          <a:pPr marL="0" lvl="0" indent="0" algn="l" defTabSz="622300">
            <a:lnSpc>
              <a:spcPct val="90000"/>
            </a:lnSpc>
            <a:spcBef>
              <a:spcPct val="0"/>
            </a:spcBef>
            <a:spcAft>
              <a:spcPct val="35000"/>
            </a:spcAft>
            <a:buNone/>
          </a:pPr>
          <a:r>
            <a:rPr lang="en-US" sz="1100" kern="1200" dirty="0">
              <a:latin typeface="Open Sans" panose="020B0606030504020204" pitchFamily="34" charset="0"/>
              <a:ea typeface="Open Sans" panose="020B0606030504020204" pitchFamily="34" charset="0"/>
              <a:cs typeface="Open Sans" panose="020B0606030504020204" pitchFamily="34" charset="0"/>
            </a:rPr>
            <a:t>Assets of a borrower (for example, a home) that the lender has the right to take ownership of and use to pay the debt if the borrower is not able to make the loan payments as agreed.</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041222" y="1594300"/>
        <a:ext cx="7115538" cy="797150"/>
      </dsp:txXfrm>
    </dsp:sp>
    <dsp:sp modelId="{DE5A5902-35F0-4E3F-AF13-2092A2FE41A3}">
      <dsp:nvSpPr>
        <dsp:cNvPr id="0" name=""/>
        <dsp:cNvSpPr/>
      </dsp:nvSpPr>
      <dsp:spPr>
        <a:xfrm>
          <a:off x="543003" y="1494656"/>
          <a:ext cx="996437" cy="996437"/>
        </a:xfrm>
        <a:prstGeom prst="ellipse">
          <a:avLst/>
        </a:prstGeom>
        <a:solidFill>
          <a:schemeClr val="accent1">
            <a:lumMod val="20000"/>
            <a:lumOff val="8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27A23-7D1E-446E-8FC9-29EBC58AC925}">
      <dsp:nvSpPr>
        <dsp:cNvPr id="0" name=""/>
        <dsp:cNvSpPr/>
      </dsp:nvSpPr>
      <dsp:spPr>
        <a:xfrm>
          <a:off x="1041222" y="2790232"/>
          <a:ext cx="7115538" cy="79715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3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CONDITIONS</a:t>
          </a:r>
        </a:p>
        <a:p>
          <a:pPr marL="0" lvl="0" indent="0" algn="l" defTabSz="622300">
            <a:lnSpc>
              <a:spcPct val="90000"/>
            </a:lnSpc>
            <a:spcBef>
              <a:spcPct val="0"/>
            </a:spcBef>
            <a:spcAft>
              <a:spcPct val="35000"/>
            </a:spcAft>
            <a:buNone/>
          </a:pPr>
          <a:r>
            <a:rPr lang="en-US" sz="1100" kern="1200" dirty="0">
              <a:latin typeface="Open Sans" panose="020B0606030504020204" pitchFamily="34" charset="0"/>
              <a:ea typeface="Open Sans" panose="020B0606030504020204" pitchFamily="34" charset="0"/>
              <a:cs typeface="Open Sans" panose="020B0606030504020204" pitchFamily="34" charset="0"/>
            </a:rPr>
            <a:t>Lenders might consider outside circumstances that may affect the borrower’s financial situation and ability to repay (for example, what’s happening in the local economy).</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041222" y="2790232"/>
        <a:ext cx="7115538" cy="797150"/>
      </dsp:txXfrm>
    </dsp:sp>
    <dsp:sp modelId="{CFC92E15-91F5-48FD-BFE3-8741757D708E}">
      <dsp:nvSpPr>
        <dsp:cNvPr id="0" name=""/>
        <dsp:cNvSpPr/>
      </dsp:nvSpPr>
      <dsp:spPr>
        <a:xfrm>
          <a:off x="543003" y="2690588"/>
          <a:ext cx="996437" cy="996437"/>
        </a:xfrm>
        <a:prstGeom prst="ellipse">
          <a:avLst/>
        </a:prstGeom>
        <a:solidFill>
          <a:schemeClr val="accent2">
            <a:lumMod val="20000"/>
            <a:lumOff val="8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43F67-D6F7-4B27-8DB8-A040847EC5A9}">
      <dsp:nvSpPr>
        <dsp:cNvPr id="0" name=""/>
        <dsp:cNvSpPr/>
      </dsp:nvSpPr>
      <dsp:spPr>
        <a:xfrm>
          <a:off x="584198" y="3891152"/>
          <a:ext cx="7572562" cy="98717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3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CAPACITY</a:t>
          </a:r>
        </a:p>
        <a:p>
          <a:pPr marL="0" lvl="0" indent="0" algn="l" defTabSz="622300">
            <a:lnSpc>
              <a:spcPct val="90000"/>
            </a:lnSpc>
            <a:spcBef>
              <a:spcPct val="0"/>
            </a:spcBef>
            <a:spcAft>
              <a:spcPct val="35000"/>
            </a:spcAft>
            <a:buNone/>
          </a:pPr>
          <a:r>
            <a:rPr lang="en-US" sz="1100" kern="1200" dirty="0">
              <a:latin typeface="Open Sans" panose="020B0606030504020204" pitchFamily="34" charset="0"/>
              <a:ea typeface="Open Sans" panose="020B0606030504020204" pitchFamily="34" charset="0"/>
              <a:cs typeface="Open Sans" panose="020B0606030504020204" pitchFamily="34" charset="0"/>
            </a:rPr>
            <a:t>Your other debts and expenses could impact your ability to repay the loan.  Creditors evaluate your debt-to-income ratio, that is, how much you owe compared to how much you earn.</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84198" y="3891152"/>
        <a:ext cx="7572562" cy="987174"/>
      </dsp:txXfrm>
    </dsp:sp>
    <dsp:sp modelId="{5CC079AB-E848-4087-AC95-3E26EB3C5B4D}">
      <dsp:nvSpPr>
        <dsp:cNvPr id="0" name=""/>
        <dsp:cNvSpPr/>
      </dsp:nvSpPr>
      <dsp:spPr>
        <a:xfrm>
          <a:off x="85979" y="3886521"/>
          <a:ext cx="996437" cy="996437"/>
        </a:xfrm>
        <a:prstGeom prst="ellipse">
          <a:avLst/>
        </a:prstGeom>
        <a:solidFill>
          <a:schemeClr val="accent6">
            <a:lumMod val="20000"/>
            <a:lumOff val="8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D5DE0FE4-2AA5-4D52-9F58-F3DCF65E1724}" type="datetimeFigureOut">
              <a:rPr lang="en-US"/>
              <a:pPr>
                <a:defRPr/>
              </a:pPr>
              <a:t>6/27/2022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63211C34-7316-491E-B30E-8AABD4CEF14E}" type="slidenum">
              <a:rPr lang="en-US"/>
              <a:pPr>
                <a:defRPr/>
              </a:pPr>
              <a:t>‹#›</a:t>
            </a:fld>
            <a:endParaRPr lang="en-US"/>
          </a:p>
        </p:txBody>
      </p:sp>
    </p:spTree>
    <p:extLst>
      <p:ext uri="{BB962C8B-B14F-4D97-AF65-F5344CB8AC3E}">
        <p14:creationId xmlns:p14="http://schemas.microsoft.com/office/powerpoint/2010/main" val="978379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480E89A-D59D-40B9-A13A-DEC01D948646}" type="datetimeFigureOut">
              <a:rPr lang="en-US"/>
              <a:pPr>
                <a:defRPr/>
              </a:pPr>
              <a:t>6/27/2022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7189C4A-F59C-461A-ABCA-12531F27A092}" type="slidenum">
              <a:rPr lang="en-US"/>
              <a:pPr>
                <a:defRPr/>
              </a:pPr>
              <a:t>‹#›</a:t>
            </a:fld>
            <a:endParaRPr lang="en-US"/>
          </a:p>
        </p:txBody>
      </p:sp>
    </p:spTree>
    <p:extLst>
      <p:ext uri="{BB962C8B-B14F-4D97-AF65-F5344CB8AC3E}">
        <p14:creationId xmlns:p14="http://schemas.microsoft.com/office/powerpoint/2010/main" val="3915479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xperian.com/blogs/ask-experian/place-fraud-alert-each-credit-reporting-compan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experian.com/freeze/center.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LESSON CONCEPT</a:t>
            </a:r>
            <a:r>
              <a:rPr lang="en-US" sz="1200" kern="1200" dirty="0">
                <a:solidFill>
                  <a:schemeClr val="tx1"/>
                </a:solidFill>
                <a:effectLst/>
                <a:latin typeface="+mn-lt"/>
                <a:ea typeface="+mn-ea"/>
                <a:cs typeface="+mn-cs"/>
              </a:rPr>
              <a:t> – Learning about Credit and Loans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OBJECTIVE</a:t>
            </a:r>
            <a:r>
              <a:rPr lang="en-US" sz="1200" kern="1200" dirty="0">
                <a:solidFill>
                  <a:schemeClr val="tx1"/>
                </a:solidFill>
                <a:effectLst/>
                <a:latin typeface="+mn-lt"/>
                <a:ea typeface="+mn-ea"/>
                <a:cs typeface="+mn-cs"/>
              </a:rPr>
              <a:t> – Participants learn about credit, credit cards, loans and credit scores / reports.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you:</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Internet Access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Projector</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PowerPoint Presentation</a:t>
            </a:r>
          </a:p>
          <a:p>
            <a:r>
              <a:rPr lang="en-US" sz="1200" kern="1200" dirty="0">
                <a:solidFill>
                  <a:schemeClr val="tx1"/>
                </a:solidFill>
                <a:effectLst/>
                <a:latin typeface="+mn-lt"/>
                <a:ea typeface="+mn-ea"/>
                <a:cs typeface="+mn-cs"/>
              </a:rPr>
              <a:t> Participant</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Tablet / Computer with Internet Access (optional)</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Handouts</a:t>
            </a:r>
          </a:p>
          <a:p>
            <a:pPr marL="457200" lvl="1" indent="0">
              <a:buFont typeface="Wingdings" panose="05000000000000000000" pitchFamily="2" charset="2"/>
              <a:buNone/>
            </a:pP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Introduce yourself and share with the class what you’ll be covering today:</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Understanding about what credit is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Learn about loans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Learn about credit scores / reports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Have fun!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questions before we begin?</a:t>
            </a:r>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0</a:t>
            </a:fld>
            <a:endParaRPr lang="en-US"/>
          </a:p>
        </p:txBody>
      </p:sp>
    </p:spTree>
    <p:extLst>
      <p:ext uri="{BB962C8B-B14F-4D97-AF65-F5344CB8AC3E}">
        <p14:creationId xmlns:p14="http://schemas.microsoft.com/office/powerpoint/2010/main" val="189418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a:noFill/>
          <a:ln/>
        </p:spPr>
        <p:txBody>
          <a:bodyPr>
            <a:normAutofit/>
          </a:bodyPr>
          <a:lstStyle/>
          <a:p>
            <a:pPr algn="l" fontAlgn="auto" latinLnBrk="0"/>
            <a:endParaRPr lang="en-US" b="1" i="0" dirty="0">
              <a:solidFill>
                <a:srgbClr val="313537"/>
              </a:solidFill>
              <a:effectLst/>
              <a:latin typeface="Raleway" panose="020B00030301010600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As for the interest rate, it’s important to shop around. Some lenders may give you a lower rate than others. In general, the shorter the term, the lower the interest 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By getting a 5% interest rate vs. 15%, this borrower would save almost $3,000 interest over five years!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Having more financial stability can lead to getting a lower interest rate.  This means you’re more reliable in repaying your debt / credit card / loan.</a:t>
            </a:r>
            <a:endParaRPr lang="en-US" b="1" i="0" dirty="0">
              <a:solidFill>
                <a:srgbClr val="313537"/>
              </a:solidFill>
              <a:effectLst/>
              <a:latin typeface="Open Sans" panose="020B0606030504020204" pitchFamily="34" charset="0"/>
            </a:endParaRPr>
          </a:p>
          <a:p>
            <a:endParaRPr lang="en-US" b="1" i="0" dirty="0">
              <a:solidFill>
                <a:srgbClr val="313537"/>
              </a:solidFill>
              <a:effectLst/>
              <a:latin typeface="Open Sans" panose="020B060603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13537"/>
                </a:solidFill>
                <a:effectLst/>
                <a:latin typeface="Open Sans" panose="020B0606030504020204" pitchFamily="34" charset="0"/>
              </a:rPr>
              <a:t>NOTE - </a:t>
            </a:r>
            <a:r>
              <a:rPr kumimoji="0" lang="en-US" sz="1200" b="0" i="1"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T</a:t>
            </a:r>
            <a:r>
              <a:rPr kumimoji="0" lang="en-US" altLang="en-US" sz="1200" b="0" i="1"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he final month’s loan payment may vary from the regular monthly payment.</a:t>
            </a:r>
            <a:endParaRPr kumimoji="0" lang="en-US" altLang="en-US" sz="12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endParaRPr>
          </a:p>
          <a:p>
            <a:br>
              <a:rPr lang="en-US" b="1" i="0" dirty="0">
                <a:solidFill>
                  <a:srgbClr val="313537"/>
                </a:solidFill>
                <a:effectLst/>
                <a:latin typeface="Open Sans" panose="020B0606030504020204" pitchFamily="34" charset="0"/>
              </a:rPr>
            </a:br>
            <a:endParaRPr lang="en-US" dirty="0"/>
          </a:p>
        </p:txBody>
      </p:sp>
      <p:sp>
        <p:nvSpPr>
          <p:cNvPr id="68612" name="Slide Number Placeholder 3"/>
          <p:cNvSpPr>
            <a:spLocks noGrp="1"/>
          </p:cNvSpPr>
          <p:nvPr>
            <p:ph type="sldNum" sz="quarter" idx="5"/>
          </p:nvPr>
        </p:nvSpPr>
        <p:spPr>
          <a:noFill/>
        </p:spPr>
        <p:txBody>
          <a:bodyPr/>
          <a:lstStyle/>
          <a:p>
            <a:fld id="{236D9A84-D349-4C32-88DE-BB4C60AC8DA2}" type="slidenum">
              <a:rPr lang="en-US" smtClean="0">
                <a:ea typeface="ヒラギノ角ゴ Pro W3" pitchFamily="1" charset="-128"/>
              </a:rPr>
              <a:pPr/>
              <a:t>9</a:t>
            </a:fld>
            <a:endParaRPr lang="en-US">
              <a:ea typeface="ヒラギノ角ゴ Pro W3" pitchFamily="1" charset="-128"/>
            </a:endParaRPr>
          </a:p>
        </p:txBody>
      </p:sp>
    </p:spTree>
    <p:extLst>
      <p:ext uri="{BB962C8B-B14F-4D97-AF65-F5344CB8AC3E}">
        <p14:creationId xmlns:p14="http://schemas.microsoft.com/office/powerpoint/2010/main" val="413025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eaLnBrk="1" hangingPunct="1">
              <a:spcBef>
                <a:spcPct val="0"/>
              </a:spcBef>
            </a:pPr>
            <a:r>
              <a:rPr lang="en-US" dirty="0"/>
              <a:t>Talk about the warning signs of loans / lenders</a:t>
            </a:r>
          </a:p>
          <a:p>
            <a:pPr eaLnBrk="1" hangingPunct="1">
              <a:spcBef>
                <a:spcPct val="0"/>
              </a:spcBef>
            </a:pPr>
            <a:endParaRPr lang="en-US" dirty="0"/>
          </a:p>
          <a:p>
            <a:pPr marL="171450" indent="-171450" eaLnBrk="1" hangingPunct="1">
              <a:spcBef>
                <a:spcPct val="0"/>
              </a:spcBef>
              <a:buFont typeface="Wingdings" panose="05000000000000000000" pitchFamily="2" charset="2"/>
              <a:buChar char="§"/>
            </a:pPr>
            <a:r>
              <a:rPr lang="en-US" dirty="0"/>
              <a:t>FALSE INFORMATION – Encouragement to include false information.  If a lender has changed any of your income or expenses information or leaves your income blank, don’t sign the application</a:t>
            </a:r>
          </a:p>
          <a:p>
            <a:pPr marL="171450" indent="-171450" eaLnBrk="1" hangingPunct="1">
              <a:spcBef>
                <a:spcPct val="0"/>
              </a:spcBef>
              <a:buFont typeface="Wingdings" panose="05000000000000000000" pitchFamily="2" charset="2"/>
              <a:buChar char="§"/>
            </a:pPr>
            <a:r>
              <a:rPr lang="en-US" dirty="0"/>
              <a:t>BANK LOANS DOCUMENT – Never sign a bank loan document or work with a lender who asks you to.</a:t>
            </a:r>
          </a:p>
          <a:p>
            <a:pPr marL="171450" indent="-171450" eaLnBrk="1" hangingPunct="1">
              <a:spcBef>
                <a:spcPct val="0"/>
              </a:spcBef>
              <a:buFont typeface="Wingdings" panose="05000000000000000000" pitchFamily="2" charset="2"/>
              <a:buChar char="§"/>
            </a:pPr>
            <a:r>
              <a:rPr lang="en-US" dirty="0"/>
              <a:t>BAIT AND SWITCH – When a lender makes promises in order to make the sale, but then backs out on the promises after the sale.  Be sure to question anything in the document that is not consistent with what you were told.</a:t>
            </a:r>
          </a:p>
          <a:p>
            <a:pPr marL="171450" indent="-171450" eaLnBrk="1" hangingPunct="1">
              <a:spcBef>
                <a:spcPct val="0"/>
              </a:spcBef>
              <a:buFont typeface="Wingdings" panose="05000000000000000000" pitchFamily="2" charset="2"/>
              <a:buChar char="§"/>
            </a:pPr>
            <a:r>
              <a:rPr lang="en-US" dirty="0"/>
              <a:t>EQUITY STRIPPING – A lender encourages you to inflate your income on your application for to get the loan approved.</a:t>
            </a:r>
          </a:p>
          <a:p>
            <a:pPr marL="171450" indent="-171450" eaLnBrk="1" hangingPunct="1">
              <a:spcBef>
                <a:spcPct val="0"/>
              </a:spcBef>
              <a:buFont typeface="Wingdings" panose="05000000000000000000" pitchFamily="2" charset="2"/>
              <a:buChar char="§"/>
            </a:pPr>
            <a:r>
              <a:rPr lang="en-US" dirty="0"/>
              <a:t>LOAN FLIPPING – When a lender persuades a borrower to repeatedly refinance a loan.</a:t>
            </a:r>
          </a:p>
          <a:p>
            <a:pPr marL="171450" indent="-171450" eaLnBrk="1" hangingPunct="1">
              <a:spcBef>
                <a:spcPct val="0"/>
              </a:spcBef>
              <a:buFont typeface="Wingdings" panose="05000000000000000000" pitchFamily="2" charset="2"/>
              <a:buChar char="§"/>
            </a:pPr>
            <a:r>
              <a:rPr lang="en-US" dirty="0"/>
              <a:t>FEES FOR BI-WEEKLY PAYMENTS – Some lenders will offer you the option to pay your loan bi-weekly.  Although this can lower the finance charge, lenders may charge fees to have the privilege of having bi-weekly payments as an option</a:t>
            </a:r>
          </a:p>
          <a:p>
            <a:pPr eaLnBrk="1" hangingPunct="1">
              <a:spcBef>
                <a:spcPct val="0"/>
              </a:spcBef>
            </a:pPr>
            <a:endParaRPr lang="en-US" dirty="0"/>
          </a:p>
          <a:p>
            <a:pPr eaLnBrk="1" hangingPunct="1">
              <a:spcBef>
                <a:spcPct val="0"/>
              </a:spcBef>
            </a:pPr>
            <a:endParaRPr lang="en-US" dirty="0"/>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10</a:t>
            </a:fld>
            <a:endParaRPr lang="en-US">
              <a:ea typeface="ヒラギノ角ゴ Pro W3" pitchFamily="1" charset="-128"/>
            </a:endParaRPr>
          </a:p>
        </p:txBody>
      </p:sp>
    </p:spTree>
    <p:extLst>
      <p:ext uri="{BB962C8B-B14F-4D97-AF65-F5344CB8AC3E}">
        <p14:creationId xmlns:p14="http://schemas.microsoft.com/office/powerpoint/2010/main" val="19493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600">
                <a:solidFill>
                  <a:srgbClr val="626366"/>
                </a:solidFill>
                <a:latin typeface="Verdana" pitchFamily="34" charset="0"/>
                <a:ea typeface="MS PGothic" pitchFamily="34" charset="-128"/>
              </a:defRPr>
            </a:lvl1pPr>
            <a:lvl2pPr marL="742950" indent="-285750" defTabSz="930275" eaLnBrk="0" hangingPunct="0">
              <a:defRPr sz="1600">
                <a:solidFill>
                  <a:srgbClr val="626366"/>
                </a:solidFill>
                <a:latin typeface="Verdana" pitchFamily="34" charset="0"/>
                <a:ea typeface="MS PGothic" pitchFamily="34" charset="-128"/>
              </a:defRPr>
            </a:lvl2pPr>
            <a:lvl3pPr marL="1143000" indent="-228600" defTabSz="930275" eaLnBrk="0" hangingPunct="0">
              <a:defRPr sz="1600">
                <a:solidFill>
                  <a:srgbClr val="626366"/>
                </a:solidFill>
                <a:latin typeface="Verdana" pitchFamily="34" charset="0"/>
                <a:ea typeface="MS PGothic" pitchFamily="34" charset="-128"/>
              </a:defRPr>
            </a:lvl3pPr>
            <a:lvl4pPr marL="1600200" indent="-228600" defTabSz="930275" eaLnBrk="0" hangingPunct="0">
              <a:defRPr sz="1600">
                <a:solidFill>
                  <a:srgbClr val="626366"/>
                </a:solidFill>
                <a:latin typeface="Verdana" pitchFamily="34" charset="0"/>
                <a:ea typeface="MS PGothic" pitchFamily="34" charset="-128"/>
              </a:defRPr>
            </a:lvl4pPr>
            <a:lvl5pPr marL="2057400" indent="-228600" defTabSz="930275" eaLnBrk="0" hangingPunct="0">
              <a:defRPr sz="1600">
                <a:solidFill>
                  <a:srgbClr val="626366"/>
                </a:solidFill>
                <a:latin typeface="Verdana" pitchFamily="34" charset="0"/>
                <a:ea typeface="MS PGothic" pitchFamily="34" charset="-128"/>
              </a:defRPr>
            </a:lvl5pPr>
            <a:lvl6pPr marL="2514600" indent="-228600" defTabSz="930275"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30275"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30275"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30275" eaLnBrk="0" fontAlgn="base" hangingPunct="0">
              <a:spcBef>
                <a:spcPct val="0"/>
              </a:spcBef>
              <a:spcAft>
                <a:spcPct val="0"/>
              </a:spcAft>
              <a:defRPr sz="1600">
                <a:solidFill>
                  <a:srgbClr val="626366"/>
                </a:solidFill>
                <a:latin typeface="Verdana" pitchFamily="34" charset="0"/>
                <a:ea typeface="MS PGothic" pitchFamily="34" charset="-128"/>
              </a:defRPr>
            </a:lvl9pPr>
          </a:lstStyle>
          <a:p>
            <a:fld id="{BA99CCF7-8E8C-4220-8CA7-ECACEABA077B}" type="slidenum">
              <a:rPr lang="en-US" sz="1200" smtClean="0">
                <a:solidFill>
                  <a:schemeClr val="tx1"/>
                </a:solidFill>
                <a:latin typeface="Arial" pitchFamily="34" charset="0"/>
              </a:rPr>
              <a:pPr/>
              <a:t>11</a:t>
            </a:fld>
            <a:endParaRPr lang="en-US" sz="1200" dirty="0">
              <a:solidFill>
                <a:schemeClr val="tx1"/>
              </a:solidFill>
              <a:latin typeface="Arial" pitchFamily="34" charset="0"/>
            </a:endParaRPr>
          </a:p>
        </p:txBody>
      </p:sp>
      <p:sp>
        <p:nvSpPr>
          <p:cNvPr id="24579" name="Rectangle 2"/>
          <p:cNvSpPr>
            <a:spLocks noGrp="1" noRot="1" noChangeAspect="1" noChangeArrowheads="1" noTextEdit="1"/>
          </p:cNvSpPr>
          <p:nvPr>
            <p:ph type="sldImg"/>
          </p:nvPr>
        </p:nvSpPr>
        <p:spPr>
          <a:xfrm>
            <a:off x="1177925" y="696913"/>
            <a:ext cx="4641850" cy="3481387"/>
          </a:xfrm>
          <a:ln/>
        </p:spPr>
      </p:sp>
      <p:sp>
        <p:nvSpPr>
          <p:cNvPr id="24580"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900" b="1" dirty="0"/>
              <a:t>Presenter Notes/Comments:</a:t>
            </a:r>
          </a:p>
          <a:p>
            <a:pPr eaLnBrk="1" hangingPunct="1">
              <a:buFont typeface="Wingdings" pitchFamily="2" charset="2"/>
              <a:buNone/>
            </a:pPr>
            <a:endParaRPr lang="en-US" sz="900" b="1" dirty="0"/>
          </a:p>
          <a:p>
            <a:pPr eaLnBrk="1" hangingPunct="1">
              <a:buFont typeface="Wingdings" pitchFamily="2" charset="2"/>
              <a:buNone/>
            </a:pPr>
            <a:r>
              <a:rPr lang="en-US" sz="900" b="1" dirty="0"/>
              <a:t>Question 1</a:t>
            </a:r>
          </a:p>
          <a:p>
            <a:pPr eaLnBrk="1" hangingPunct="1">
              <a:buFont typeface="Wingdings" pitchFamily="2" charset="2"/>
              <a:buNone/>
            </a:pPr>
            <a:r>
              <a:rPr lang="en-US" sz="900" dirty="0"/>
              <a:t>Ask the participants the first question.  Give them time to answer.  The correct answer is </a:t>
            </a:r>
            <a:r>
              <a:rPr lang="en-US" sz="900" b="1" dirty="0"/>
              <a:t>TRUE</a:t>
            </a:r>
            <a:r>
              <a:rPr lang="en-US" sz="900" dirty="0"/>
              <a:t>.  Explain to participants that you are borrowing money from the credit card company when you use your card.</a:t>
            </a:r>
          </a:p>
          <a:p>
            <a:pPr eaLnBrk="1" hangingPunct="1">
              <a:buFont typeface="Wingdings" pitchFamily="2" charset="2"/>
              <a:buNone/>
            </a:pPr>
            <a:endParaRPr lang="en-US" sz="900" dirty="0"/>
          </a:p>
          <a:p>
            <a:pPr eaLnBrk="1" hangingPunct="1">
              <a:buFont typeface="Wingdings" pitchFamily="2" charset="2"/>
              <a:buNone/>
            </a:pPr>
            <a:r>
              <a:rPr lang="en-US" sz="900" b="1" dirty="0"/>
              <a:t>Question 2</a:t>
            </a:r>
          </a:p>
          <a:p>
            <a:pPr eaLnBrk="1" hangingPunct="1">
              <a:buFont typeface="Wingdings" pitchFamily="2" charset="2"/>
              <a:buNone/>
            </a:pPr>
            <a:r>
              <a:rPr lang="en-US" sz="900" dirty="0"/>
              <a:t>The answer is </a:t>
            </a:r>
            <a:r>
              <a:rPr lang="en-US" sz="900" b="1" dirty="0"/>
              <a:t>D</a:t>
            </a:r>
            <a:r>
              <a:rPr lang="en-US" sz="900" dirty="0"/>
              <a:t>.  This is the interest rate that is used to calculate the amount of interest to be charged on all or part of the balance if the full amount is not paid on or before the due date.  The lower the APR means the lower the cost of the loan to you.</a:t>
            </a:r>
          </a:p>
          <a:p>
            <a:pPr eaLnBrk="1" hangingPunct="1"/>
            <a:endParaRPr lang="en-US" sz="900" dirty="0"/>
          </a:p>
        </p:txBody>
      </p:sp>
    </p:spTree>
    <p:extLst>
      <p:ext uri="{BB962C8B-B14F-4D97-AF65-F5344CB8AC3E}">
        <p14:creationId xmlns:p14="http://schemas.microsoft.com/office/powerpoint/2010/main" val="3652212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a:noFill/>
          <a:ln/>
        </p:spPr>
        <p:txBody>
          <a:bodyPr>
            <a:normAutofit fontScale="775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i="0" dirty="0"/>
              <a:t>Review how to be smart about managing your credit and some of the credit trouble signs.</a:t>
            </a:r>
          </a:p>
        </p:txBody>
      </p:sp>
      <p:sp>
        <p:nvSpPr>
          <p:cNvPr id="72708" name="Slide Number Placeholder 3"/>
          <p:cNvSpPr>
            <a:spLocks noGrp="1"/>
          </p:cNvSpPr>
          <p:nvPr>
            <p:ph type="sldNum" sz="quarter" idx="5"/>
          </p:nvPr>
        </p:nvSpPr>
        <p:spPr>
          <a:noFill/>
        </p:spPr>
        <p:txBody>
          <a:bodyPr/>
          <a:lstStyle/>
          <a:p>
            <a:fld id="{19BB5C58-156D-44CC-A122-E8F956F38C8F}" type="slidenum">
              <a:rPr lang="en-US" smtClean="0">
                <a:ea typeface="ヒラギノ角ゴ Pro W3" pitchFamily="1" charset="-128"/>
              </a:rPr>
              <a:pPr/>
              <a:t>12</a:t>
            </a:fld>
            <a:endParaRPr lang="en-US">
              <a:ea typeface="ヒラギノ角ゴ Pro W3" pitchFamily="1" charset="-128"/>
            </a:endParaRPr>
          </a:p>
        </p:txBody>
      </p:sp>
    </p:spTree>
    <p:extLst>
      <p:ext uri="{BB962C8B-B14F-4D97-AF65-F5344CB8AC3E}">
        <p14:creationId xmlns:p14="http://schemas.microsoft.com/office/powerpoint/2010/main" val="383149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3792CC-6C8B-4B5B-AF6A-F44E80171FB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7418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pPr>
              <a:defRPr/>
            </a:pPr>
            <a:fld id="{BD87B9BE-6010-49FA-8DCD-81C6915D57AD}" type="slidenum">
              <a:rPr lang="en-US" smtClean="0"/>
              <a:pPr>
                <a:defRPr/>
              </a:pPr>
              <a:t>14</a:t>
            </a:fld>
            <a:endParaRPr lang="en-US" dirty="0"/>
          </a:p>
        </p:txBody>
      </p:sp>
    </p:spTree>
    <p:extLst>
      <p:ext uri="{BB962C8B-B14F-4D97-AF65-F5344CB8AC3E}">
        <p14:creationId xmlns:p14="http://schemas.microsoft.com/office/powerpoint/2010/main" val="123528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81100" y="696913"/>
            <a:ext cx="4648200" cy="3486150"/>
          </a:xfrm>
          <a:ln/>
        </p:spPr>
      </p:sp>
      <p:sp>
        <p:nvSpPr>
          <p:cNvPr id="25603" name="Notes Placeholder 2"/>
          <p:cNvSpPr>
            <a:spLocks noGrp="1"/>
          </p:cNvSpPr>
          <p:nvPr>
            <p:ph type="body" idx="1"/>
          </p:nvPr>
        </p:nvSpPr>
        <p:spPr>
          <a:noFill/>
          <a:ln/>
        </p:spPr>
        <p:txBody>
          <a:bodyPr/>
          <a:lstStyle/>
          <a:p>
            <a:pPr marL="227364" indent="-227364">
              <a:lnSpc>
                <a:spcPct val="90000"/>
              </a:lnSpc>
            </a:pPr>
            <a:r>
              <a:rPr lang="en-US" sz="1000" dirty="0">
                <a:latin typeface="Verdana" panose="020B0604030504040204" pitchFamily="34" charset="0"/>
                <a:ea typeface="Verdana" panose="020B0604030504040204" pitchFamily="34" charset="0"/>
                <a:cs typeface="Verdana" panose="020B0604030504040204" pitchFamily="34" charset="0"/>
              </a:rPr>
              <a:t>Start the lesson with the following </a:t>
            </a:r>
            <a:r>
              <a:rPr lang="en-US" sz="1000" u="sng" dirty="0">
                <a:latin typeface="Verdana" panose="020B0604030504040204" pitchFamily="34" charset="0"/>
                <a:ea typeface="Verdana" panose="020B0604030504040204" pitchFamily="34" charset="0"/>
                <a:cs typeface="Verdana" panose="020B0604030504040204" pitchFamily="34" charset="0"/>
              </a:rPr>
              <a:t>opening questions</a:t>
            </a:r>
            <a:r>
              <a:rPr lang="en-US" sz="1000" dirty="0">
                <a:latin typeface="Verdana" panose="020B0604030504040204" pitchFamily="34" charset="0"/>
                <a:ea typeface="Verdana" panose="020B0604030504040204" pitchFamily="34" charset="0"/>
                <a:cs typeface="Verdana" panose="020B0604030504040204" pitchFamily="34" charset="0"/>
              </a:rPr>
              <a:t>:</a:t>
            </a:r>
          </a:p>
          <a:p>
            <a:pPr marL="686787" marR="0" lvl="1" indent="-228929" algn="l" defTabSz="922264" rtl="0" eaLnBrk="1" fontAlgn="base" latinLnBrk="0" hangingPunct="1">
              <a:lnSpc>
                <a:spcPct val="90000"/>
              </a:lnSpc>
              <a:spcBef>
                <a:spcPct val="30000"/>
              </a:spcBef>
              <a:spcAft>
                <a:spcPct val="0"/>
              </a:spcAft>
              <a:buClrTx/>
              <a:buSzTx/>
              <a:buFontTx/>
              <a:buChar char="•"/>
              <a:tabLst/>
              <a:defRPr/>
            </a:pPr>
            <a:r>
              <a:rPr lang="en-US" sz="1000" dirty="0">
                <a:latin typeface="Verdana" panose="020B0604030504040204" pitchFamily="34" charset="0"/>
                <a:ea typeface="Verdana" panose="020B0604030504040204" pitchFamily="34" charset="0"/>
                <a:cs typeface="Verdana" panose="020B0604030504040204" pitchFamily="34" charset="0"/>
              </a:rPr>
              <a:t>How do you know if someone will keep a promise? If someone were to break a promise, how would you feel the next time they make a promise?</a:t>
            </a:r>
          </a:p>
          <a:p>
            <a:pPr marL="686787" marR="0" lvl="1" indent="-228929" algn="l" defTabSz="922264" rtl="0" eaLnBrk="1" fontAlgn="base" latinLnBrk="0" hangingPunct="1">
              <a:lnSpc>
                <a:spcPct val="90000"/>
              </a:lnSpc>
              <a:spcBef>
                <a:spcPct val="30000"/>
              </a:spcBef>
              <a:spcAft>
                <a:spcPct val="0"/>
              </a:spcAft>
              <a:buClrTx/>
              <a:buSzTx/>
              <a:buFontTx/>
              <a:buChar char="•"/>
              <a:tabLst/>
              <a:defRPr/>
            </a:pPr>
            <a:r>
              <a:rPr lang="en-US" sz="1000" dirty="0">
                <a:latin typeface="Verdana" panose="020B0604030504040204" pitchFamily="34" charset="0"/>
                <a:ea typeface="Verdana" panose="020B0604030504040204" pitchFamily="34" charset="0"/>
                <a:cs typeface="Verdana" panose="020B0604030504040204" pitchFamily="34" charset="0"/>
              </a:rPr>
              <a:t>Have you</a:t>
            </a:r>
            <a:r>
              <a:rPr lang="en-US" sz="1000" baseline="0" dirty="0">
                <a:latin typeface="Verdana" panose="020B0604030504040204" pitchFamily="34" charset="0"/>
                <a:ea typeface="Verdana" panose="020B0604030504040204" pitchFamily="34" charset="0"/>
                <a:cs typeface="Verdana" panose="020B0604030504040204" pitchFamily="34" charset="0"/>
              </a:rPr>
              <a:t> </a:t>
            </a:r>
            <a:r>
              <a:rPr lang="en-US" sz="1000" dirty="0">
                <a:latin typeface="Verdana" panose="020B0604030504040204" pitchFamily="34" charset="0"/>
                <a:ea typeface="Verdana" panose="020B0604030504040204" pitchFamily="34" charset="0"/>
                <a:cs typeface="Verdana" panose="020B0604030504040204" pitchFamily="34" charset="0"/>
              </a:rPr>
              <a:t>ever borrowed money from someone? What kind of agreement did you make with them about paying the money back?</a:t>
            </a:r>
          </a:p>
          <a:p>
            <a:pPr marL="686787" lvl="1" indent="-228929" defTabSz="922264" eaLnBrk="1" hangingPunct="1">
              <a:lnSpc>
                <a:spcPct val="90000"/>
              </a:lnSpc>
              <a:buFontTx/>
              <a:buChar char="•"/>
              <a:defRPr/>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658" lvl="0" indent="0" defTabSz="922264" eaLnBrk="1" hangingPunct="1">
              <a:lnSpc>
                <a:spcPct val="90000"/>
              </a:lnSpc>
              <a:buFontTx/>
              <a:buNone/>
              <a:defRPr/>
            </a:pPr>
            <a:r>
              <a:rPr lang="en-US" sz="1000" dirty="0">
                <a:latin typeface="Verdana" panose="020B0604030504040204" pitchFamily="34" charset="0"/>
                <a:ea typeface="Verdana" panose="020B0604030504040204" pitchFamily="34" charset="0"/>
                <a:cs typeface="Verdana" panose="020B0604030504040204" pitchFamily="34" charset="0"/>
              </a:rPr>
              <a:t>Encourage the participants to share their answers.</a:t>
            </a:r>
          </a:p>
          <a:p>
            <a:pPr marL="0" indent="0" eaLnBrk="1" hangingPunct="1">
              <a:lnSpc>
                <a:spcPct val="90000"/>
              </a:lnSpc>
              <a:buFont typeface="+mj-lt"/>
              <a:buNone/>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25604" name="Slide Number Placeholder 3"/>
          <p:cNvSpPr>
            <a:spLocks noGrp="1"/>
          </p:cNvSpPr>
          <p:nvPr>
            <p:ph type="sldNum" sz="quarter" idx="5"/>
          </p:nvPr>
        </p:nvSpPr>
        <p:spPr>
          <a:noFill/>
        </p:spPr>
        <p:txBody>
          <a:bodyPr/>
          <a:lstStyle/>
          <a:p>
            <a:pPr defTabSz="930270"/>
            <a:fld id="{E56D4DF7-CA70-4AA9-A60A-000A36F743CA}" type="slidenum">
              <a:rPr lang="en-US" smtClean="0"/>
              <a:pPr defTabSz="930270"/>
              <a:t>1</a:t>
            </a:fld>
            <a:endParaRPr lang="en-US" dirty="0"/>
          </a:p>
        </p:txBody>
      </p:sp>
    </p:spTree>
    <p:extLst>
      <p:ext uri="{BB962C8B-B14F-4D97-AF65-F5344CB8AC3E}">
        <p14:creationId xmlns:p14="http://schemas.microsoft.com/office/powerpoint/2010/main" val="709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CLICK THE VIDEO TO PLAY THE ‘WHAT IS CREDIT?’ VIDEO.  TO PAUSE, CLICK THE VIDEO AGAIN.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Talking points for the class: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-Clarify what a Lender is.  It could be a Bank, Credit Card or Mortgage company.  There are different types of lenders.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-If you do a careful job of managing your money over time, you’ll gain the ability to borrow money when you need it.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-This ability to borrow money is called having </a:t>
            </a:r>
            <a:r>
              <a:rPr lang="en-US" sz="1200" b="1" i="0" kern="1200" dirty="0">
                <a:solidFill>
                  <a:schemeClr val="tx1"/>
                </a:solidFill>
                <a:effectLst/>
                <a:latin typeface="+mn-lt"/>
                <a:ea typeface="+mn-ea"/>
                <a:cs typeface="+mn-cs"/>
              </a:rPr>
              <a:t>credit</a:t>
            </a:r>
            <a:r>
              <a:rPr lang="en-US" sz="1200" b="0" i="0" kern="1200" dirty="0">
                <a:solidFill>
                  <a:schemeClr val="tx1"/>
                </a:solidFill>
                <a:effectLst/>
                <a:latin typeface="+mn-lt"/>
                <a:ea typeface="+mn-ea"/>
                <a:cs typeface="+mn-cs"/>
              </a:rPr>
              <a:t>.</a:t>
            </a:r>
            <a:endParaRPr lang="en-US" dirty="0">
              <a:latin typeface="Arial" pitchFamily="34" charset="0"/>
            </a:endParaRPr>
          </a:p>
          <a:p>
            <a:endParaRPr lang="en-US" dirty="0">
              <a:latin typeface="Arial" pitchFamily="34" charset="0"/>
            </a:endParaRPr>
          </a:p>
          <a:p>
            <a:pPr marL="227364" indent="-227364">
              <a:lnSpc>
                <a:spcPct val="90000"/>
              </a:lnSpc>
            </a:pPr>
            <a:r>
              <a:rPr lang="en-US" sz="1000" dirty="0">
                <a:latin typeface="Verdana" panose="020B0604030504040204" pitchFamily="34" charset="0"/>
                <a:ea typeface="Verdana" panose="020B0604030504040204" pitchFamily="34" charset="0"/>
                <a:cs typeface="Verdana" panose="020B0604030504040204" pitchFamily="34" charset="0"/>
              </a:rPr>
              <a:t>Share the following key points to help students understand the importance of credit and interest:</a:t>
            </a:r>
          </a:p>
          <a:p>
            <a:pPr marL="686787" lvl="1" indent="-228929" eaLnBrk="1" hangingPunct="1">
              <a:lnSpc>
                <a:spcPct val="90000"/>
              </a:lnSpc>
              <a:buFontTx/>
              <a:buChar char="•"/>
              <a:defRPr/>
            </a:pPr>
            <a:r>
              <a:rPr lang="en-US" sz="1000" baseline="0" dirty="0">
                <a:latin typeface="Verdana" panose="020B0604030504040204" pitchFamily="34" charset="0"/>
                <a:ea typeface="Verdana" panose="020B0604030504040204" pitchFamily="34" charset="0"/>
                <a:cs typeface="Verdana" panose="020B0604030504040204" pitchFamily="34" charset="0"/>
              </a:rPr>
              <a:t>Credit </a:t>
            </a:r>
            <a:r>
              <a:rPr lang="en-US" sz="10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refers to the ability of a person or a business to borrow money from a lender with the intent or promise to pay the money back, usually with interest.</a:t>
            </a:r>
          </a:p>
          <a:p>
            <a:pPr marL="686787" marR="0" lvl="1" indent="-228929" algn="l" defTabSz="914400" rtl="0" eaLnBrk="1" fontAlgn="base" latinLnBrk="0" hangingPunct="1">
              <a:lnSpc>
                <a:spcPct val="90000"/>
              </a:lnSpc>
              <a:spcBef>
                <a:spcPct val="30000"/>
              </a:spcBef>
              <a:spcAft>
                <a:spcPct val="0"/>
              </a:spcAft>
              <a:buClrTx/>
              <a:buSzTx/>
              <a:buFontTx/>
              <a:buChar char="•"/>
              <a:tabLst/>
              <a:defRPr/>
            </a:pPr>
            <a:r>
              <a:rPr lang="en-US" sz="10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To earn credit, you first have to show lenders that you’re a good money manager.</a:t>
            </a:r>
          </a:p>
          <a:p>
            <a:pPr marL="686787" lvl="1" indent="-228929" eaLnBrk="1" hangingPunct="1">
              <a:lnSpc>
                <a:spcPct val="90000"/>
              </a:lnSpc>
              <a:buFontTx/>
              <a:buChar char="•"/>
              <a:defRPr/>
            </a:pPr>
            <a:r>
              <a:rPr lang="en-US" sz="10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When you borrow money from a parent, guardian, neighbor, or friend, you usually promise to pay it back by a certain time. They lend you the money because they trust you to keep your promise.</a:t>
            </a:r>
          </a:p>
          <a:p>
            <a:endParaRPr lang="en-US" dirty="0">
              <a:latin typeface="Arial" pitchFamily="34" charset="0"/>
            </a:endParaRPr>
          </a:p>
        </p:txBody>
      </p:sp>
      <p:sp>
        <p:nvSpPr>
          <p:cNvPr id="55300" name="Slide Number Placeholder 3"/>
          <p:cNvSpPr>
            <a:spLocks noGrp="1"/>
          </p:cNvSpPr>
          <p:nvPr>
            <p:ph type="sldNum" sz="quarter" idx="5"/>
          </p:nvPr>
        </p:nvSpPr>
        <p:spPr>
          <a:noFill/>
        </p:spPr>
        <p:txBody>
          <a:bodyPr/>
          <a:lstStyle/>
          <a:p>
            <a:fld id="{B8A3CF26-A7CB-4E78-9526-A059F1DB716D}" type="slidenum">
              <a:rPr lang="en-US" smtClean="0">
                <a:ea typeface="ヒラギノ角ゴ Pro W3" pitchFamily="1" charset="-128"/>
              </a:rPr>
              <a:pPr/>
              <a:t>2</a:t>
            </a:fld>
            <a:endParaRPr lang="en-US">
              <a:ea typeface="ヒラギノ角ゴ Pro W3" pitchFamily="1" charset="-128"/>
            </a:endParaRPr>
          </a:p>
        </p:txBody>
      </p:sp>
    </p:spTree>
    <p:extLst>
      <p:ext uri="{BB962C8B-B14F-4D97-AF65-F5344CB8AC3E}">
        <p14:creationId xmlns:p14="http://schemas.microsoft.com/office/powerpoint/2010/main" val="10861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4 C’s of credit with the participants.  Ask if they have any questions.</a:t>
            </a:r>
          </a:p>
        </p:txBody>
      </p:sp>
      <p:sp>
        <p:nvSpPr>
          <p:cNvPr id="4" name="Slide Number Placeholder 3"/>
          <p:cNvSpPr>
            <a:spLocks noGrp="1"/>
          </p:cNvSpPr>
          <p:nvPr>
            <p:ph type="sldNum" sz="quarter" idx="5"/>
          </p:nvPr>
        </p:nvSpPr>
        <p:spPr/>
        <p:txBody>
          <a:bodyPr/>
          <a:lstStyle/>
          <a:p>
            <a:pPr>
              <a:defRPr/>
            </a:pPr>
            <a:fld id="{B7189C4A-F59C-461A-ABCA-12531F27A092}" type="slidenum">
              <a:rPr lang="en-US" smtClean="0"/>
              <a:pPr>
                <a:defRPr/>
              </a:pPr>
              <a:t>3</a:t>
            </a:fld>
            <a:endParaRPr lang="en-US"/>
          </a:p>
        </p:txBody>
      </p:sp>
    </p:spTree>
    <p:extLst>
      <p:ext uri="{BB962C8B-B14F-4D97-AF65-F5344CB8AC3E}">
        <p14:creationId xmlns:p14="http://schemas.microsoft.com/office/powerpoint/2010/main" val="405095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eaLnBrk="1" hangingPunct="1">
              <a:spcBef>
                <a:spcPct val="0"/>
              </a:spcBef>
            </a:pPr>
            <a:r>
              <a:rPr lang="en-US" dirty="0"/>
              <a:t>Where can I get credit?  How do I get credit?</a:t>
            </a:r>
          </a:p>
          <a:p>
            <a:pPr eaLnBrk="1" hangingPunct="1">
              <a:spcBef>
                <a:spcPct val="0"/>
              </a:spcBef>
            </a:pPr>
            <a:endParaRPr lang="en-US" dirty="0"/>
          </a:p>
          <a:p>
            <a:pPr eaLnBrk="1" hangingPunct="1">
              <a:spcBef>
                <a:spcPct val="0"/>
              </a:spcBef>
            </a:pPr>
            <a:r>
              <a:rPr lang="en-US" dirty="0"/>
              <a:t>Secured credit cards</a:t>
            </a:r>
            <a:r>
              <a:rPr lang="en-US" baseline="0" dirty="0"/>
              <a:t> are often </a:t>
            </a:r>
            <a:r>
              <a:rPr lang="en-US" dirty="0">
                <a:effectLst/>
              </a:rPr>
              <a:t>backed by a cash deposit so they’re easier to get even if you have bad or no credit. Your lender can keep the money if you fail to make payments on your credit card bill.</a:t>
            </a:r>
          </a:p>
          <a:p>
            <a:pPr eaLnBrk="1" hangingPunct="1">
              <a:spcBef>
                <a:spcPct val="0"/>
              </a:spcBef>
            </a:pPr>
            <a:endParaRPr lang="en-US" dirty="0">
              <a:effectLst/>
            </a:endParaRPr>
          </a:p>
          <a:p>
            <a:pPr eaLnBrk="1" hangingPunct="1">
              <a:spcBef>
                <a:spcPct val="0"/>
              </a:spcBef>
            </a:pPr>
            <a:r>
              <a:rPr lang="en-US" dirty="0"/>
              <a:t>Retail cards and gas cards, typically approve consumers with lower credit scores and report to the credit bureaus so that cardholders who pay as agreed can build a positive credit history.</a:t>
            </a:r>
          </a:p>
          <a:p>
            <a:pPr eaLnBrk="1" hangingPunct="1">
              <a:spcBef>
                <a:spcPct val="0"/>
              </a:spcBef>
            </a:pPr>
            <a:endParaRPr lang="en-US" sz="1200" b="1" kern="1200" dirty="0">
              <a:solidFill>
                <a:schemeClr val="tx1"/>
              </a:solidFill>
              <a:effectLst/>
              <a:latin typeface="+mn-lt"/>
              <a:ea typeface="+mn-ea"/>
              <a:cs typeface="+mn-cs"/>
            </a:endParaRPr>
          </a:p>
          <a:p>
            <a:pPr eaLnBrk="1" hangingPunct="1">
              <a:spcBef>
                <a:spcPct val="0"/>
              </a:spcBef>
            </a:pPr>
            <a:r>
              <a:rPr lang="en-US" sz="1200" b="0" kern="1200" dirty="0">
                <a:solidFill>
                  <a:schemeClr val="tx1"/>
                </a:solidFill>
                <a:effectLst/>
                <a:latin typeface="+mn-lt"/>
                <a:ea typeface="+mn-ea"/>
                <a:cs typeface="+mn-cs"/>
              </a:rPr>
              <a:t>If you manage your secured credit cards, retail</a:t>
            </a:r>
            <a:r>
              <a:rPr lang="en-US" sz="1200" b="0" kern="1200" baseline="0" dirty="0">
                <a:solidFill>
                  <a:schemeClr val="tx1"/>
                </a:solidFill>
                <a:effectLst/>
                <a:latin typeface="+mn-lt"/>
                <a:ea typeface="+mn-ea"/>
                <a:cs typeface="+mn-cs"/>
              </a:rPr>
              <a:t> cards and/or gas cards responsibly you can use those to help you establish and improve your credit. </a:t>
            </a:r>
            <a:endParaRPr lang="en-US" sz="1200" b="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4</a:t>
            </a:fld>
            <a:endParaRPr lang="en-US">
              <a:ea typeface="ヒラギノ角ゴ Pro W3" pitchFamily="1" charset="-128"/>
            </a:endParaRPr>
          </a:p>
        </p:txBody>
      </p:sp>
    </p:spTree>
    <p:extLst>
      <p:ext uri="{BB962C8B-B14F-4D97-AF65-F5344CB8AC3E}">
        <p14:creationId xmlns:p14="http://schemas.microsoft.com/office/powerpoint/2010/main" val="418543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rPr>
              <a:t>Review the Responsible Credit Management Practices first.  Emphasize the 70 percent of your credit limit point.  This shows that you can control your use of credit and also to leave enough credit available in case of an emergency.</a:t>
            </a:r>
          </a:p>
          <a:p>
            <a:pPr eaLnBrk="1" hangingPunct="1">
              <a:spcBef>
                <a:spcPct val="0"/>
              </a:spcBef>
            </a:pPr>
            <a:endParaRPr lang="en-US" dirty="0"/>
          </a:p>
          <a:p>
            <a:pPr algn="l"/>
            <a:r>
              <a:rPr lang="en-US" b="0" i="0" dirty="0">
                <a:solidFill>
                  <a:srgbClr val="333333"/>
                </a:solidFill>
                <a:effectLst/>
                <a:latin typeface="Roboto" panose="02000000000000000000" pitchFamily="2" charset="0"/>
              </a:rPr>
              <a:t>Should You Freeze Your Credit Report?</a:t>
            </a:r>
          </a:p>
          <a:p>
            <a:pPr algn="l"/>
            <a:r>
              <a:rPr lang="en-US" b="0" i="0" dirty="0">
                <a:solidFill>
                  <a:srgbClr val="333333"/>
                </a:solidFill>
                <a:effectLst/>
                <a:latin typeface="Roboto" panose="02000000000000000000" pitchFamily="2" charset="0"/>
              </a:rPr>
              <a:t>Before adding a security freeze, you may instead consider </a:t>
            </a:r>
            <a:r>
              <a:rPr lang="en-US" b="0" i="0" u="sng" dirty="0">
                <a:solidFill>
                  <a:srgbClr val="426DA9"/>
                </a:solidFill>
                <a:effectLst/>
                <a:latin typeface="Roboto" panose="02000000000000000000" pitchFamily="2" charset="0"/>
                <a:hlinkClick r:id="rId3"/>
              </a:rPr>
              <a:t>requesting an initial fraud alert</a:t>
            </a:r>
            <a:r>
              <a:rPr lang="en-US" b="0" i="0" dirty="0">
                <a:solidFill>
                  <a:srgbClr val="333333"/>
                </a:solidFill>
                <a:effectLst/>
                <a:latin typeface="Roboto" panose="02000000000000000000" pitchFamily="2" charset="0"/>
              </a:rPr>
              <a:t> and a free credit report so that you can review it carefully. If there is no sign of fraud in your report, you might not need to take additional action.</a:t>
            </a:r>
          </a:p>
          <a:p>
            <a:pPr algn="l"/>
            <a:endParaRPr lang="en-US" b="0" i="0" dirty="0">
              <a:solidFill>
                <a:srgbClr val="333333"/>
              </a:solidFill>
              <a:effectLst/>
              <a:latin typeface="Roboto" panose="02000000000000000000" pitchFamily="2" charset="0"/>
            </a:endParaRPr>
          </a:p>
          <a:p>
            <a:pPr algn="l"/>
            <a:r>
              <a:rPr lang="en-US" b="0" i="0" dirty="0">
                <a:solidFill>
                  <a:srgbClr val="333333"/>
                </a:solidFill>
                <a:effectLst/>
                <a:latin typeface="Roboto" panose="02000000000000000000" pitchFamily="2" charset="0"/>
              </a:rPr>
              <a:t>If you froze your credit report and you or another party were to apply for new credit with a lender using your personal identification information, the lender would be unable to access your credit report when processing the application. </a:t>
            </a:r>
            <a:r>
              <a:rPr lang="en-US" sz="1200" u="sng" dirty="0">
                <a:solidFill>
                  <a:srgbClr val="000000"/>
                </a:solidFill>
                <a:effectLst/>
                <a:latin typeface="Calibri" panose="020F0502020204030204" pitchFamily="34" charset="0"/>
                <a:ea typeface="Calibri" panose="020F0502020204030204" pitchFamily="34" charset="0"/>
                <a:hlinkClick r:id="rId4"/>
              </a:rPr>
              <a:t>https://www.experian.com/freeze/center.html</a:t>
            </a: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C43792CC-6C8B-4B5B-AF6A-F44E80171FBA}" type="slidenum">
              <a:rPr lang="en-US" smtClean="0"/>
              <a:pPr>
                <a:defRPr/>
              </a:pPr>
              <a:t>5</a:t>
            </a:fld>
            <a:endParaRPr lang="en-US"/>
          </a:p>
        </p:txBody>
      </p:sp>
    </p:spTree>
    <p:extLst>
      <p:ext uri="{BB962C8B-B14F-4D97-AF65-F5344CB8AC3E}">
        <p14:creationId xmlns:p14="http://schemas.microsoft.com/office/powerpoint/2010/main" val="388366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a:noFill/>
          <a:ln/>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Tell participants that the three main credit agencies for credit reports are Equifax, Transunion and Experian.  Let them know what the companies track.</a:t>
            </a:r>
          </a:p>
          <a:p>
            <a:pPr eaLnBrk="1" hangingPunct="1">
              <a:spcBef>
                <a:spcPct val="0"/>
              </a:spcBef>
            </a:pPr>
            <a:endParaRPr lang="en-US" sz="1200" dirty="0"/>
          </a:p>
        </p:txBody>
      </p:sp>
      <p:sp>
        <p:nvSpPr>
          <p:cNvPr id="68612" name="Slide Number Placeholder 3"/>
          <p:cNvSpPr>
            <a:spLocks noGrp="1"/>
          </p:cNvSpPr>
          <p:nvPr>
            <p:ph type="sldNum" sz="quarter" idx="5"/>
          </p:nvPr>
        </p:nvSpPr>
        <p:spPr>
          <a:noFill/>
        </p:spPr>
        <p:txBody>
          <a:bodyPr/>
          <a:lstStyle/>
          <a:p>
            <a:fld id="{236D9A84-D349-4C32-88DE-BB4C60AC8DA2}" type="slidenum">
              <a:rPr lang="en-US" smtClean="0">
                <a:ea typeface="ヒラギノ角ゴ Pro W3" pitchFamily="1" charset="-128"/>
              </a:rPr>
              <a:pPr/>
              <a:t>6</a:t>
            </a:fld>
            <a:endParaRPr lang="en-US">
              <a:ea typeface="ヒラギノ角ゴ Pro W3" pitchFamily="1" charset="-128"/>
            </a:endParaRPr>
          </a:p>
        </p:txBody>
      </p:sp>
    </p:spTree>
    <p:extLst>
      <p:ext uri="{BB962C8B-B14F-4D97-AF65-F5344CB8AC3E}">
        <p14:creationId xmlns:p14="http://schemas.microsoft.com/office/powerpoint/2010/main" val="3595720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Watch the Your Credit Score video and have a discussion about it.</a:t>
            </a:r>
            <a:endParaRPr lang="en-US" sz="1200" b="0" i="0" kern="1200" baseline="0" dirty="0">
              <a:solidFill>
                <a:schemeClr val="tx1"/>
              </a:solidFill>
              <a:effectLst/>
              <a:latin typeface="+mn-lt"/>
              <a:ea typeface="+mn-ea"/>
              <a:cs typeface="+mn-cs"/>
            </a:endParaRPr>
          </a:p>
        </p:txBody>
      </p:sp>
      <p:sp>
        <p:nvSpPr>
          <p:cNvPr id="55300" name="Slide Number Placeholder 3"/>
          <p:cNvSpPr>
            <a:spLocks noGrp="1"/>
          </p:cNvSpPr>
          <p:nvPr>
            <p:ph type="sldNum" sz="quarter" idx="5"/>
          </p:nvPr>
        </p:nvSpPr>
        <p:spPr>
          <a:noFill/>
        </p:spPr>
        <p:txBody>
          <a:bodyPr/>
          <a:lstStyle/>
          <a:p>
            <a:fld id="{B8A3CF26-A7CB-4E78-9526-A059F1DB716D}" type="slidenum">
              <a:rPr lang="en-US" smtClean="0">
                <a:ea typeface="ヒラギノ角ゴ Pro W3" pitchFamily="1" charset="-128"/>
              </a:rPr>
              <a:pPr/>
              <a:t>7</a:t>
            </a:fld>
            <a:endParaRPr lang="en-US">
              <a:ea typeface="ヒラギノ角ゴ Pro W3" pitchFamily="1" charset="-128"/>
            </a:endParaRPr>
          </a:p>
        </p:txBody>
      </p:sp>
    </p:spTree>
    <p:extLst>
      <p:ext uri="{BB962C8B-B14F-4D97-AF65-F5344CB8AC3E}">
        <p14:creationId xmlns:p14="http://schemas.microsoft.com/office/powerpoint/2010/main" val="3552598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156" indent="-219156">
              <a:lnSpc>
                <a:spcPct val="90000"/>
              </a:lnSpc>
            </a:pPr>
            <a:r>
              <a:rPr lang="en-US" sz="1000" dirty="0"/>
              <a:t>Watch the video with participants to give</a:t>
            </a:r>
            <a:r>
              <a:rPr lang="en-US" sz="1000" baseline="0" dirty="0"/>
              <a:t> a quick overview of what loans and borrowing are.  Ask them what the difference is between loans and credit cards.</a:t>
            </a:r>
            <a:endParaRPr lang="en-US" sz="1000" dirty="0"/>
          </a:p>
          <a:p>
            <a:pPr marL="663641" lvl="1" indent="-219156">
              <a:lnSpc>
                <a:spcPct val="90000"/>
              </a:lnSpc>
              <a:buFontTx/>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8</a:t>
            </a:fld>
            <a:endParaRPr lang="en-US" dirty="0"/>
          </a:p>
        </p:txBody>
      </p:sp>
    </p:spTree>
    <p:extLst>
      <p:ext uri="{BB962C8B-B14F-4D97-AF65-F5344CB8AC3E}">
        <p14:creationId xmlns:p14="http://schemas.microsoft.com/office/powerpoint/2010/main" val="3985108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Line 9"/>
          <p:cNvSpPr>
            <a:spLocks noChangeShapeType="1"/>
          </p:cNvSpPr>
          <p:nvPr/>
        </p:nvSpPr>
        <p:spPr bwMode="auto">
          <a:xfrm flipV="1">
            <a:off x="534389" y="3716641"/>
            <a:ext cx="7894481" cy="8466"/>
          </a:xfrm>
          <a:prstGeom prst="line">
            <a:avLst/>
          </a:prstGeom>
          <a:noFill/>
          <a:ln w="38100">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ctrTitle"/>
          </p:nvPr>
        </p:nvSpPr>
        <p:spPr>
          <a:xfrm>
            <a:off x="546785" y="2039274"/>
            <a:ext cx="8151127" cy="1485562"/>
          </a:xfrm>
          <a:noFill/>
          <a:ln w="9525">
            <a:noFill/>
            <a:miter lim="800000"/>
            <a:headEnd/>
            <a:tailEnd/>
          </a:ln>
        </p:spPr>
        <p:txBody>
          <a:bodyPr anchor="b"/>
          <a:lstStyle>
            <a:lvl1pPr algn="l" rtl="0" eaLnBrk="1" fontAlgn="base" hangingPunct="1">
              <a:lnSpc>
                <a:spcPct val="105000"/>
              </a:lnSpc>
              <a:spcBef>
                <a:spcPct val="0"/>
              </a:spcBef>
              <a:spcAft>
                <a:spcPct val="0"/>
              </a:spcAft>
              <a:defRPr lang="en-US" sz="4400" dirty="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 name="Subtitle 2"/>
          <p:cNvSpPr>
            <a:spLocks noGrp="1"/>
          </p:cNvSpPr>
          <p:nvPr>
            <p:ph type="subTitle" idx="1"/>
          </p:nvPr>
        </p:nvSpPr>
        <p:spPr>
          <a:xfrm>
            <a:off x="546786" y="3916912"/>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200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Hands on Banking Money Skills You need for Life Logo" title="Hands on Banking Logo"/>
          <p:cNvPicPr>
            <a:picLocks noChangeAspect="1"/>
          </p:cNvPicPr>
          <p:nvPr userDrawn="1"/>
        </p:nvPicPr>
        <p:blipFill>
          <a:blip r:embed="rId3" cstate="print"/>
          <a:stretch>
            <a:fillRect/>
          </a:stretch>
        </p:blipFill>
        <p:spPr>
          <a:xfrm>
            <a:off x="534388" y="418769"/>
            <a:ext cx="3491702" cy="98357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54766" y="510404"/>
            <a:ext cx="743146" cy="845329"/>
          </a:xfrm>
          <a:prstGeom prst="rect">
            <a:avLst/>
          </a:prstGeom>
        </p:spPr>
      </p:pic>
    </p:spTree>
    <p:custDataLst>
      <p:tags r:id="rId1"/>
    </p:custDataLst>
    <p:extLst>
      <p:ext uri="{BB962C8B-B14F-4D97-AF65-F5344CB8AC3E}">
        <p14:creationId xmlns:p14="http://schemas.microsoft.com/office/powerpoint/2010/main" val="284033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730" y="319903"/>
            <a:ext cx="8229600" cy="1143000"/>
          </a:xfrm>
        </p:spPr>
        <p:txBody>
          <a:bodyPr/>
          <a:lstStyle>
            <a:lvl1pPr>
              <a:defRPr sz="320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 name="Content Placeholder 2"/>
          <p:cNvSpPr>
            <a:spLocks noGrp="1"/>
          </p:cNvSpPr>
          <p:nvPr>
            <p:ph idx="1"/>
          </p:nvPr>
        </p:nvSpPr>
        <p:spPr>
          <a:xfrm>
            <a:off x="547730" y="1646600"/>
            <a:ext cx="8229600" cy="5047672"/>
          </a:xfrm>
        </p:spPr>
        <p:txBody>
          <a:bodyPr/>
          <a:lstStyle>
            <a:lvl1pPr>
              <a:spcBef>
                <a:spcPts val="0"/>
              </a:spcBef>
              <a:defRPr sz="2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7388" indent="-342900">
              <a:spcBef>
                <a:spcPts val="0"/>
              </a:spcBef>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7013">
              <a:spcBef>
                <a:spcPts val="0"/>
              </a:spcBef>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41413" indent="-227013">
              <a:spcBef>
                <a:spcPts val="0"/>
              </a:spcBef>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76363" indent="-234950">
              <a:spcBef>
                <a:spcPts val="0"/>
              </a:spcBef>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Tree>
    <p:custDataLst>
      <p:tags r:id="rId1"/>
    </p:custDataLst>
    <p:extLst>
      <p:ext uri="{BB962C8B-B14F-4D97-AF65-F5344CB8AC3E}">
        <p14:creationId xmlns:p14="http://schemas.microsoft.com/office/powerpoint/2010/main" val="155021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547730" y="1647823"/>
            <a:ext cx="4024270" cy="4525963"/>
          </a:xfrm>
        </p:spPr>
        <p:txBody>
          <a:bodyPr/>
          <a:lstStyle>
            <a:lvl1pPr>
              <a:defRPr sz="22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7783" y="1647823"/>
            <a:ext cx="4038600" cy="4525963"/>
          </a:xfrm>
        </p:spPr>
        <p:txBody>
          <a:bodyPr/>
          <a:lstStyle>
            <a:lvl1pPr>
              <a:defRPr sz="22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Tree>
    <p:custDataLst>
      <p:tags r:id="rId1"/>
    </p:custDataLst>
    <p:extLst>
      <p:ext uri="{BB962C8B-B14F-4D97-AF65-F5344CB8AC3E}">
        <p14:creationId xmlns:p14="http://schemas.microsoft.com/office/powerpoint/2010/main" val="418693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3"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Tree>
    <p:custDataLst>
      <p:tags r:id="rId1"/>
    </p:custDataLst>
    <p:extLst>
      <p:ext uri="{BB962C8B-B14F-4D97-AF65-F5344CB8AC3E}">
        <p14:creationId xmlns:p14="http://schemas.microsoft.com/office/powerpoint/2010/main" val="96210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Content Placeholder 5"/>
          <p:cNvSpPr>
            <a:spLocks noGrp="1"/>
          </p:cNvSpPr>
          <p:nvPr>
            <p:ph sz="quarter" idx="10"/>
          </p:nvPr>
        </p:nvSpPr>
        <p:spPr>
          <a:xfrm>
            <a:off x="547688" y="2105025"/>
            <a:ext cx="8229600" cy="3838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1"/>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extLst>
      <p:ext uri="{BB962C8B-B14F-4D97-AF65-F5344CB8AC3E}">
        <p14:creationId xmlns:p14="http://schemas.microsoft.com/office/powerpoint/2010/main" val="363986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Tree>
    <p:custDataLst>
      <p:tags r:id="rId1"/>
    </p:custDataLst>
    <p:extLst>
      <p:ext uri="{BB962C8B-B14F-4D97-AF65-F5344CB8AC3E}">
        <p14:creationId xmlns:p14="http://schemas.microsoft.com/office/powerpoint/2010/main" val="420641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5" name="Picture 4" descr="Hands on Banking Money Skills You Need for Life Logo" title="Hands on Banking Logo"/>
          <p:cNvPicPr>
            <a:picLocks noChangeAspect="1"/>
          </p:cNvPicPr>
          <p:nvPr userDrawn="1"/>
        </p:nvPicPr>
        <p:blipFill>
          <a:blip r:embed="rId3" cstate="print"/>
          <a:stretch>
            <a:fillRect/>
          </a:stretch>
        </p:blipFill>
        <p:spPr>
          <a:xfrm>
            <a:off x="452502" y="363137"/>
            <a:ext cx="3652727" cy="1028936"/>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88406" y="407173"/>
            <a:ext cx="826924" cy="940626"/>
          </a:xfrm>
          <a:prstGeom prst="rect">
            <a:avLst/>
          </a:prstGeom>
        </p:spPr>
      </p:pic>
      <p:sp>
        <p:nvSpPr>
          <p:cNvPr id="59394" name="Rectangle 2"/>
          <p:cNvSpPr>
            <a:spLocks noGrp="1" noChangeArrowheads="1"/>
          </p:cNvSpPr>
          <p:nvPr>
            <p:ph type="ctrTitle"/>
          </p:nvPr>
        </p:nvSpPr>
        <p:spPr>
          <a:xfrm>
            <a:off x="548640" y="2363307"/>
            <a:ext cx="8043862" cy="1063217"/>
          </a:xfrm>
        </p:spPr>
        <p:txBody>
          <a:bodyPr lIns="0" tIns="0" rIns="0" bIns="0" anchor="b"/>
          <a:lstStyle>
            <a:lvl1pPr>
              <a:lnSpc>
                <a:spcPts val="5000"/>
              </a:lnSpc>
              <a:defRPr sz="4400" b="0" spc="-100" baseline="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cxnSp>
        <p:nvCxnSpPr>
          <p:cNvPr id="8" name="Straight Connector 7"/>
          <p:cNvCxnSpPr/>
          <p:nvPr userDrawn="1"/>
        </p:nvCxnSpPr>
        <p:spPr bwMode="auto">
          <a:xfrm>
            <a:off x="548640" y="3685619"/>
            <a:ext cx="8043862" cy="0"/>
          </a:xfrm>
          <a:prstGeom prst="line">
            <a:avLst/>
          </a:prstGeom>
          <a:noFill/>
          <a:ln w="38100" cap="flat" cmpd="sng" algn="ctr">
            <a:solidFill>
              <a:schemeClr val="accent4"/>
            </a:solidFill>
            <a:prstDash val="solid"/>
            <a:round/>
            <a:headEnd type="none" w="med" len="med"/>
            <a:tailEnd type="none" w="med" len="med"/>
          </a:ln>
          <a:effectLst/>
        </p:spPr>
      </p:cxnSp>
      <p:sp>
        <p:nvSpPr>
          <p:cNvPr id="59395" name="Rectangle 3"/>
          <p:cNvSpPr>
            <a:spLocks noGrp="1" noChangeArrowheads="1"/>
          </p:cNvSpPr>
          <p:nvPr>
            <p:ph type="subTitle" idx="1"/>
          </p:nvPr>
        </p:nvSpPr>
        <p:spPr>
          <a:xfrm>
            <a:off x="548640" y="3944715"/>
            <a:ext cx="8043862" cy="859297"/>
          </a:xfrm>
        </p:spPr>
        <p:txBody>
          <a:bodyPr lIns="0" tIns="0" rIns="0" bIns="0"/>
          <a:lstStyle>
            <a:lvl1pPr marL="0" indent="0">
              <a:buFont typeface="Wingdings" pitchFamily="2" charset="2"/>
              <a:buNone/>
              <a:defRPr sz="2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subtitle style</a:t>
            </a:r>
          </a:p>
        </p:txBody>
      </p:sp>
      <p:sp>
        <p:nvSpPr>
          <p:cNvPr id="7" name="Copyright"/>
          <p:cNvSpPr>
            <a:spLocks noChangeArrowheads="1"/>
          </p:cNvSpPr>
          <p:nvPr userDrawn="1"/>
        </p:nvSpPr>
        <p:spPr bwMode="auto">
          <a:xfrm>
            <a:off x="255123" y="6508679"/>
            <a:ext cx="2791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900" dirty="0">
                <a:latin typeface="Century Gothic" panose="020B0502020202020204" pitchFamily="34" charset="0"/>
              </a:rPr>
              <a:t>© 2021 Wells Fargo Bank NA. All rights reserved.</a:t>
            </a:r>
          </a:p>
        </p:txBody>
      </p:sp>
    </p:spTree>
    <p:custDataLst>
      <p:tags r:id="rId1"/>
    </p:custDataLst>
    <p:extLst>
      <p:ext uri="{BB962C8B-B14F-4D97-AF65-F5344CB8AC3E}">
        <p14:creationId xmlns:p14="http://schemas.microsoft.com/office/powerpoint/2010/main" val="18930378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extLst>
      <p:ext uri="{BB962C8B-B14F-4D97-AF65-F5344CB8AC3E}">
        <p14:creationId xmlns:p14="http://schemas.microsoft.com/office/powerpoint/2010/main" val="73629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7688" y="320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547688" y="1651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Copyright"/>
          <p:cNvSpPr>
            <a:spLocks noChangeArrowheads="1"/>
          </p:cNvSpPr>
          <p:nvPr userDrawn="1"/>
        </p:nvSpPr>
        <p:spPr bwMode="auto">
          <a:xfrm>
            <a:off x="255123" y="6508679"/>
            <a:ext cx="2791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900" dirty="0">
                <a:latin typeface="Century Gothic" panose="020B0502020202020204" pitchFamily="34" charset="0"/>
              </a:rPr>
              <a:t>© 2022 Wells Fargo Bank NA. All rights reserved.</a:t>
            </a:r>
          </a:p>
        </p:txBody>
      </p:sp>
    </p:spTree>
    <p:custDataLst>
      <p:tags r:id="rId10"/>
    </p:custDataLst>
  </p:cSld>
  <p:clrMap bg1="lt1" tx1="dk1" bg2="lt2" tx2="dk2" accent1="accent1" accent2="accent2" accent3="accent3" accent4="accent4" accent5="accent5" accent6="accent6" hlink="hlink" folHlink="folHlink"/>
  <p:sldLayoutIdLst>
    <p:sldLayoutId id="2147484834" r:id="rId1"/>
    <p:sldLayoutId id="2147484835" r:id="rId2"/>
    <p:sldLayoutId id="2147484838" r:id="rId3"/>
    <p:sldLayoutId id="2147484840" r:id="rId4"/>
    <p:sldLayoutId id="2147484895" r:id="rId5"/>
    <p:sldLayoutId id="2147484894" r:id="rId6"/>
    <p:sldLayoutId id="2147484851" r:id="rId7"/>
    <p:sldLayoutId id="2147484896" r:id="rId8"/>
  </p:sldLayoutIdLst>
  <p:hf sldNum="0" hdr="0" ftr="0" dt="0"/>
  <p:txStyles>
    <p:titleStyle>
      <a:lvl1pPr algn="l" rtl="0" eaLnBrk="1" fontAlgn="base" hangingPunct="1">
        <a:lnSpc>
          <a:spcPct val="105000"/>
        </a:lnSpc>
        <a:spcBef>
          <a:spcPct val="0"/>
        </a:spcBef>
        <a:spcAft>
          <a:spcPct val="0"/>
        </a:spcAft>
        <a:defRPr lang="en-US" sz="3200" kern="1200" dirty="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7013" algn="l" rtl="0" eaLnBrk="1" fontAlgn="base" hangingPunct="1">
        <a:spcBef>
          <a:spcPct val="0"/>
        </a:spcBef>
        <a:spcAft>
          <a:spcPts val="1200"/>
        </a:spcAft>
        <a:buFont typeface="Arial"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76363" indent="-234950" algn="l" rtl="0" eaLnBrk="1" fontAlgn="base" hangingPunct="1">
        <a:spcBef>
          <a:spcPct val="0"/>
        </a:spcBef>
        <a:spcAft>
          <a:spcPts val="1200"/>
        </a:spcAft>
        <a:buFont typeface="Wingdings" pitchFamily="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hyperlink" Target="http://www.federalreserve.gov/consumerinfo/consumercredit.htm" TargetMode="Externa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hyperlink" Target="https://www.experian.com/freeze/center.htm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video" Target="../media/media2.mp4"/><Relationship Id="rId2" Type="http://schemas.microsoft.com/office/2007/relationships/media" Target="../media/media2.mp4"/><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video" Target="../media/media3.mp4"/><Relationship Id="rId2" Type="http://schemas.microsoft.com/office/2007/relationships/media" Target="../media/media3.mp4"/><Relationship Id="rId1" Type="http://schemas.openxmlformats.org/officeDocument/2006/relationships/tags" Target="../tags/tag19.xml"/><Relationship Id="rId6" Type="http://schemas.openxmlformats.org/officeDocument/2006/relationships/image" Target="../media/image9.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Credit and Loans</a:t>
            </a:r>
          </a:p>
        </p:txBody>
      </p:sp>
      <p:sp>
        <p:nvSpPr>
          <p:cNvPr id="6" name="TextBox 5">
            <a:extLst>
              <a:ext uri="{FF2B5EF4-FFF2-40B4-BE49-F238E27FC236}">
                <a16:creationId xmlns:a16="http://schemas.microsoft.com/office/drawing/2014/main" id="{121C6B0C-12B5-4BA2-BD21-935F1A0BE4D1}"/>
              </a:ext>
            </a:extLst>
          </p:cNvPr>
          <p:cNvSpPr txBox="1"/>
          <p:nvPr/>
        </p:nvSpPr>
        <p:spPr>
          <a:xfrm>
            <a:off x="3471279" y="2156945"/>
            <a:ext cx="5410200" cy="2539157"/>
          </a:xfrm>
          <a:prstGeom prst="rect">
            <a:avLst/>
          </a:prstGeom>
          <a:solidFill>
            <a:schemeClr val="accent6"/>
          </a:solid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BEFORE PRESENTING THIS MATERIAL: </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THE PRESENTATION FOR TIMING</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REVIEW PRESENTER NOTES TO BECOME FAMILIAR WITH THE INFO / SLIDES</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PUT PRESENTATION INTO ‘SLIDE SHOW’ MODE TO CLICK THROUGH THE PRESENTATION AND USE THE INTERACTIVE ELEMENTS.</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DELETE THIS MESSAGE BEFORE PRESENTING.</a:t>
            </a:r>
          </a:p>
        </p:txBody>
      </p:sp>
    </p:spTree>
    <p:custDataLst>
      <p:tags r:id="rId1"/>
    </p:custDataLst>
    <p:extLst>
      <p:ext uri="{BB962C8B-B14F-4D97-AF65-F5344CB8AC3E}">
        <p14:creationId xmlns:p14="http://schemas.microsoft.com/office/powerpoint/2010/main" val="319684184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Loan Comparison</a:t>
            </a:r>
          </a:p>
        </p:txBody>
      </p:sp>
      <p:sp>
        <p:nvSpPr>
          <p:cNvPr id="10" name="TextBox 9">
            <a:extLst>
              <a:ext uri="{FF2B5EF4-FFF2-40B4-BE49-F238E27FC236}">
                <a16:creationId xmlns:a16="http://schemas.microsoft.com/office/drawing/2014/main" id="{83B71585-D6B4-4C92-9418-0D1FA69AAF49}"/>
              </a:ext>
            </a:extLst>
          </p:cNvPr>
          <p:cNvSpPr txBox="1"/>
          <p:nvPr/>
        </p:nvSpPr>
        <p:spPr>
          <a:xfrm>
            <a:off x="334814" y="1736585"/>
            <a:ext cx="8229600"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Compare Interest Rates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Now compare these two sample loans. Note how the interest rate affects the total amount of interest paid</a:t>
            </a:r>
            <a:endParaRPr lang="en-US" sz="1400" dirty="0"/>
          </a:p>
        </p:txBody>
      </p:sp>
      <p:sp>
        <p:nvSpPr>
          <p:cNvPr id="9" name="TextBox 8">
            <a:extLst>
              <a:ext uri="{FF2B5EF4-FFF2-40B4-BE49-F238E27FC236}">
                <a16:creationId xmlns:a16="http://schemas.microsoft.com/office/drawing/2014/main" id="{9BB4D9B4-68C4-4208-AF97-799A03D4CBC4}"/>
              </a:ext>
            </a:extLst>
          </p:cNvPr>
          <p:cNvSpPr txBox="1"/>
          <p:nvPr/>
        </p:nvSpPr>
        <p:spPr>
          <a:xfrm>
            <a:off x="333301" y="2730306"/>
            <a:ext cx="8477398"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Interest Rate Comparison</a:t>
            </a:r>
            <a:endParaRPr kumimoji="0" lang="en-US" altLang="en-US" sz="14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Loan amount of $10,000 with a 5 year term</a:t>
            </a:r>
            <a:endParaRPr kumimoji="0" lang="en-US" altLang="en-US" sz="1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Table 5">
            <a:extLst>
              <a:ext uri="{FF2B5EF4-FFF2-40B4-BE49-F238E27FC236}">
                <a16:creationId xmlns:a16="http://schemas.microsoft.com/office/drawing/2014/main" id="{F7985A72-E983-4CC8-AF58-259D38613DB6}"/>
              </a:ext>
            </a:extLst>
          </p:cNvPr>
          <p:cNvGraphicFramePr>
            <a:graphicFrameLocks noGrp="1"/>
          </p:cNvGraphicFramePr>
          <p:nvPr>
            <p:extLst>
              <p:ext uri="{D42A27DB-BD31-4B8C-83A1-F6EECF244321}">
                <p14:modId xmlns:p14="http://schemas.microsoft.com/office/powerpoint/2010/main" val="379127502"/>
              </p:ext>
            </p:extLst>
          </p:nvPr>
        </p:nvGraphicFramePr>
        <p:xfrm>
          <a:off x="444500" y="3508583"/>
          <a:ext cx="5410200" cy="1097280"/>
        </p:xfrm>
        <a:graphic>
          <a:graphicData uri="http://schemas.openxmlformats.org/drawingml/2006/table">
            <a:tbl>
              <a:tblPr firstRow="1"/>
              <a:tblGrid>
                <a:gridCol w="2717800">
                  <a:extLst>
                    <a:ext uri="{9D8B030D-6E8A-4147-A177-3AD203B41FA5}">
                      <a16:colId xmlns:a16="http://schemas.microsoft.com/office/drawing/2014/main" val="4035870064"/>
                    </a:ext>
                  </a:extLst>
                </a:gridCol>
                <a:gridCol w="1231900">
                  <a:extLst>
                    <a:ext uri="{9D8B030D-6E8A-4147-A177-3AD203B41FA5}">
                      <a16:colId xmlns:a16="http://schemas.microsoft.com/office/drawing/2014/main" val="1683101265"/>
                    </a:ext>
                  </a:extLst>
                </a:gridCol>
                <a:gridCol w="1460500">
                  <a:extLst>
                    <a:ext uri="{9D8B030D-6E8A-4147-A177-3AD203B41FA5}">
                      <a16:colId xmlns:a16="http://schemas.microsoft.com/office/drawing/2014/main" val="161905618"/>
                    </a:ext>
                  </a:extLst>
                </a:gridCol>
              </a:tblGrid>
              <a:tr h="0">
                <a:tc>
                  <a:txBody>
                    <a:bodyPr/>
                    <a:lstStyle/>
                    <a:p>
                      <a:pPr algn="l" fontAlgn="ctr"/>
                      <a:r>
                        <a:rPr lang="en-US" sz="12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ABOUT THE LOAN</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6E6E6"/>
                    </a:solidFill>
                  </a:tcPr>
                </a:tc>
                <a:tc>
                  <a:txBody>
                    <a:bodyPr/>
                    <a:lstStyle/>
                    <a:p>
                      <a:pPr algn="ctr" fontAlgn="ctr"/>
                      <a:r>
                        <a:rPr lang="en-US" sz="12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LOAN A</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6E6E6"/>
                    </a:solidFill>
                  </a:tcPr>
                </a:tc>
                <a:tc>
                  <a:txBody>
                    <a:bodyPr/>
                    <a:lstStyle/>
                    <a:p>
                      <a:pPr algn="ctr" fontAlgn="ctr"/>
                      <a:r>
                        <a:rPr lang="en-US" sz="12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LOAN B</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6E6E6"/>
                    </a:solidFill>
                  </a:tcPr>
                </a:tc>
                <a:extLst>
                  <a:ext uri="{0D108BD9-81ED-4DB2-BD59-A6C34878D82A}">
                    <a16:rowId xmlns:a16="http://schemas.microsoft.com/office/drawing/2014/main" val="2773451479"/>
                  </a:ext>
                </a:extLst>
              </a:tr>
              <a:tr h="0">
                <a:tc>
                  <a:txBody>
                    <a:bodyPr/>
                    <a:lstStyle/>
                    <a:p>
                      <a:pP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INTEREST RATE</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a:effectLst/>
                          <a:latin typeface="Open Sans" panose="020B0606030504020204" pitchFamily="34" charset="0"/>
                          <a:ea typeface="Open Sans" panose="020B0606030504020204" pitchFamily="34" charset="0"/>
                          <a:cs typeface="Open Sans" panose="020B0606030504020204" pitchFamily="34" charset="0"/>
                        </a:rPr>
                        <a:t>5%</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15%</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547541211"/>
                  </a:ext>
                </a:extLst>
              </a:tr>
              <a:tr h="0">
                <a:tc>
                  <a:txBody>
                    <a:bodyPr/>
                    <a:lstStyle/>
                    <a:p>
                      <a:pPr fontAlgn="ctr"/>
                      <a:r>
                        <a:rPr lang="en-US" sz="1200">
                          <a:effectLst/>
                          <a:latin typeface="Open Sans" panose="020B0606030504020204" pitchFamily="34" charset="0"/>
                          <a:ea typeface="Open Sans" panose="020B0606030504020204" pitchFamily="34" charset="0"/>
                          <a:cs typeface="Open Sans" panose="020B0606030504020204" pitchFamily="34" charset="0"/>
                        </a:rPr>
                        <a:t>MONTHLY PAYMENT</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$188.71</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$237.90</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789128804"/>
                  </a:ext>
                </a:extLst>
              </a:tr>
              <a:tr h="0">
                <a:tc>
                  <a:txBody>
                    <a:bodyPr/>
                    <a:lstStyle/>
                    <a:p>
                      <a:pPr fontAlgn="ctr"/>
                      <a:r>
                        <a:rPr lang="en-US" sz="1200">
                          <a:effectLst/>
                          <a:latin typeface="Open Sans" panose="020B0606030504020204" pitchFamily="34" charset="0"/>
                          <a:ea typeface="Open Sans" panose="020B0606030504020204" pitchFamily="34" charset="0"/>
                          <a:cs typeface="Open Sans" panose="020B0606030504020204" pitchFamily="34" charset="0"/>
                        </a:rPr>
                        <a:t>TOTAL INTEREST OVER 5 YEARS</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a:effectLst/>
                          <a:latin typeface="Open Sans" panose="020B0606030504020204" pitchFamily="34" charset="0"/>
                          <a:ea typeface="Open Sans" panose="020B0606030504020204" pitchFamily="34" charset="0"/>
                          <a:cs typeface="Open Sans" panose="020B0606030504020204" pitchFamily="34" charset="0"/>
                        </a:rPr>
                        <a:t>$1,322.74</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$4,273.96</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891717686"/>
                  </a:ext>
                </a:extLst>
              </a:tr>
            </a:tbl>
          </a:graphicData>
        </a:graphic>
      </p:graphicFrame>
      <p:cxnSp>
        <p:nvCxnSpPr>
          <p:cNvPr id="14" name="Straight Connector 13">
            <a:extLst>
              <a:ext uri="{FF2B5EF4-FFF2-40B4-BE49-F238E27FC236}">
                <a16:creationId xmlns:a16="http://schemas.microsoft.com/office/drawing/2014/main" id="{5B1FE502-D7B3-4818-9133-77C656B551D1}"/>
              </a:ext>
              <a:ext uri="{C183D7F6-B498-43B3-948B-1728B52AA6E4}">
                <adec:decorative xmlns:adec="http://schemas.microsoft.com/office/drawing/2017/decorative" val="1"/>
              </a:ext>
            </a:extLst>
          </p:cNvPr>
          <p:cNvCxnSpPr/>
          <p:nvPr/>
        </p:nvCxnSpPr>
        <p:spPr>
          <a:xfrm>
            <a:off x="444500" y="5054600"/>
            <a:ext cx="811991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D1EC6F-DAB2-418E-BE78-E6EB8CB493FC}"/>
              </a:ext>
            </a:extLst>
          </p:cNvPr>
          <p:cNvSpPr txBox="1"/>
          <p:nvPr/>
        </p:nvSpPr>
        <p:spPr>
          <a:xfrm>
            <a:off x="333301" y="5507961"/>
            <a:ext cx="8477398"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Note: </a:t>
            </a:r>
            <a:r>
              <a:rPr kumimoji="0" lang="en-US" altLang="en-US" sz="14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Always try to get a loan with the lowest interest rate you can.  A strong credit score may help you qualify for a lower interest rate.</a:t>
            </a:r>
            <a:endParaRPr kumimoji="0" lang="en-US" altLang="en-US" sz="1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descr="Icon of a loan certificate">
            <a:extLst>
              <a:ext uri="{FF2B5EF4-FFF2-40B4-BE49-F238E27FC236}">
                <a16:creationId xmlns:a16="http://schemas.microsoft.com/office/drawing/2014/main" id="{A15D8087-E6BF-475E-A20B-A9D1132E9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048" y="2578101"/>
            <a:ext cx="1675366" cy="2151583"/>
          </a:xfrm>
          <a:prstGeom prst="rect">
            <a:avLst/>
          </a:prstGeom>
        </p:spPr>
      </p:pic>
    </p:spTree>
    <p:custDataLst>
      <p:tags r:id="rId1"/>
    </p:custDataLst>
    <p:extLst>
      <p:ext uri="{BB962C8B-B14F-4D97-AF65-F5344CB8AC3E}">
        <p14:creationId xmlns:p14="http://schemas.microsoft.com/office/powerpoint/2010/main" val="121378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1+#ppt_w/2"/>
                                          </p:val>
                                        </p:tav>
                                        <p:tav tm="100000">
                                          <p:val>
                                            <p:strVal val="#ppt_x"/>
                                          </p:val>
                                        </p:tav>
                                      </p:tavLst>
                                    </p:anim>
                                    <p:anim calcmode="lin" valueType="num">
                                      <p:cBhvr additive="base">
                                        <p:cTn id="8" dur="2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ppt_x"/>
                                          </p:val>
                                        </p:tav>
                                        <p:tav tm="100000">
                                          <p:val>
                                            <p:strVal val="#ppt_x"/>
                                          </p:val>
                                        </p:tav>
                                      </p:tavLst>
                                    </p:anim>
                                    <p:anim calcmode="lin" valueType="num">
                                      <p:cBhvr additive="base">
                                        <p:cTn id="16" dur="2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ppt_x"/>
                                          </p:val>
                                        </p:tav>
                                        <p:tav tm="100000">
                                          <p:val>
                                            <p:strVal val="#ppt_x"/>
                                          </p:val>
                                        </p:tav>
                                      </p:tavLst>
                                    </p:anim>
                                    <p:anim calcmode="lin" valueType="num">
                                      <p:cBhvr additive="base">
                                        <p:cTn id="20" dur="2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ppt_x"/>
                                          </p:val>
                                        </p:tav>
                                        <p:tav tm="100000">
                                          <p:val>
                                            <p:strVal val="#ppt_x"/>
                                          </p:val>
                                        </p:tav>
                                      </p:tavLst>
                                    </p:anim>
                                    <p:anim calcmode="lin" valueType="num">
                                      <p:cBhvr additive="base">
                                        <p:cTn id="24" dur="2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000" fill="hold"/>
                                        <p:tgtEl>
                                          <p:spTgt spid="14"/>
                                        </p:tgtEl>
                                        <p:attrNameLst>
                                          <p:attrName>ppt_x</p:attrName>
                                        </p:attrNameLst>
                                      </p:cBhvr>
                                      <p:tavLst>
                                        <p:tav tm="0">
                                          <p:val>
                                            <p:strVal val="#ppt_x"/>
                                          </p:val>
                                        </p:tav>
                                        <p:tav tm="100000">
                                          <p:val>
                                            <p:strVal val="#ppt_x"/>
                                          </p:val>
                                        </p:tav>
                                      </p:tavLst>
                                    </p:anim>
                                    <p:anim calcmode="lin" valueType="num">
                                      <p:cBhvr additive="base">
                                        <p:cTn id="28"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Loan Warning Signs</a:t>
            </a:r>
            <a:br>
              <a:rPr lang="en-US" dirty="0"/>
            </a:br>
            <a:endParaRPr lang="en-US" dirty="0"/>
          </a:p>
        </p:txBody>
      </p:sp>
      <p:sp>
        <p:nvSpPr>
          <p:cNvPr id="24579" name="Content Placeholder 1"/>
          <p:cNvSpPr>
            <a:spLocks noGrp="1"/>
          </p:cNvSpPr>
          <p:nvPr>
            <p:ph sz="half" idx="1"/>
          </p:nvPr>
        </p:nvSpPr>
        <p:spPr>
          <a:xfrm>
            <a:off x="366712" y="1629508"/>
            <a:ext cx="4887870" cy="3270738"/>
          </a:xfrm>
        </p:spPr>
        <p:txBody>
          <a:bodyPr/>
          <a:lstStyle/>
          <a:p>
            <a:r>
              <a:rPr lang="en-US" sz="2400" dirty="0"/>
              <a:t>False Information</a:t>
            </a:r>
          </a:p>
          <a:p>
            <a:r>
              <a:rPr lang="en-US" sz="2400" dirty="0"/>
              <a:t>Bank Loan Documents</a:t>
            </a:r>
          </a:p>
          <a:p>
            <a:r>
              <a:rPr lang="en-US" sz="2400" dirty="0"/>
              <a:t>Bait and Switch</a:t>
            </a:r>
          </a:p>
          <a:p>
            <a:r>
              <a:rPr lang="en-US" sz="2400" dirty="0"/>
              <a:t>Equity Stripping</a:t>
            </a:r>
          </a:p>
          <a:p>
            <a:r>
              <a:rPr lang="en-US" sz="2400" dirty="0"/>
              <a:t>Loan Flipping</a:t>
            </a:r>
          </a:p>
          <a:p>
            <a:r>
              <a:rPr lang="en-US" sz="2400" dirty="0"/>
              <a:t>Fees for Bi-Weekly Payments</a:t>
            </a:r>
          </a:p>
          <a:p>
            <a:pPr marL="0" indent="0">
              <a:buNone/>
            </a:pPr>
            <a:endParaRPr lang="en-US" sz="2400" dirty="0"/>
          </a:p>
        </p:txBody>
      </p:sp>
      <p:sp>
        <p:nvSpPr>
          <p:cNvPr id="3" name="Content Placeholder 2"/>
          <p:cNvSpPr/>
          <p:nvPr/>
        </p:nvSpPr>
        <p:spPr>
          <a:xfrm>
            <a:off x="221064" y="5228492"/>
            <a:ext cx="8701872" cy="7704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2763" indent="-512763">
              <a:buNone/>
              <a:tabLst>
                <a:tab pos="630238" algn="l"/>
              </a:tabLst>
            </a:pPr>
            <a:r>
              <a:rPr lang="en-US"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Tip:  </a:t>
            </a:r>
            <a:r>
              <a:rPr lang="en-US"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If you’re just starting out, you may want to consider opening a secured credit card or loan, gas card, or retail store charge card to begin establishing your credit history.</a:t>
            </a:r>
            <a:endParaRPr lang="en-US" sz="14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picture containing high school students at a table">
            <a:extLst>
              <a:ext uri="{FF2B5EF4-FFF2-40B4-BE49-F238E27FC236}">
                <a16:creationId xmlns:a16="http://schemas.microsoft.com/office/drawing/2014/main" id="{7F685057-B80D-4ECE-A2BD-2CC57EA4FA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4582" y="1987892"/>
            <a:ext cx="3078402" cy="205098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6947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80">
                                          <p:stCondLst>
                                            <p:cond delay="0"/>
                                          </p:stCondLst>
                                        </p:cTn>
                                        <p:tgtEl>
                                          <p:spTgt spid="7"/>
                                        </p:tgtEl>
                                      </p:cBhvr>
                                    </p:animEffect>
                                    <p:anim calcmode="lin" valueType="num">
                                      <p:cBhvr>
                                        <p:cTn id="4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4" dur="26">
                                          <p:stCondLst>
                                            <p:cond delay="650"/>
                                          </p:stCondLst>
                                        </p:cTn>
                                        <p:tgtEl>
                                          <p:spTgt spid="7"/>
                                        </p:tgtEl>
                                      </p:cBhvr>
                                      <p:to x="100000" y="60000"/>
                                    </p:animScale>
                                    <p:animScale>
                                      <p:cBhvr>
                                        <p:cTn id="55" dur="166" decel="50000">
                                          <p:stCondLst>
                                            <p:cond delay="676"/>
                                          </p:stCondLst>
                                        </p:cTn>
                                        <p:tgtEl>
                                          <p:spTgt spid="7"/>
                                        </p:tgtEl>
                                      </p:cBhvr>
                                      <p:to x="100000" y="100000"/>
                                    </p:animScale>
                                    <p:animScale>
                                      <p:cBhvr>
                                        <p:cTn id="56" dur="26">
                                          <p:stCondLst>
                                            <p:cond delay="1312"/>
                                          </p:stCondLst>
                                        </p:cTn>
                                        <p:tgtEl>
                                          <p:spTgt spid="7"/>
                                        </p:tgtEl>
                                      </p:cBhvr>
                                      <p:to x="100000" y="80000"/>
                                    </p:animScale>
                                    <p:animScale>
                                      <p:cBhvr>
                                        <p:cTn id="57" dur="166" decel="50000">
                                          <p:stCondLst>
                                            <p:cond delay="1338"/>
                                          </p:stCondLst>
                                        </p:cTn>
                                        <p:tgtEl>
                                          <p:spTgt spid="7"/>
                                        </p:tgtEl>
                                      </p:cBhvr>
                                      <p:to x="100000" y="100000"/>
                                    </p:animScale>
                                    <p:animScale>
                                      <p:cBhvr>
                                        <p:cTn id="58" dur="26">
                                          <p:stCondLst>
                                            <p:cond delay="1642"/>
                                          </p:stCondLst>
                                        </p:cTn>
                                        <p:tgtEl>
                                          <p:spTgt spid="7"/>
                                        </p:tgtEl>
                                      </p:cBhvr>
                                      <p:to x="100000" y="90000"/>
                                    </p:animScale>
                                    <p:animScale>
                                      <p:cBhvr>
                                        <p:cTn id="59" dur="166" decel="50000">
                                          <p:stCondLst>
                                            <p:cond delay="1668"/>
                                          </p:stCondLst>
                                        </p:cTn>
                                        <p:tgtEl>
                                          <p:spTgt spid="7"/>
                                        </p:tgtEl>
                                      </p:cBhvr>
                                      <p:to x="100000" y="100000"/>
                                    </p:animScale>
                                    <p:animScale>
                                      <p:cBhvr>
                                        <p:cTn id="60" dur="26">
                                          <p:stCondLst>
                                            <p:cond delay="1808"/>
                                          </p:stCondLst>
                                        </p:cTn>
                                        <p:tgtEl>
                                          <p:spTgt spid="7"/>
                                        </p:tgtEl>
                                      </p:cBhvr>
                                      <p:to x="100000" y="95000"/>
                                    </p:animScale>
                                    <p:animScale>
                                      <p:cBhvr>
                                        <p:cTn id="6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allAtOnce"/>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547730" y="319903"/>
            <a:ext cx="8229600" cy="1143000"/>
          </a:xfrm>
        </p:spPr>
        <p:txBody>
          <a:bodyPr/>
          <a:lstStyle/>
          <a:p>
            <a:r>
              <a:rPr lang="en-US" dirty="0"/>
              <a:t>Quiz Time!</a:t>
            </a:r>
          </a:p>
        </p:txBody>
      </p:sp>
      <p:sp>
        <p:nvSpPr>
          <p:cNvPr id="15" name="Rectangle 3">
            <a:extLst>
              <a:ext uri="{FF2B5EF4-FFF2-40B4-BE49-F238E27FC236}">
                <a16:creationId xmlns:a16="http://schemas.microsoft.com/office/drawing/2014/main" id="{609329C0-7F97-4C46-B2F1-4581E212BD23}"/>
              </a:ext>
            </a:extLst>
          </p:cNvPr>
          <p:cNvSpPr txBox="1">
            <a:spLocks noChangeArrowheads="1"/>
          </p:cNvSpPr>
          <p:nvPr/>
        </p:nvSpPr>
        <p:spPr bwMode="auto">
          <a:xfrm>
            <a:off x="547730" y="1592969"/>
            <a:ext cx="8229600" cy="98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0"/>
              </a:spcBef>
              <a:spcAft>
                <a:spcPts val="1200"/>
              </a:spcAft>
              <a:buFont typeface="Wingdings"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7388" indent="-342900" algn="l" rtl="0" eaLnBrk="1" fontAlgn="base" hangingPunct="1">
              <a:spcBef>
                <a:spcPts val="0"/>
              </a:spcBef>
              <a:spcAft>
                <a:spcPts val="1200"/>
              </a:spcAft>
              <a:buFont typeface="Verdana"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7013" algn="l" rtl="0" eaLnBrk="1" fontAlgn="base" hangingPunct="1">
              <a:spcBef>
                <a:spcPts val="0"/>
              </a:spcBef>
              <a:spcAft>
                <a:spcPts val="1200"/>
              </a:spcAft>
              <a:buFont typeface="Arial"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41413" indent="-227013" algn="l" rtl="0" eaLnBrk="1" fontAlgn="base" hangingPunct="1">
              <a:spcBef>
                <a:spcPts val="0"/>
              </a:spcBef>
              <a:spcAft>
                <a:spcPts val="1200"/>
              </a:spcAft>
              <a:buFont typeface="Wingdings" pitchFamily="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76363" indent="-234950" algn="l" rtl="0" eaLnBrk="1" fontAlgn="base" hangingPunct="1">
              <a:spcBef>
                <a:spcPts val="0"/>
              </a:spcBef>
              <a:spcAft>
                <a:spcPts val="1200"/>
              </a:spcAft>
              <a:buFont typeface="Wingdings" pitchFamily="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5809" indent="-545809">
              <a:buFont typeface="Wingdings" pitchFamily="2" charset="2"/>
              <a:buNone/>
            </a:pPr>
            <a:r>
              <a:rPr lang="en-US" sz="2800" b="1" dirty="0">
                <a:solidFill>
                  <a:schemeClr val="tx2"/>
                </a:solidFill>
              </a:rPr>
              <a:t>Q1: </a:t>
            </a:r>
            <a:r>
              <a:rPr lang="en-US" dirty="0"/>
              <a:t>True or False – When I use my credit card to make a purchase I am borrowing money?</a:t>
            </a:r>
          </a:p>
        </p:txBody>
      </p:sp>
      <p:sp>
        <p:nvSpPr>
          <p:cNvPr id="16" name="AutoShape 5">
            <a:extLst>
              <a:ext uri="{FF2B5EF4-FFF2-40B4-BE49-F238E27FC236}">
                <a16:creationId xmlns:a16="http://schemas.microsoft.com/office/drawing/2014/main" id="{75705D80-4676-4453-BEC9-D538ED93440C}"/>
              </a:ext>
            </a:extLst>
          </p:cNvPr>
          <p:cNvSpPr>
            <a:spLocks noChangeArrowheads="1"/>
          </p:cNvSpPr>
          <p:nvPr/>
        </p:nvSpPr>
        <p:spPr bwMode="auto">
          <a:xfrm>
            <a:off x="1959882" y="2736797"/>
            <a:ext cx="1827893" cy="446012"/>
          </a:xfrm>
          <a:prstGeom prst="roundRect">
            <a:avLst>
              <a:gd name="adj" fmla="val 50000"/>
            </a:avLst>
          </a:prstGeom>
          <a:solidFill>
            <a:schemeClr val="accent3">
              <a:lumMod val="20000"/>
              <a:lumOff val="80000"/>
            </a:schemeClr>
          </a:solidFill>
          <a:ln w="9525">
            <a:noFill/>
            <a:round/>
            <a:headEnd/>
            <a:tailEnd/>
          </a:ln>
        </p:spPr>
        <p:txBody>
          <a:bodyPr wrap="none" anchor="ctr"/>
          <a:lstStyle/>
          <a:p>
            <a:pPr algn="ctr"/>
            <a:r>
              <a:rPr lang="en-US" sz="2286" b="1" dirty="0">
                <a:latin typeface="Open Sans" panose="020B0606030504020204" pitchFamily="34" charset="0"/>
                <a:ea typeface="Open Sans" panose="020B0606030504020204" pitchFamily="34" charset="0"/>
                <a:cs typeface="Open Sans" panose="020B0606030504020204" pitchFamily="34" charset="0"/>
              </a:rPr>
              <a:t>True</a:t>
            </a:r>
          </a:p>
        </p:txBody>
      </p:sp>
      <p:sp>
        <p:nvSpPr>
          <p:cNvPr id="18" name="AutoShape 5">
            <a:extLst>
              <a:ext uri="{FF2B5EF4-FFF2-40B4-BE49-F238E27FC236}">
                <a16:creationId xmlns:a16="http://schemas.microsoft.com/office/drawing/2014/main" id="{9D1F9832-C158-4B47-8C01-E61D0A21492F}"/>
              </a:ext>
            </a:extLst>
          </p:cNvPr>
          <p:cNvSpPr>
            <a:spLocks noChangeArrowheads="1"/>
          </p:cNvSpPr>
          <p:nvPr/>
        </p:nvSpPr>
        <p:spPr bwMode="auto">
          <a:xfrm>
            <a:off x="1959881" y="2720205"/>
            <a:ext cx="1827893" cy="446012"/>
          </a:xfrm>
          <a:prstGeom prst="roundRect">
            <a:avLst>
              <a:gd name="adj" fmla="val 50000"/>
            </a:avLst>
          </a:prstGeom>
          <a:solidFill>
            <a:schemeClr val="accent3"/>
          </a:solidFill>
          <a:ln w="9525">
            <a:noFill/>
            <a:round/>
            <a:headEnd/>
            <a:tailEnd/>
          </a:ln>
        </p:spPr>
        <p:txBody>
          <a:bodyPr wrap="none" anchor="ctr"/>
          <a:lstStyle/>
          <a:p>
            <a:pPr algn="ctr"/>
            <a:r>
              <a:rPr lang="en-US" sz="2286" b="1" dirty="0">
                <a:solidFill>
                  <a:schemeClr val="bg1"/>
                </a:solidFill>
                <a:latin typeface="Open Sans" panose="020B0606030504020204" pitchFamily="34" charset="0"/>
                <a:ea typeface="Open Sans" panose="020B0606030504020204" pitchFamily="34" charset="0"/>
                <a:cs typeface="Open Sans" panose="020B0606030504020204" pitchFamily="34" charset="0"/>
              </a:rPr>
              <a:t>True</a:t>
            </a:r>
          </a:p>
        </p:txBody>
      </p:sp>
      <p:sp>
        <p:nvSpPr>
          <p:cNvPr id="17" name="AutoShape 6">
            <a:extLst>
              <a:ext uri="{FF2B5EF4-FFF2-40B4-BE49-F238E27FC236}">
                <a16:creationId xmlns:a16="http://schemas.microsoft.com/office/drawing/2014/main" id="{9F760C21-F8CC-41B3-8E05-DC60F7B71C03}"/>
              </a:ext>
            </a:extLst>
          </p:cNvPr>
          <p:cNvSpPr>
            <a:spLocks noChangeArrowheads="1"/>
          </p:cNvSpPr>
          <p:nvPr/>
        </p:nvSpPr>
        <p:spPr bwMode="auto">
          <a:xfrm>
            <a:off x="4662530" y="2736797"/>
            <a:ext cx="1827893" cy="446011"/>
          </a:xfrm>
          <a:prstGeom prst="roundRect">
            <a:avLst>
              <a:gd name="adj" fmla="val 50000"/>
            </a:avLst>
          </a:prstGeom>
          <a:solidFill>
            <a:schemeClr val="accent3">
              <a:lumMod val="20000"/>
              <a:lumOff val="80000"/>
            </a:schemeClr>
          </a:solidFill>
          <a:ln w="9525">
            <a:noFill/>
            <a:round/>
            <a:headEnd/>
            <a:tailEnd/>
          </a:ln>
        </p:spPr>
        <p:txBody>
          <a:bodyPr wrap="none" anchor="ctr"/>
          <a:lstStyle/>
          <a:p>
            <a:pPr algn="ctr"/>
            <a:r>
              <a:rPr lang="en-US" sz="2286" b="1" dirty="0">
                <a:latin typeface="Open Sans" panose="020B0606030504020204" pitchFamily="34" charset="0"/>
                <a:ea typeface="Open Sans" panose="020B0606030504020204" pitchFamily="34" charset="0"/>
                <a:cs typeface="Open Sans" panose="020B0606030504020204" pitchFamily="34" charset="0"/>
              </a:rPr>
              <a:t>False</a:t>
            </a:r>
          </a:p>
        </p:txBody>
      </p:sp>
      <p:sp>
        <p:nvSpPr>
          <p:cNvPr id="6148" name="Rectangle 3"/>
          <p:cNvSpPr>
            <a:spLocks noGrp="1" noChangeArrowheads="1"/>
          </p:cNvSpPr>
          <p:nvPr>
            <p:ph idx="1"/>
          </p:nvPr>
        </p:nvSpPr>
        <p:spPr>
          <a:xfrm>
            <a:off x="547730" y="3555446"/>
            <a:ext cx="8229600" cy="673913"/>
          </a:xfrm>
        </p:spPr>
        <p:txBody>
          <a:bodyPr/>
          <a:lstStyle/>
          <a:p>
            <a:pPr marL="545809" indent="-545809">
              <a:buNone/>
            </a:pPr>
            <a:r>
              <a:rPr lang="en-US" sz="2800" b="1" dirty="0">
                <a:solidFill>
                  <a:schemeClr val="tx2"/>
                </a:solidFill>
              </a:rPr>
              <a:t>Q2: </a:t>
            </a:r>
            <a:r>
              <a:rPr lang="en-US" dirty="0"/>
              <a:t>The term </a:t>
            </a:r>
            <a:r>
              <a:rPr lang="en-US" b="1" dirty="0"/>
              <a:t>Interest Rate </a:t>
            </a:r>
            <a:r>
              <a:rPr lang="en-US" dirty="0"/>
              <a:t>refers to:</a:t>
            </a:r>
          </a:p>
        </p:txBody>
      </p:sp>
      <p:grpSp>
        <p:nvGrpSpPr>
          <p:cNvPr id="21" name="Group 20">
            <a:extLst>
              <a:ext uri="{C183D7F6-B498-43B3-948B-1728B52AA6E4}">
                <adec:decorative xmlns:adec="http://schemas.microsoft.com/office/drawing/2017/decorative" val="1"/>
              </a:ext>
            </a:extLst>
          </p:cNvPr>
          <p:cNvGrpSpPr/>
          <p:nvPr/>
        </p:nvGrpSpPr>
        <p:grpSpPr>
          <a:xfrm>
            <a:off x="1010092" y="4182491"/>
            <a:ext cx="7625907" cy="1981347"/>
            <a:chOff x="1154906" y="3035841"/>
            <a:chExt cx="8223646" cy="2080418"/>
          </a:xfrm>
        </p:grpSpPr>
        <p:sp>
          <p:nvSpPr>
            <p:cNvPr id="8197" name="Rectangle 4"/>
            <p:cNvSpPr>
              <a:spLocks noChangeArrowheads="1"/>
            </p:cNvSpPr>
            <p:nvPr/>
          </p:nvSpPr>
          <p:spPr bwMode="auto">
            <a:xfrm>
              <a:off x="1558129" y="3048000"/>
              <a:ext cx="7820423" cy="206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70000"/>
                </a:spcBef>
              </a:pPr>
              <a:r>
                <a:rPr lang="en-US" sz="2000" dirty="0">
                  <a:latin typeface="Open Sans" panose="020B0606030504020204" pitchFamily="34" charset="0"/>
                  <a:ea typeface="Open Sans" panose="020B0606030504020204" pitchFamily="34" charset="0"/>
                  <a:cs typeface="Open Sans" panose="020B0606030504020204" pitchFamily="34" charset="0"/>
                </a:rPr>
                <a:t>Amount of credit I have available on the card.</a:t>
              </a:r>
            </a:p>
            <a:p>
              <a:pPr>
                <a:spcBef>
                  <a:spcPct val="70000"/>
                </a:spcBef>
              </a:pPr>
              <a:r>
                <a:rPr lang="en-US" sz="2000" dirty="0">
                  <a:latin typeface="Open Sans" panose="020B0606030504020204" pitchFamily="34" charset="0"/>
                  <a:ea typeface="Open Sans" panose="020B0606030504020204" pitchFamily="34" charset="0"/>
                  <a:cs typeface="Open Sans" panose="020B0606030504020204" pitchFamily="34" charset="0"/>
                </a:rPr>
                <a:t>The interest rate set by the government for credit cards.</a:t>
              </a:r>
            </a:p>
            <a:p>
              <a:pPr>
                <a:spcBef>
                  <a:spcPct val="70000"/>
                </a:spcBef>
              </a:pPr>
              <a:r>
                <a:rPr lang="en-US" sz="2000" dirty="0">
                  <a:latin typeface="Open Sans" panose="020B0606030504020204" pitchFamily="34" charset="0"/>
                  <a:ea typeface="Open Sans" panose="020B0606030504020204" pitchFamily="34" charset="0"/>
                  <a:cs typeface="Open Sans" panose="020B0606030504020204" pitchFamily="34" charset="0"/>
                </a:rPr>
                <a:t>My annual fee for having this rewards card.</a:t>
              </a:r>
            </a:p>
            <a:p>
              <a:pPr>
                <a:spcBef>
                  <a:spcPct val="70000"/>
                </a:spcBef>
              </a:pPr>
              <a:r>
                <a:rPr lang="en-US" sz="2000" dirty="0">
                  <a:latin typeface="Open Sans" panose="020B0606030504020204" pitchFamily="34" charset="0"/>
                  <a:ea typeface="Open Sans" panose="020B0606030504020204" pitchFamily="34" charset="0"/>
                  <a:cs typeface="Open Sans" panose="020B0606030504020204" pitchFamily="34" charset="0"/>
                </a:rPr>
                <a:t>What is used to compute my finance charge.</a:t>
              </a:r>
            </a:p>
          </p:txBody>
        </p:sp>
        <p:sp>
          <p:nvSpPr>
            <p:cNvPr id="8199" name="Oval 6"/>
            <p:cNvSpPr>
              <a:spLocks noChangeArrowheads="1"/>
            </p:cNvSpPr>
            <p:nvPr/>
          </p:nvSpPr>
          <p:spPr bwMode="auto">
            <a:xfrm>
              <a:off x="1154906" y="3085052"/>
              <a:ext cx="341312" cy="325438"/>
            </a:xfrm>
            <a:prstGeom prst="ellipse">
              <a:avLst/>
            </a:prstGeom>
            <a:solidFill>
              <a:srgbClr val="5199AD"/>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b"/>
            <a:lstStyle/>
            <a:p>
              <a:pPr algn="r"/>
              <a:endParaRPr lang="en-US" sz="2095"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00" name="Oval 7"/>
            <p:cNvSpPr>
              <a:spLocks noChangeArrowheads="1"/>
            </p:cNvSpPr>
            <p:nvPr/>
          </p:nvSpPr>
          <p:spPr bwMode="auto">
            <a:xfrm>
              <a:off x="1154906" y="3626420"/>
              <a:ext cx="341312" cy="325438"/>
            </a:xfrm>
            <a:prstGeom prst="ellipse">
              <a:avLst/>
            </a:prstGeom>
            <a:solidFill>
              <a:srgbClr val="5199AD"/>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b"/>
            <a:lstStyle/>
            <a:p>
              <a:pPr algn="r"/>
              <a:endParaRPr lang="en-US" sz="2095"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01" name="Oval 8"/>
            <p:cNvSpPr>
              <a:spLocks noChangeArrowheads="1"/>
            </p:cNvSpPr>
            <p:nvPr/>
          </p:nvSpPr>
          <p:spPr bwMode="auto">
            <a:xfrm>
              <a:off x="1154906" y="4182595"/>
              <a:ext cx="341312" cy="325438"/>
            </a:xfrm>
            <a:prstGeom prst="ellipse">
              <a:avLst/>
            </a:prstGeom>
            <a:solidFill>
              <a:srgbClr val="5199AD"/>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b"/>
            <a:lstStyle/>
            <a:p>
              <a:pPr algn="r"/>
              <a:endParaRPr lang="en-US" sz="2095"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02" name="Oval 9"/>
            <p:cNvSpPr>
              <a:spLocks noChangeArrowheads="1"/>
            </p:cNvSpPr>
            <p:nvPr/>
          </p:nvSpPr>
          <p:spPr bwMode="auto">
            <a:xfrm>
              <a:off x="1154906" y="4745645"/>
              <a:ext cx="341312" cy="325437"/>
            </a:xfrm>
            <a:prstGeom prst="ellipse">
              <a:avLst/>
            </a:prstGeom>
            <a:solidFill>
              <a:srgbClr val="5199AD"/>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b"/>
            <a:lstStyle/>
            <a:p>
              <a:pPr algn="r"/>
              <a:endParaRPr lang="en-US" sz="2095"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03" name="Rectangle 10"/>
            <p:cNvSpPr>
              <a:spLocks noChangeArrowheads="1"/>
            </p:cNvSpPr>
            <p:nvPr/>
          </p:nvSpPr>
          <p:spPr bwMode="auto">
            <a:xfrm>
              <a:off x="1231106" y="3035841"/>
              <a:ext cx="269875" cy="33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95" b="1"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8204" name="Rectangle 11"/>
            <p:cNvSpPr>
              <a:spLocks noChangeArrowheads="1"/>
            </p:cNvSpPr>
            <p:nvPr/>
          </p:nvSpPr>
          <p:spPr bwMode="auto">
            <a:xfrm>
              <a:off x="1231106" y="3601021"/>
              <a:ext cx="269875" cy="33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95" b="1"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8205" name="Rectangle 12"/>
            <p:cNvSpPr>
              <a:spLocks noChangeArrowheads="1"/>
            </p:cNvSpPr>
            <p:nvPr/>
          </p:nvSpPr>
          <p:spPr bwMode="auto">
            <a:xfrm>
              <a:off x="1231106" y="4157195"/>
              <a:ext cx="269875" cy="33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95"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a:t>
              </a:r>
              <a:endParaRPr lang="en-US" sz="2095"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06" name="Rectangle 13"/>
            <p:cNvSpPr>
              <a:spLocks noChangeArrowheads="1"/>
            </p:cNvSpPr>
            <p:nvPr/>
          </p:nvSpPr>
          <p:spPr bwMode="auto">
            <a:xfrm>
              <a:off x="1231106" y="4720250"/>
              <a:ext cx="269875" cy="33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95" b="1" dirty="0">
                  <a:solidFill>
                    <a:schemeClr val="bg1"/>
                  </a:solidFill>
                  <a:latin typeface="Open Sans" panose="020B0606030504020204" pitchFamily="34" charset="0"/>
                  <a:ea typeface="Open Sans" panose="020B0606030504020204" pitchFamily="34" charset="0"/>
                  <a:cs typeface="Open Sans" panose="020B0606030504020204" pitchFamily="34" charset="0"/>
                </a:rPr>
                <a:t>d.</a:t>
              </a:r>
            </a:p>
          </p:txBody>
        </p:sp>
      </p:grpSp>
      <p:sp>
        <p:nvSpPr>
          <p:cNvPr id="19" name="Oval 9">
            <a:extLst>
              <a:ext uri="{FF2B5EF4-FFF2-40B4-BE49-F238E27FC236}">
                <a16:creationId xmlns:a16="http://schemas.microsoft.com/office/drawing/2014/main" id="{2865A6DE-F213-4B0E-BA13-1269F99B747D}"/>
              </a:ext>
              <a:ext uri="{C183D7F6-B498-43B3-948B-1728B52AA6E4}">
                <adec:decorative xmlns:adec="http://schemas.microsoft.com/office/drawing/2017/decorative" val="1"/>
              </a:ext>
            </a:extLst>
          </p:cNvPr>
          <p:cNvSpPr>
            <a:spLocks noChangeArrowheads="1"/>
          </p:cNvSpPr>
          <p:nvPr/>
        </p:nvSpPr>
        <p:spPr bwMode="auto">
          <a:xfrm>
            <a:off x="1010092" y="5809832"/>
            <a:ext cx="316504" cy="309939"/>
          </a:xfrm>
          <a:prstGeom prst="ellipse">
            <a:avLst/>
          </a:prstGeom>
          <a:solidFill>
            <a:schemeClr val="accent6"/>
          </a:solidFill>
          <a:ln>
            <a:noFill/>
          </a:ln>
        </p:spPr>
        <p:txBody>
          <a:bodyPr wrap="none" lIns="0" tIns="0" rIns="0" bIns="0" anchor="b"/>
          <a:lstStyle/>
          <a:p>
            <a:pPr algn="r"/>
            <a:endParaRPr lang="en-US" sz="2095"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3">
            <a:extLst>
              <a:ext uri="{FF2B5EF4-FFF2-40B4-BE49-F238E27FC236}">
                <a16:creationId xmlns:a16="http://schemas.microsoft.com/office/drawing/2014/main" id="{C44D0711-97B9-464D-8D6D-6C2BA9076EC0}"/>
              </a:ext>
            </a:extLst>
          </p:cNvPr>
          <p:cNvSpPr>
            <a:spLocks noChangeArrowheads="1"/>
          </p:cNvSpPr>
          <p:nvPr/>
        </p:nvSpPr>
        <p:spPr bwMode="auto">
          <a:xfrm>
            <a:off x="1080753" y="5785646"/>
            <a:ext cx="250259" cy="32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95" b="1" dirty="0">
                <a:solidFill>
                  <a:schemeClr val="bg1"/>
                </a:solidFill>
                <a:latin typeface="Open Sans" panose="020B0606030504020204" pitchFamily="34" charset="0"/>
                <a:ea typeface="Open Sans" panose="020B0606030504020204" pitchFamily="34" charset="0"/>
                <a:cs typeface="Open Sans" panose="020B0606030504020204" pitchFamily="34" charset="0"/>
              </a:rPr>
              <a:t>d.</a:t>
            </a:r>
          </a:p>
        </p:txBody>
      </p:sp>
    </p:spTree>
    <p:custDataLst>
      <p:tags r:id="rId1"/>
    </p:custDataLst>
    <p:extLst>
      <p:ext uri="{BB962C8B-B14F-4D97-AF65-F5344CB8AC3E}">
        <p14:creationId xmlns:p14="http://schemas.microsoft.com/office/powerpoint/2010/main" val="108693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8">
                                            <p:txEl>
                                              <p:pRg st="0" end="0"/>
                                            </p:txEl>
                                          </p:spTgt>
                                        </p:tgtEl>
                                        <p:attrNameLst>
                                          <p:attrName>style.visibility</p:attrName>
                                        </p:attrNameLst>
                                      </p:cBhvr>
                                      <p:to>
                                        <p:strVal val="visible"/>
                                      </p:to>
                                    </p:set>
                                    <p:anim calcmode="lin" valueType="num">
                                      <p:cBhvr additive="base">
                                        <p:cTn id="25" dur="500" fill="hold"/>
                                        <p:tgtEl>
                                          <p:spTgt spid="614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8" grpId="0" animBg="1"/>
      <p:bldP spid="17" grpId="0" animBg="1"/>
      <p:bldP spid="6148" grpId="0" build="p"/>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8" y="320675"/>
            <a:ext cx="8229600" cy="1143000"/>
          </a:xfrm>
        </p:spPr>
        <p:txBody>
          <a:bodyPr/>
          <a:lstStyle/>
          <a:p>
            <a:r>
              <a:rPr lang="en-US" dirty="0"/>
              <a:t>Wrap-up</a:t>
            </a:r>
            <a:br>
              <a:rPr lang="en-US" dirty="0"/>
            </a:br>
            <a:endParaRPr lang="en-US" dirty="0"/>
          </a:p>
        </p:txBody>
      </p:sp>
      <p:sp>
        <p:nvSpPr>
          <p:cNvPr id="45059" name="Content Placeholder 2"/>
          <p:cNvSpPr>
            <a:spLocks noGrp="1"/>
          </p:cNvSpPr>
          <p:nvPr>
            <p:ph sz="half" idx="1"/>
          </p:nvPr>
        </p:nvSpPr>
        <p:spPr>
          <a:xfrm>
            <a:off x="411212" y="1687319"/>
            <a:ext cx="4024312" cy="3116612"/>
          </a:xfrm>
        </p:spPr>
        <p:txBody>
          <a:bodyPr/>
          <a:lstStyle/>
          <a:p>
            <a:pPr marL="0" indent="0">
              <a:buNone/>
            </a:pPr>
            <a:r>
              <a:rPr lang="en-US" sz="1600" b="1" dirty="0"/>
              <a:t>Be smart about managing your credit</a:t>
            </a:r>
            <a:endParaRPr lang="en-US" sz="1600" dirty="0"/>
          </a:p>
          <a:p>
            <a:pPr>
              <a:spcBef>
                <a:spcPts val="600"/>
              </a:spcBef>
              <a:spcAft>
                <a:spcPts val="600"/>
              </a:spcAft>
            </a:pPr>
            <a:r>
              <a:rPr lang="en-US" sz="1600" dirty="0">
                <a:solidFill>
                  <a:schemeClr val="tx2"/>
                </a:solidFill>
              </a:rPr>
              <a:t>Shop for credit</a:t>
            </a:r>
          </a:p>
          <a:p>
            <a:pPr>
              <a:spcBef>
                <a:spcPts val="600"/>
              </a:spcBef>
              <a:spcAft>
                <a:spcPts val="600"/>
              </a:spcAft>
            </a:pPr>
            <a:r>
              <a:rPr lang="en-US" sz="1600" dirty="0">
                <a:solidFill>
                  <a:schemeClr val="tx2"/>
                </a:solidFill>
              </a:rPr>
              <a:t>Keep track of charges	</a:t>
            </a:r>
          </a:p>
          <a:p>
            <a:pPr>
              <a:spcBef>
                <a:spcPts val="600"/>
              </a:spcBef>
              <a:spcAft>
                <a:spcPts val="600"/>
              </a:spcAft>
            </a:pPr>
            <a:r>
              <a:rPr lang="en-US" sz="1600" dirty="0">
                <a:solidFill>
                  <a:schemeClr val="tx2"/>
                </a:solidFill>
              </a:rPr>
              <a:t>Plan your shopping</a:t>
            </a:r>
          </a:p>
          <a:p>
            <a:pPr>
              <a:spcBef>
                <a:spcPts val="600"/>
              </a:spcBef>
              <a:spcAft>
                <a:spcPts val="600"/>
              </a:spcAft>
            </a:pPr>
            <a:r>
              <a:rPr lang="en-US" sz="1600" dirty="0">
                <a:solidFill>
                  <a:schemeClr val="tx2"/>
                </a:solidFill>
              </a:rPr>
              <a:t>Pay on time</a:t>
            </a:r>
          </a:p>
          <a:p>
            <a:pPr>
              <a:spcBef>
                <a:spcPts val="600"/>
              </a:spcBef>
              <a:spcAft>
                <a:spcPts val="600"/>
              </a:spcAft>
            </a:pPr>
            <a:r>
              <a:rPr lang="en-US" sz="1600" dirty="0">
                <a:solidFill>
                  <a:schemeClr val="tx2"/>
                </a:solidFill>
              </a:rPr>
              <a:t>Set limit and stick to them!</a:t>
            </a:r>
          </a:p>
          <a:p>
            <a:pPr>
              <a:spcBef>
                <a:spcPts val="600"/>
              </a:spcBef>
              <a:spcAft>
                <a:spcPts val="600"/>
              </a:spcAft>
            </a:pPr>
            <a:r>
              <a:rPr lang="en-US" sz="1600" dirty="0">
                <a:solidFill>
                  <a:schemeClr val="tx2"/>
                </a:solidFill>
              </a:rPr>
              <a:t>Get help early if you can’t meet your credit obligations</a:t>
            </a:r>
          </a:p>
          <a:p>
            <a:endParaRPr lang="en-US" sz="1400" dirty="0"/>
          </a:p>
        </p:txBody>
      </p:sp>
      <p:sp>
        <p:nvSpPr>
          <p:cNvPr id="25" name="Content Placeholder 2">
            <a:extLst>
              <a:ext uri="{FF2B5EF4-FFF2-40B4-BE49-F238E27FC236}">
                <a16:creationId xmlns:a16="http://schemas.microsoft.com/office/drawing/2014/main" id="{CB4EFDE6-C4C4-4678-89E3-34478A161501}"/>
              </a:ext>
            </a:extLst>
          </p:cNvPr>
          <p:cNvSpPr txBox="1">
            <a:spLocks/>
          </p:cNvSpPr>
          <p:nvPr/>
        </p:nvSpPr>
        <p:spPr bwMode="auto">
          <a:xfrm>
            <a:off x="4849009" y="1687319"/>
            <a:ext cx="4024312" cy="285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7013" algn="l" rtl="0" eaLnBrk="1" fontAlgn="base" hangingPunct="1">
              <a:spcBef>
                <a:spcPct val="0"/>
              </a:spcBef>
              <a:spcAft>
                <a:spcPts val="120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76363" indent="-234950" algn="l" rtl="0" eaLnBrk="1" fontAlgn="base" hangingPunct="1">
              <a:spcBef>
                <a:spcPct val="0"/>
              </a:spcBef>
              <a:spcAft>
                <a:spcPts val="1200"/>
              </a:spcAft>
              <a:buFont typeface="Wingdings" pitchFamily="2" charset="2"/>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1600" b="1" dirty="0"/>
              <a:t>Be aware of credit trouble signs</a:t>
            </a:r>
            <a:endParaRPr lang="en-US" sz="1600" dirty="0"/>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Paying late</a:t>
            </a:r>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Ignoring savings</a:t>
            </a:r>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Bouncing checks</a:t>
            </a:r>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Maxing out credit</a:t>
            </a:r>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Experiencing stress over finances</a:t>
            </a:r>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Feeling like you’re paying forever</a:t>
            </a:r>
          </a:p>
        </p:txBody>
      </p:sp>
      <p:pic>
        <p:nvPicPr>
          <p:cNvPr id="26" name="Picture 25" descr="icon of a debit card">
            <a:extLst>
              <a:ext uri="{FF2B5EF4-FFF2-40B4-BE49-F238E27FC236}">
                <a16:creationId xmlns:a16="http://schemas.microsoft.com/office/drawing/2014/main" id="{F6839E37-657A-40E4-8F2D-A03510E067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729" y="5027575"/>
            <a:ext cx="1304701" cy="1284850"/>
          </a:xfrm>
          <a:prstGeom prst="rect">
            <a:avLst/>
          </a:prstGeom>
        </p:spPr>
      </p:pic>
      <p:pic>
        <p:nvPicPr>
          <p:cNvPr id="4" name="Picture 3" descr="icon of a credit score indicator">
            <a:extLst>
              <a:ext uri="{FF2B5EF4-FFF2-40B4-BE49-F238E27FC236}">
                <a16:creationId xmlns:a16="http://schemas.microsoft.com/office/drawing/2014/main" id="{30D0A6AC-1DC7-4A8D-BE60-59C6F7990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5187" y="5027575"/>
            <a:ext cx="2113625" cy="1183630"/>
          </a:xfrm>
          <a:prstGeom prst="rect">
            <a:avLst/>
          </a:prstGeom>
        </p:spPr>
      </p:pic>
      <p:pic>
        <p:nvPicPr>
          <p:cNvPr id="6" name="Picture 5" descr="Icon of a wallet">
            <a:extLst>
              <a:ext uri="{FF2B5EF4-FFF2-40B4-BE49-F238E27FC236}">
                <a16:creationId xmlns:a16="http://schemas.microsoft.com/office/drawing/2014/main" id="{78E1606E-0645-4C0B-83B6-87F00F2D0A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1626" y="5027575"/>
            <a:ext cx="1318811" cy="1284850"/>
          </a:xfrm>
          <a:prstGeom prst="rect">
            <a:avLst/>
          </a:prstGeom>
        </p:spPr>
      </p:pic>
    </p:spTree>
    <p:custDataLst>
      <p:tags r:id="rId1"/>
    </p:custDataLst>
    <p:extLst>
      <p:ext uri="{BB962C8B-B14F-4D97-AF65-F5344CB8AC3E}">
        <p14:creationId xmlns:p14="http://schemas.microsoft.com/office/powerpoint/2010/main" val="174945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500"/>
                                  </p:stCondLst>
                                  <p:childTnLst>
                                    <p:animRot by="120000">
                                      <p:cBhvr>
                                        <p:cTn id="10" dur="120" fill="hold">
                                          <p:stCondLst>
                                            <p:cond delay="0"/>
                                          </p:stCondLst>
                                        </p:cTn>
                                        <p:tgtEl>
                                          <p:spTgt spid="26"/>
                                        </p:tgtEl>
                                        <p:attrNameLst>
                                          <p:attrName>r</p:attrName>
                                        </p:attrNameLst>
                                      </p:cBhvr>
                                    </p:animRot>
                                    <p:animRot by="-240000">
                                      <p:cBhvr>
                                        <p:cTn id="11" dur="240" fill="hold">
                                          <p:stCondLst>
                                            <p:cond delay="240"/>
                                          </p:stCondLst>
                                        </p:cTn>
                                        <p:tgtEl>
                                          <p:spTgt spid="26"/>
                                        </p:tgtEl>
                                        <p:attrNameLst>
                                          <p:attrName>r</p:attrName>
                                        </p:attrNameLst>
                                      </p:cBhvr>
                                    </p:animRot>
                                    <p:animRot by="240000">
                                      <p:cBhvr>
                                        <p:cTn id="12" dur="240" fill="hold">
                                          <p:stCondLst>
                                            <p:cond delay="480"/>
                                          </p:stCondLst>
                                        </p:cTn>
                                        <p:tgtEl>
                                          <p:spTgt spid="26"/>
                                        </p:tgtEl>
                                        <p:attrNameLst>
                                          <p:attrName>r</p:attrName>
                                        </p:attrNameLst>
                                      </p:cBhvr>
                                    </p:animRot>
                                    <p:animRot by="-240000">
                                      <p:cBhvr>
                                        <p:cTn id="13" dur="240" fill="hold">
                                          <p:stCondLst>
                                            <p:cond delay="720"/>
                                          </p:stCondLst>
                                        </p:cTn>
                                        <p:tgtEl>
                                          <p:spTgt spid="26"/>
                                        </p:tgtEl>
                                        <p:attrNameLst>
                                          <p:attrName>r</p:attrName>
                                        </p:attrNameLst>
                                      </p:cBhvr>
                                    </p:animRot>
                                    <p:animRot by="120000">
                                      <p:cBhvr>
                                        <p:cTn id="14" dur="240" fill="hold">
                                          <p:stCondLst>
                                            <p:cond delay="960"/>
                                          </p:stCondLst>
                                        </p:cTn>
                                        <p:tgtEl>
                                          <p:spTgt spid="26"/>
                                        </p:tgtEl>
                                        <p:attrNameLst>
                                          <p:attrName>r</p:attrName>
                                        </p:attrNameLst>
                                      </p:cBhvr>
                                    </p:animRot>
                                  </p:childTnLst>
                                </p:cTn>
                              </p:par>
                              <p:par>
                                <p:cTn id="15" presetID="2" presetClass="entr" presetSubtype="2" fill="hold" nodeType="withEffect">
                                  <p:stCondLst>
                                    <p:cond delay="17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32" presetClass="emph" presetSubtype="0" fill="hold" nodeType="withEffect">
                                  <p:stCondLst>
                                    <p:cond delay="2200"/>
                                  </p:stCondLst>
                                  <p:childTnLst>
                                    <p:animRot by="120000">
                                      <p:cBhvr>
                                        <p:cTn id="20" dur="140" fill="hold">
                                          <p:stCondLst>
                                            <p:cond delay="0"/>
                                          </p:stCondLst>
                                        </p:cTn>
                                        <p:tgtEl>
                                          <p:spTgt spid="4"/>
                                        </p:tgtEl>
                                        <p:attrNameLst>
                                          <p:attrName>r</p:attrName>
                                        </p:attrNameLst>
                                      </p:cBhvr>
                                    </p:animRot>
                                    <p:animRot by="-240000">
                                      <p:cBhvr>
                                        <p:cTn id="21" dur="280" fill="hold">
                                          <p:stCondLst>
                                            <p:cond delay="280"/>
                                          </p:stCondLst>
                                        </p:cTn>
                                        <p:tgtEl>
                                          <p:spTgt spid="4"/>
                                        </p:tgtEl>
                                        <p:attrNameLst>
                                          <p:attrName>r</p:attrName>
                                        </p:attrNameLst>
                                      </p:cBhvr>
                                    </p:animRot>
                                    <p:animRot by="240000">
                                      <p:cBhvr>
                                        <p:cTn id="22" dur="280" fill="hold">
                                          <p:stCondLst>
                                            <p:cond delay="560"/>
                                          </p:stCondLst>
                                        </p:cTn>
                                        <p:tgtEl>
                                          <p:spTgt spid="4"/>
                                        </p:tgtEl>
                                        <p:attrNameLst>
                                          <p:attrName>r</p:attrName>
                                        </p:attrNameLst>
                                      </p:cBhvr>
                                    </p:animRot>
                                    <p:animRot by="-240000">
                                      <p:cBhvr>
                                        <p:cTn id="23" dur="280" fill="hold">
                                          <p:stCondLst>
                                            <p:cond delay="840"/>
                                          </p:stCondLst>
                                        </p:cTn>
                                        <p:tgtEl>
                                          <p:spTgt spid="4"/>
                                        </p:tgtEl>
                                        <p:attrNameLst>
                                          <p:attrName>r</p:attrName>
                                        </p:attrNameLst>
                                      </p:cBhvr>
                                    </p:animRot>
                                    <p:animRot by="120000">
                                      <p:cBhvr>
                                        <p:cTn id="24" dur="280" fill="hold">
                                          <p:stCondLst>
                                            <p:cond delay="1120"/>
                                          </p:stCondLst>
                                        </p:cTn>
                                        <p:tgtEl>
                                          <p:spTgt spid="4"/>
                                        </p:tgtEl>
                                        <p:attrNameLst>
                                          <p:attrName>r</p:attrName>
                                        </p:attrNameLst>
                                      </p:cBhvr>
                                    </p:animRot>
                                  </p:childTnLst>
                                </p:cTn>
                              </p:par>
                              <p:par>
                                <p:cTn id="25" presetID="2" presetClass="entr" presetSubtype="2" fill="hold" nodeType="withEffect">
                                  <p:stCondLst>
                                    <p:cond delay="36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32" presetClass="emph" presetSubtype="0" fill="hold" nodeType="withEffect">
                                  <p:stCondLst>
                                    <p:cond delay="4100"/>
                                  </p:stCondLst>
                                  <p:childTnLst>
                                    <p:animRot by="120000">
                                      <p:cBhvr>
                                        <p:cTn id="30" dur="110" fill="hold">
                                          <p:stCondLst>
                                            <p:cond delay="0"/>
                                          </p:stCondLst>
                                        </p:cTn>
                                        <p:tgtEl>
                                          <p:spTgt spid="6"/>
                                        </p:tgtEl>
                                        <p:attrNameLst>
                                          <p:attrName>r</p:attrName>
                                        </p:attrNameLst>
                                      </p:cBhvr>
                                    </p:animRot>
                                    <p:animRot by="-240000">
                                      <p:cBhvr>
                                        <p:cTn id="31" dur="220" fill="hold">
                                          <p:stCondLst>
                                            <p:cond delay="220"/>
                                          </p:stCondLst>
                                        </p:cTn>
                                        <p:tgtEl>
                                          <p:spTgt spid="6"/>
                                        </p:tgtEl>
                                        <p:attrNameLst>
                                          <p:attrName>r</p:attrName>
                                        </p:attrNameLst>
                                      </p:cBhvr>
                                    </p:animRot>
                                    <p:animRot by="240000">
                                      <p:cBhvr>
                                        <p:cTn id="32" dur="220" fill="hold">
                                          <p:stCondLst>
                                            <p:cond delay="440"/>
                                          </p:stCondLst>
                                        </p:cTn>
                                        <p:tgtEl>
                                          <p:spTgt spid="6"/>
                                        </p:tgtEl>
                                        <p:attrNameLst>
                                          <p:attrName>r</p:attrName>
                                        </p:attrNameLst>
                                      </p:cBhvr>
                                    </p:animRot>
                                    <p:animRot by="-240000">
                                      <p:cBhvr>
                                        <p:cTn id="33" dur="220" fill="hold">
                                          <p:stCondLst>
                                            <p:cond delay="660"/>
                                          </p:stCondLst>
                                        </p:cTn>
                                        <p:tgtEl>
                                          <p:spTgt spid="6"/>
                                        </p:tgtEl>
                                        <p:attrNameLst>
                                          <p:attrName>r</p:attrName>
                                        </p:attrNameLst>
                                      </p:cBhvr>
                                    </p:animRot>
                                    <p:animRot by="120000">
                                      <p:cBhvr>
                                        <p:cTn id="34" dur="220" fill="hold">
                                          <p:stCondLst>
                                            <p:cond delay="880"/>
                                          </p:stCondLst>
                                        </p:cTn>
                                        <p:tgtEl>
                                          <p:spTgt spid="6"/>
                                        </p:tgtEl>
                                        <p:attrNameLst>
                                          <p:attrName>r</p:attrName>
                                        </p:attrNameLst>
                                      </p:cBhvr>
                                    </p:animRot>
                                  </p:childTnLst>
                                </p:cTn>
                              </p:par>
                              <p:par>
                                <p:cTn id="35" presetID="2" presetClass="entr" presetSubtype="4" fill="hold" grpId="0" nodeType="withEffect">
                                  <p:stCondLst>
                                    <p:cond delay="100"/>
                                  </p:stCondLst>
                                  <p:childTnLst>
                                    <p:set>
                                      <p:cBhvr>
                                        <p:cTn id="36" dur="1" fill="hold">
                                          <p:stCondLst>
                                            <p:cond delay="0"/>
                                          </p:stCondLst>
                                        </p:cTn>
                                        <p:tgtEl>
                                          <p:spTgt spid="45059">
                                            <p:txEl>
                                              <p:pRg st="0" end="0"/>
                                            </p:txEl>
                                          </p:spTgt>
                                        </p:tgtEl>
                                        <p:attrNameLst>
                                          <p:attrName>style.visibility</p:attrName>
                                        </p:attrNameLst>
                                      </p:cBhvr>
                                      <p:to>
                                        <p:strVal val="visible"/>
                                      </p:to>
                                    </p:set>
                                    <p:anim calcmode="lin" valueType="num">
                                      <p:cBhvr additive="base">
                                        <p:cTn id="37" dur="9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38" dur="9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059">
                                            <p:txEl>
                                              <p:pRg st="1" end="1"/>
                                            </p:txEl>
                                          </p:spTgt>
                                        </p:tgtEl>
                                        <p:attrNameLst>
                                          <p:attrName>style.visibility</p:attrName>
                                        </p:attrNameLst>
                                      </p:cBhvr>
                                      <p:to>
                                        <p:strVal val="visible"/>
                                      </p:to>
                                    </p:set>
                                    <p:anim calcmode="lin" valueType="num">
                                      <p:cBhvr additive="base">
                                        <p:cTn id="4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059">
                                            <p:txEl>
                                              <p:pRg st="2" end="2"/>
                                            </p:txEl>
                                          </p:spTgt>
                                        </p:tgtEl>
                                        <p:attrNameLst>
                                          <p:attrName>style.visibility</p:attrName>
                                        </p:attrNameLst>
                                      </p:cBhvr>
                                      <p:to>
                                        <p:strVal val="visible"/>
                                      </p:to>
                                    </p:set>
                                    <p:anim calcmode="lin" valueType="num">
                                      <p:cBhvr additive="base">
                                        <p:cTn id="4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5059">
                                            <p:txEl>
                                              <p:pRg st="3" end="3"/>
                                            </p:txEl>
                                          </p:spTgt>
                                        </p:tgtEl>
                                        <p:attrNameLst>
                                          <p:attrName>style.visibility</p:attrName>
                                        </p:attrNameLst>
                                      </p:cBhvr>
                                      <p:to>
                                        <p:strVal val="visible"/>
                                      </p:to>
                                    </p:set>
                                    <p:anim calcmode="lin" valueType="num">
                                      <p:cBhvr additive="base">
                                        <p:cTn id="5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5059">
                                            <p:txEl>
                                              <p:pRg st="4" end="4"/>
                                            </p:txEl>
                                          </p:spTgt>
                                        </p:tgtEl>
                                        <p:attrNameLst>
                                          <p:attrName>style.visibility</p:attrName>
                                        </p:attrNameLst>
                                      </p:cBhvr>
                                      <p:to>
                                        <p:strVal val="visible"/>
                                      </p:to>
                                    </p:set>
                                    <p:anim calcmode="lin" valueType="num">
                                      <p:cBhvr additive="base">
                                        <p:cTn id="6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5059">
                                            <p:txEl>
                                              <p:pRg st="5" end="5"/>
                                            </p:txEl>
                                          </p:spTgt>
                                        </p:tgtEl>
                                        <p:attrNameLst>
                                          <p:attrName>style.visibility</p:attrName>
                                        </p:attrNameLst>
                                      </p:cBhvr>
                                      <p:to>
                                        <p:strVal val="visible"/>
                                      </p:to>
                                    </p:set>
                                    <p:anim calcmode="lin" valueType="num">
                                      <p:cBhvr additive="base">
                                        <p:cTn id="6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5059">
                                            <p:txEl>
                                              <p:pRg st="6" end="6"/>
                                            </p:txEl>
                                          </p:spTgt>
                                        </p:tgtEl>
                                        <p:attrNameLst>
                                          <p:attrName>style.visibility</p:attrName>
                                        </p:attrNameLst>
                                      </p:cBhvr>
                                      <p:to>
                                        <p:strVal val="visible"/>
                                      </p:to>
                                    </p:set>
                                    <p:anim calcmode="lin" valueType="num">
                                      <p:cBhvr additive="base">
                                        <p:cTn id="73"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5059">
                                            <p:txEl>
                                              <p:pRg st="6" end="6"/>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5">
                                            <p:txEl>
                                              <p:pRg st="1" end="1"/>
                                            </p:txEl>
                                          </p:spTgt>
                                        </p:tgtEl>
                                        <p:attrNameLst>
                                          <p:attrName>style.visibility</p:attrName>
                                        </p:attrNameLst>
                                      </p:cBhvr>
                                      <p:to>
                                        <p:strVal val="visible"/>
                                      </p:to>
                                    </p:set>
                                    <p:anim calcmode="lin" valueType="num">
                                      <p:cBhvr additive="base">
                                        <p:cTn id="83"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5">
                                            <p:txEl>
                                              <p:pRg st="2" end="2"/>
                                            </p:txEl>
                                          </p:spTgt>
                                        </p:tgtEl>
                                        <p:attrNameLst>
                                          <p:attrName>style.visibility</p:attrName>
                                        </p:attrNameLst>
                                      </p:cBhvr>
                                      <p:to>
                                        <p:strVal val="visible"/>
                                      </p:to>
                                    </p:set>
                                    <p:anim calcmode="lin" valueType="num">
                                      <p:cBhvr additive="base">
                                        <p:cTn id="89"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5">
                                            <p:txEl>
                                              <p:pRg st="3" end="3"/>
                                            </p:txEl>
                                          </p:spTgt>
                                        </p:tgtEl>
                                        <p:attrNameLst>
                                          <p:attrName>style.visibility</p:attrName>
                                        </p:attrNameLst>
                                      </p:cBhvr>
                                      <p:to>
                                        <p:strVal val="visible"/>
                                      </p:to>
                                    </p:set>
                                    <p:anim calcmode="lin" valueType="num">
                                      <p:cBhvr additive="base">
                                        <p:cTn id="95"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5">
                                            <p:txEl>
                                              <p:pRg st="4" end="4"/>
                                            </p:txEl>
                                          </p:spTgt>
                                        </p:tgtEl>
                                        <p:attrNameLst>
                                          <p:attrName>style.visibility</p:attrName>
                                        </p:attrNameLst>
                                      </p:cBhvr>
                                      <p:to>
                                        <p:strVal val="visible"/>
                                      </p:to>
                                    </p:set>
                                    <p:anim calcmode="lin" valueType="num">
                                      <p:cBhvr additive="base">
                                        <p:cTn id="101"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5">
                                            <p:txEl>
                                              <p:pRg st="5" end="5"/>
                                            </p:txEl>
                                          </p:spTgt>
                                        </p:tgtEl>
                                        <p:attrNameLst>
                                          <p:attrName>style.visibility</p:attrName>
                                        </p:attrNameLst>
                                      </p:cBhvr>
                                      <p:to>
                                        <p:strVal val="visible"/>
                                      </p:to>
                                    </p:set>
                                    <p:anim calcmode="lin" valueType="num">
                                      <p:cBhvr additive="base">
                                        <p:cTn id="107"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2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5">
                                            <p:txEl>
                                              <p:pRg st="6" end="6"/>
                                            </p:txEl>
                                          </p:spTgt>
                                        </p:tgtEl>
                                        <p:attrNameLst>
                                          <p:attrName>style.visibility</p:attrName>
                                        </p:attrNameLst>
                                      </p:cBhvr>
                                      <p:to>
                                        <p:strVal val="visible"/>
                                      </p:to>
                                    </p:set>
                                    <p:anim calcmode="lin" valueType="num">
                                      <p:cBhvr additive="base">
                                        <p:cTn id="113" dur="500" fill="hold"/>
                                        <p:tgtEl>
                                          <p:spTgt spid="25">
                                            <p:txEl>
                                              <p:pRg st="6" end="6"/>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2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P spid="2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594590" y="2699086"/>
            <a:ext cx="461170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charset="0"/>
              </a:rPr>
              <a:t>Thank You</a:t>
            </a:r>
            <a:endParaRPr kumimoji="0" lang="en-US" sz="3600" b="0" i="0" u="none" strike="noStrike" kern="1200" cap="none" spc="0" normalizeH="0" baseline="0" noProof="0" dirty="0">
              <a:ln>
                <a:noFill/>
              </a:ln>
              <a:solidFill>
                <a:schemeClr val="tx2">
                  <a:lumMod val="20000"/>
                  <a:lumOff val="80000"/>
                </a:schemeClr>
              </a:solidFill>
              <a:effectLst/>
              <a:uLnTx/>
              <a:uFillTx/>
              <a:latin typeface="Century Gothic" panose="020B0502020202020204" pitchFamily="34" charset="0"/>
              <a:ea typeface="+mn-ea"/>
              <a:cs typeface="Arial" charset="0"/>
            </a:endParaRPr>
          </a:p>
        </p:txBody>
      </p:sp>
      <p:sp>
        <p:nvSpPr>
          <p:cNvPr id="39939" name="Slide Number Placeholder 3"/>
          <p:cNvSpPr>
            <a:spLocks noGrp="1"/>
          </p:cNvSpPr>
          <p:nvPr>
            <p:ph type="sldNum" sz="quarter" idx="10"/>
          </p:nvPr>
        </p:nvSpPr>
        <p:spPr>
          <a:xfrm>
            <a:off x="8594725" y="6569075"/>
            <a:ext cx="365760" cy="288925"/>
          </a:xfrm>
        </p:spPr>
        <p:txBody>
          <a:bodyPr/>
          <a:lstStyle/>
          <a:p>
            <a:fld id="{65AE5D9C-5993-4158-8F0B-8B700D793675}" type="slidenum">
              <a:rPr lang="en-US" smtClean="0">
                <a:solidFill>
                  <a:srgbClr val="5098AC"/>
                </a:solidFill>
              </a:rPr>
              <a:pPr/>
              <a:t>13</a:t>
            </a:fld>
            <a:endParaRPr lang="en-US" dirty="0">
              <a:solidFill>
                <a:srgbClr val="5098AC"/>
              </a:solidFill>
            </a:endParaRPr>
          </a:p>
        </p:txBody>
      </p:sp>
    </p:spTree>
    <p:custDataLst>
      <p:tags r:id="rId1"/>
    </p:custDataLst>
    <p:extLst>
      <p:ext uri="{BB962C8B-B14F-4D97-AF65-F5344CB8AC3E}">
        <p14:creationId xmlns:p14="http://schemas.microsoft.com/office/powerpoint/2010/main" val="429132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title" idx="4294967295"/>
          </p:nvPr>
        </p:nvSpPr>
        <p:spPr bwMode="auto">
          <a:xfrm>
            <a:off x="536575" y="2487613"/>
            <a:ext cx="8229600" cy="15208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ts val="1200"/>
              </a:spcAft>
              <a:buClrTx/>
              <a:buSzTx/>
              <a:buFont typeface="Wingdings" pitchFamily="2" charset="2"/>
              <a:buNone/>
              <a:tabLst/>
              <a:defRPr/>
            </a:pPr>
            <a:r>
              <a:rPr kumimoji="0" lang="en-US" sz="6000" b="0" i="0" u="none" strike="noStrike" kern="1200" cap="none" spc="0" normalizeH="0" baseline="0" noProof="0" dirty="0">
                <a:ln>
                  <a:noFill/>
                </a:ln>
                <a:solidFill>
                  <a:schemeClr val="bg1"/>
                </a:solidFill>
                <a:effectLst/>
                <a:uLnTx/>
                <a:uFillTx/>
                <a:latin typeface="Century Gothic" panose="020B0502020202020204" pitchFamily="34" charset="0"/>
                <a:ea typeface="Open Sans" panose="020B0606030504020204" pitchFamily="34" charset="0"/>
                <a:cs typeface="Open Sans" panose="020B0606030504020204" pitchFamily="34" charset="0"/>
              </a:rPr>
              <a:t>Handouts</a:t>
            </a:r>
          </a:p>
        </p:txBody>
      </p:sp>
    </p:spTree>
    <p:custDataLst>
      <p:tags r:id="rId1"/>
    </p:custDataLst>
    <p:extLst>
      <p:ext uri="{BB962C8B-B14F-4D97-AF65-F5344CB8AC3E}">
        <p14:creationId xmlns:p14="http://schemas.microsoft.com/office/powerpoint/2010/main" val="125656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a:t>Ten Tips for Credit Card Users</a:t>
            </a:r>
          </a:p>
        </p:txBody>
      </p:sp>
      <p:sp>
        <p:nvSpPr>
          <p:cNvPr id="31" name="TextBox 30"/>
          <p:cNvSpPr txBox="1"/>
          <p:nvPr/>
        </p:nvSpPr>
        <p:spPr>
          <a:xfrm>
            <a:off x="382137" y="1462903"/>
            <a:ext cx="8571363" cy="4255509"/>
          </a:xfrm>
          <a:prstGeom prst="rect">
            <a:avLst/>
          </a:prstGeom>
        </p:spPr>
        <p:txBody>
          <a:bodyPr vert="horz" wrap="square" lIns="91440" tIns="45720" rIns="91440" bIns="45720" rtlCol="0">
            <a:noAutofit/>
          </a:bodyPr>
          <a:lstStyle/>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Pay on time</a:t>
            </a:r>
            <a:r>
              <a:rPr lang="en-US" sz="1050" dirty="0">
                <a:latin typeface="Open Sans" panose="020B0606030504020204" pitchFamily="34" charset="0"/>
                <a:ea typeface="Open Sans" panose="020B0606030504020204" pitchFamily="34" charset="0"/>
                <a:cs typeface="Open Sans" panose="020B0606030504020204" pitchFamily="34" charset="0"/>
              </a:rPr>
              <a:t>. Ask your credit card issuer if it offers automatic payment options or email alerts to  remind you when a payment is due.</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Read your cardholder agreement—all of it. </a:t>
            </a:r>
            <a:r>
              <a:rPr lang="en-US" sz="1050" dirty="0">
                <a:latin typeface="Open Sans" panose="020B0606030504020204" pitchFamily="34" charset="0"/>
                <a:ea typeface="Open Sans" panose="020B0606030504020204" pitchFamily="34" charset="0"/>
                <a:cs typeface="Open Sans" panose="020B0606030504020204" pitchFamily="34" charset="0"/>
              </a:rPr>
              <a:t>The agreement spells out fees and finance  charges, so make sure you understand the terms. If you have questions, don’t hesitate to ask your  card issuer’s customer service agent.</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Learn the facts about finance charges. </a:t>
            </a:r>
            <a:r>
              <a:rPr lang="en-US" sz="1050" dirty="0">
                <a:latin typeface="Open Sans" panose="020B0606030504020204" pitchFamily="34" charset="0"/>
                <a:ea typeface="Open Sans" panose="020B0606030504020204" pitchFamily="34" charset="0"/>
                <a:cs typeface="Open Sans" panose="020B0606030504020204" pitchFamily="34" charset="0"/>
              </a:rPr>
              <a:t>If you don’t pay the entire amount due within the grace  period, you will be charged interest on the unpaid amount. Understanding how creditors calculate  interest can help you to manage your costs. Make sure you know the Annual Percentage Rate (APR),  Periodic Rate, and the method the creditor uses to calculate interest.</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Know your credit limit. </a:t>
            </a:r>
            <a:r>
              <a:rPr lang="en-US" sz="1050" dirty="0">
                <a:latin typeface="Open Sans" panose="020B0606030504020204" pitchFamily="34" charset="0"/>
                <a:ea typeface="Open Sans" panose="020B0606030504020204" pitchFamily="34" charset="0"/>
                <a:cs typeface="Open Sans" panose="020B0606030504020204" pitchFamily="34" charset="0"/>
              </a:rPr>
              <a:t>Monitor your account so you know how much available credit you have.  Stay well below your limit in case you need to make an emergency purchase.</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Create a budget and stick to it. </a:t>
            </a:r>
            <a:r>
              <a:rPr lang="en-US" sz="1050" dirty="0">
                <a:latin typeface="Open Sans" panose="020B0606030504020204" pitchFamily="34" charset="0"/>
                <a:ea typeface="Open Sans" panose="020B0606030504020204" pitchFamily="34" charset="0"/>
                <a:cs typeface="Open Sans" panose="020B0606030504020204" pitchFamily="34" charset="0"/>
              </a:rPr>
              <a:t>Budgeting helps you keep control of your finances and resist  spending sprees. If you plan ahead, you’ll know whether or not you can afford a particular purchase.</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Reduce your debt. </a:t>
            </a:r>
            <a:r>
              <a:rPr lang="en-US" sz="1050" dirty="0">
                <a:latin typeface="Open Sans" panose="020B0606030504020204" pitchFamily="34" charset="0"/>
                <a:ea typeface="Open Sans" panose="020B0606030504020204" pitchFamily="34" charset="0"/>
                <a:cs typeface="Open Sans" panose="020B0606030504020204" pitchFamily="34" charset="0"/>
              </a:rPr>
              <a:t>Keep your credit card balance low and don’t take on more debt than you can handle. This will also help your credit score.</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Limit cash advances. </a:t>
            </a:r>
            <a:r>
              <a:rPr lang="en-US" sz="1050" dirty="0">
                <a:latin typeface="Open Sans" panose="020B0606030504020204" pitchFamily="34" charset="0"/>
                <a:ea typeface="Open Sans" panose="020B0606030504020204" pitchFamily="34" charset="0"/>
                <a:cs typeface="Open Sans" panose="020B0606030504020204" pitchFamily="34" charset="0"/>
              </a:rPr>
              <a:t>These advances often incur higher fees and finance charges.</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Applying for a new account? Think first. </a:t>
            </a:r>
            <a:r>
              <a:rPr lang="en-US" sz="1050" dirty="0">
                <a:latin typeface="Open Sans" panose="020B0606030504020204" pitchFamily="34" charset="0"/>
                <a:ea typeface="Open Sans" panose="020B0606030504020204" pitchFamily="34" charset="0"/>
                <a:cs typeface="Open Sans" panose="020B0606030504020204" pitchFamily="34" charset="0"/>
              </a:rPr>
              <a:t>When a potential lender requests your credit report, an  “inquiry” registers on your report. A high number of inquiries can negatively affect your credit score, so only apply for a new account when you really need it.</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Prevent credit card fraud. </a:t>
            </a:r>
            <a:r>
              <a:rPr lang="en-US" sz="1050" dirty="0">
                <a:latin typeface="Open Sans" panose="020B0606030504020204" pitchFamily="34" charset="0"/>
                <a:ea typeface="Open Sans" panose="020B0606030504020204" pitchFamily="34" charset="0"/>
                <a:cs typeface="Open Sans" panose="020B0606030504020204" pitchFamily="34" charset="0"/>
              </a:rPr>
              <a:t>Closely watch activity in your account. Many companies allow you to check your activity online at any time. Make sure that each transaction was made by you. If you notice suspicious activity, report it to your credit card issuer immediately.</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Review your credit report. </a:t>
            </a:r>
            <a:r>
              <a:rPr lang="en-US" sz="1050" dirty="0">
                <a:latin typeface="Open Sans" panose="020B0606030504020204" pitchFamily="34" charset="0"/>
                <a:ea typeface="Open Sans" panose="020B0606030504020204" pitchFamily="34" charset="0"/>
                <a:cs typeface="Open Sans" panose="020B0606030504020204" pitchFamily="34" charset="0"/>
              </a:rPr>
              <a:t>At www.annualcreditreport.com, you can receive one free  copy of your credit report once a year from each of the three largest credit bureaus in the United States.</a:t>
            </a:r>
          </a:p>
        </p:txBody>
      </p:sp>
      <p:sp>
        <p:nvSpPr>
          <p:cNvPr id="32" name="TextBox 31"/>
          <p:cNvSpPr txBox="1"/>
          <p:nvPr/>
        </p:nvSpPr>
        <p:spPr>
          <a:xfrm>
            <a:off x="4714875" y="6150042"/>
            <a:ext cx="3761358" cy="381837"/>
          </a:xfrm>
          <a:prstGeom prst="rect">
            <a:avLst/>
          </a:prstGeom>
        </p:spPr>
        <p:txBody>
          <a:bodyPr vert="horz" wrap="square" lIns="91440" tIns="45720" rIns="91440" bIns="45720" rtlCol="0">
            <a:noAutofit/>
          </a:bodyPr>
          <a:lstStyle/>
          <a:p>
            <a:pPr marL="11206" marR="4483" defTabSz="806867" fontAlgn="auto">
              <a:spcBef>
                <a:spcPts val="93"/>
              </a:spcBef>
              <a:spcAft>
                <a:spcPts val="0"/>
              </a:spcAft>
            </a:pPr>
            <a:r>
              <a:rPr lang="en-US" sz="900" dirty="0">
                <a:solidFill>
                  <a:srgbClr val="231F20"/>
                </a:solidFill>
                <a:latin typeface="Century Gothic"/>
                <a:cs typeface="Century Gothic"/>
              </a:rPr>
              <a:t>For more </a:t>
            </a:r>
            <a:r>
              <a:rPr lang="en-US" sz="900" spc="-4" dirty="0">
                <a:solidFill>
                  <a:srgbClr val="231F20"/>
                </a:solidFill>
                <a:latin typeface="Century Gothic"/>
                <a:cs typeface="Century Gothic"/>
              </a:rPr>
              <a:t>information </a:t>
            </a:r>
            <a:r>
              <a:rPr lang="en-US" sz="900" dirty="0">
                <a:solidFill>
                  <a:srgbClr val="231F20"/>
                </a:solidFill>
                <a:latin typeface="Century Gothic"/>
                <a:cs typeface="Century Gothic"/>
              </a:rPr>
              <a:t>on Credit Card Regulations, </a:t>
            </a:r>
            <a:r>
              <a:rPr lang="en-US" sz="900" spc="-4" dirty="0">
                <a:solidFill>
                  <a:srgbClr val="231F20"/>
                </a:solidFill>
                <a:latin typeface="Century Gothic"/>
                <a:cs typeface="Century Gothic"/>
              </a:rPr>
              <a:t>please visit  </a:t>
            </a:r>
            <a:r>
              <a:rPr lang="en-US" sz="900" spc="-4" dirty="0">
                <a:solidFill>
                  <a:srgbClr val="231F20"/>
                </a:solidFill>
                <a:latin typeface="Century Gothic"/>
                <a:cs typeface="Century Gothic"/>
                <a:hlinkClick r:id="rId3"/>
              </a:rPr>
              <a:t>www.federalreserve.gov/consumerinfo/consumercredit.htm.</a:t>
            </a:r>
            <a:endParaRPr lang="en-US" sz="900" dirty="0">
              <a:solidFill>
                <a:prstClr val="black"/>
              </a:solidFill>
              <a:latin typeface="Century Gothic"/>
              <a:cs typeface="Century Gothic"/>
            </a:endParaRPr>
          </a:p>
        </p:txBody>
      </p:sp>
    </p:spTree>
    <p:custDataLst>
      <p:tags r:id="rId1"/>
    </p:custDataLst>
    <p:extLst>
      <p:ext uri="{BB962C8B-B14F-4D97-AF65-F5344CB8AC3E}">
        <p14:creationId xmlns:p14="http://schemas.microsoft.com/office/powerpoint/2010/main" val="362126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What’s Your Credit Picture?</a:t>
            </a:r>
          </a:p>
        </p:txBody>
      </p:sp>
      <p:graphicFrame>
        <p:nvGraphicFramePr>
          <p:cNvPr id="11" name="Table 10"/>
          <p:cNvGraphicFramePr>
            <a:graphicFrameLocks noGrp="1"/>
          </p:cNvGraphicFramePr>
          <p:nvPr>
            <p:extLst>
              <p:ext uri="{D42A27DB-BD31-4B8C-83A1-F6EECF244321}">
                <p14:modId xmlns:p14="http://schemas.microsoft.com/office/powerpoint/2010/main" val="3120342338"/>
              </p:ext>
            </p:extLst>
          </p:nvPr>
        </p:nvGraphicFramePr>
        <p:xfrm>
          <a:off x="547688" y="2056527"/>
          <a:ext cx="7973314" cy="4198620"/>
        </p:xfrm>
        <a:graphic>
          <a:graphicData uri="http://schemas.openxmlformats.org/drawingml/2006/table">
            <a:tbl>
              <a:tblPr firstRow="1" bandRow="1">
                <a:tableStyleId>{BDBED569-4797-4DF1-A0F4-6AAB3CD982D8}</a:tableStyleId>
              </a:tblPr>
              <a:tblGrid>
                <a:gridCol w="6998731">
                  <a:extLst>
                    <a:ext uri="{9D8B030D-6E8A-4147-A177-3AD203B41FA5}">
                      <a16:colId xmlns:a16="http://schemas.microsoft.com/office/drawing/2014/main" val="1429966070"/>
                    </a:ext>
                  </a:extLst>
                </a:gridCol>
                <a:gridCol w="974583">
                  <a:extLst>
                    <a:ext uri="{9D8B030D-6E8A-4147-A177-3AD203B41FA5}">
                      <a16:colId xmlns:a16="http://schemas.microsoft.com/office/drawing/2014/main" val="3097901678"/>
                    </a:ext>
                  </a:extLst>
                </a:gridCol>
              </a:tblGrid>
              <a:tr h="220078">
                <a:tc>
                  <a:txBody>
                    <a:bodyPr/>
                    <a:lstStyle/>
                    <a:p>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YOUR</a:t>
                      </a:r>
                      <a:r>
                        <a:rPr lang="en-US" sz="11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CREDIT SITUATION</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accent5">
                        <a:lumMod val="50000"/>
                      </a:schemeClr>
                    </a:solidFill>
                  </a:tcPr>
                </a:tc>
                <a:tc>
                  <a:txBody>
                    <a:bodyPr/>
                    <a:lstStyle/>
                    <a:p>
                      <a:pPr algn="ct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TRUE OR FALSE</a:t>
                      </a:r>
                    </a:p>
                  </a:txBody>
                  <a:tcPr anchor="ctr">
                    <a:solidFill>
                      <a:schemeClr val="accent5">
                        <a:lumMod val="50000"/>
                      </a:schemeClr>
                    </a:solidFill>
                  </a:tcPr>
                </a:tc>
                <a:extLst>
                  <a:ext uri="{0D108BD9-81ED-4DB2-BD59-A6C34878D82A}">
                    <a16:rowId xmlns:a16="http://schemas.microsoft.com/office/drawing/2014/main" val="3399450331"/>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manage my savings and checking account well and never spend more than my balance.</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101101892"/>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frequently monitor the activity in my accounts.</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000615984"/>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have one or more credit cards and pay my bill on time, every month.</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857270696"/>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pay as much of my credit card bill as I can each month—always at least the minimum  monthly amount.</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749789415"/>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Less than 10% of my monthly income goes toward paying off credit card bills.</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633825759"/>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always comparison shop for credit cards and loans.</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24578031"/>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never sign loan papers unless I completely understand the terms first.</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345566171"/>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have built my credit by taking out a small loan and repaying it monthly—in full and on time.</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53298310"/>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know what my current credit score is.</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974459116"/>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know how I can improve my credit score and have taken steps to do so.</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208251001"/>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know how to order my annual credit report.</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81013108"/>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have reviewed my credit report in the last 12 months and checked it for errors.</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849587314"/>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If I find an error in my credit report, I know how to get it corrected.</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20176574"/>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My total debt is less than 20% of my annual net income.</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69581048"/>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If I’m having problems repaying a debt, I contact the lender right away to discuss what to do.</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821401291"/>
                  </a:ext>
                </a:extLst>
              </a:tr>
            </a:tbl>
          </a:graphicData>
        </a:graphic>
      </p:graphicFrame>
      <p:sp>
        <p:nvSpPr>
          <p:cNvPr id="4" name="TextBox 3"/>
          <p:cNvSpPr txBox="1"/>
          <p:nvPr/>
        </p:nvSpPr>
        <p:spPr>
          <a:xfrm>
            <a:off x="547688" y="1424452"/>
            <a:ext cx="7279978" cy="534977"/>
          </a:xfrm>
          <a:prstGeom prst="rect">
            <a:avLst/>
          </a:prstGeom>
        </p:spPr>
        <p:txBody>
          <a:bodyPr vert="horz" wrap="square" lIns="91440" tIns="45720" rIns="91440" bIns="45720" rtlCol="0">
            <a:normAutofit/>
          </a:bodyPr>
          <a:lstStyle/>
          <a:p>
            <a:pPr>
              <a:spcBef>
                <a:spcPts val="800"/>
              </a:spcBef>
            </a:pPr>
            <a:r>
              <a:rPr lang="en-US" sz="1200" b="1" dirty="0">
                <a:latin typeface="Open Sans" panose="020B0606030504020204" pitchFamily="34" charset="0"/>
                <a:ea typeface="Open Sans" panose="020B0606030504020204" pitchFamily="34" charset="0"/>
                <a:cs typeface="Open Sans" panose="020B0606030504020204" pitchFamily="34" charset="0"/>
              </a:rPr>
              <a:t>Instructions: </a:t>
            </a:r>
            <a:r>
              <a:rPr lang="en-US" sz="1200" dirty="0">
                <a:latin typeface="Open Sans" panose="020B0606030504020204" pitchFamily="34" charset="0"/>
                <a:ea typeface="Open Sans" panose="020B0606030504020204" pitchFamily="34" charset="0"/>
                <a:cs typeface="Open Sans" panose="020B0606030504020204" pitchFamily="34" charset="0"/>
              </a:rPr>
              <a:t>Read each statement in the Your Credit Situation column. Decide whether this statement  accurately describes your credit picture today. Write “True” or “False” in the right column.</a:t>
            </a:r>
          </a:p>
          <a:p>
            <a:pPr marL="342900" indent="-342900" algn="l" defTabSz="914400" rtl="0" eaLnBrk="1" latinLnBrk="0" hangingPunct="1">
              <a:spcBef>
                <a:spcPts val="800"/>
              </a:spcBef>
              <a:buFont typeface="Wingdings" pitchFamily="2" charset="2"/>
              <a:buChar char="§"/>
            </a:pPr>
            <a:endParaRPr lang="en-US" sz="1200" kern="1200" dirty="0" err="1">
              <a:solidFill>
                <a:schemeClr val="tx1"/>
              </a:solidFill>
              <a:cs typeface="+mn-cs"/>
            </a:endParaRPr>
          </a:p>
        </p:txBody>
      </p:sp>
    </p:spTree>
    <p:custDataLst>
      <p:tags r:id="rId1"/>
    </p:custDataLst>
    <p:extLst>
      <p:ext uri="{BB962C8B-B14F-4D97-AF65-F5344CB8AC3E}">
        <p14:creationId xmlns:p14="http://schemas.microsoft.com/office/powerpoint/2010/main" val="1563740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rot="5400000">
            <a:off x="3558750" y="-2114892"/>
            <a:ext cx="757259" cy="7601806"/>
          </a:xfrm>
          <a:prstGeom prst="rect">
            <a:avLst/>
          </a:prstGeom>
        </p:spPr>
        <p:txBody>
          <a:bodyPr vert="vert270" wrap="square" lIns="0" tIns="14007" rIns="0" bIns="0" rtlCol="0">
            <a:spAutoFit/>
          </a:bodyPr>
          <a:lstStyle/>
          <a:p>
            <a:pPr marL="461707" marR="4483" indent="-151287" defTabSz="806867" fontAlgn="auto">
              <a:spcBef>
                <a:spcPts val="1663"/>
              </a:spcBef>
              <a:spcAft>
                <a:spcPts val="0"/>
              </a:spcAft>
              <a:buFontTx/>
              <a:buAutoNum type="arabicPeriod"/>
              <a:tabLst>
                <a:tab pos="462267" algn="l"/>
              </a:tabLst>
            </a:pP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How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frequently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are you entitled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to a free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copy of your credit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report from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each  of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credit</a:t>
            </a:r>
            <a:r>
              <a:rPr sz="1059" b="1" spc="-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agencies?</a:t>
            </a:r>
            <a:endParaRPr sz="105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612994" lvl="1" indent="-151287" defTabSz="806867" fontAlgn="auto">
              <a:spcBef>
                <a:spcPts val="361"/>
              </a:spcBef>
              <a:spcAft>
                <a:spcPts val="0"/>
              </a:spcAft>
              <a:buFontTx/>
              <a:buAutoNum type="alphaLcPeriod"/>
              <a:tabLst>
                <a:tab pos="613555"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Once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a month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per</a:t>
            </a:r>
            <a:r>
              <a:rPr sz="882" spc="-13"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agency.</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612994" lvl="1" indent="-151287" defTabSz="806867" fontAlgn="auto">
              <a:spcBef>
                <a:spcPts val="0"/>
              </a:spcBef>
              <a:spcAft>
                <a:spcPts val="0"/>
              </a:spcAft>
              <a:buFontTx/>
              <a:buAutoNum type="alphaLcPeriod"/>
              <a:tabLst>
                <a:tab pos="613555"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Once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a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year per</a:t>
            </a:r>
            <a:r>
              <a:rPr sz="882" spc="-13"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agency.</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612994" lvl="1" indent="-151287" defTabSz="806867" fontAlgn="auto">
              <a:spcBef>
                <a:spcPts val="0"/>
              </a:spcBef>
              <a:spcAft>
                <a:spcPts val="0"/>
              </a:spcAft>
              <a:buFontTx/>
              <a:buAutoNum type="alphaLcPeriod"/>
              <a:tabLst>
                <a:tab pos="613555"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Once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every two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years per</a:t>
            </a:r>
            <a:r>
              <a:rPr sz="882" spc="-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agency.</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612994" lvl="1" indent="-151287" defTabSz="806867" fontAlgn="auto">
              <a:spcBef>
                <a:spcPts val="0"/>
              </a:spcBef>
              <a:spcAft>
                <a:spcPts val="0"/>
              </a:spcAft>
              <a:buFontTx/>
              <a:buAutoNum type="alphaLcPeriod"/>
              <a:tabLst>
                <a:tab pos="613555"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Never—you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always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have to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pay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for</a:t>
            </a:r>
            <a:r>
              <a:rPr sz="882" spc="-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it.</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object 3"/>
          <p:cNvSpPr txBox="1"/>
          <p:nvPr/>
        </p:nvSpPr>
        <p:spPr>
          <a:xfrm rot="5400000">
            <a:off x="3234989" y="-582169"/>
            <a:ext cx="757259" cy="6336936"/>
          </a:xfrm>
          <a:prstGeom prst="rect">
            <a:avLst/>
          </a:prstGeom>
        </p:spPr>
        <p:txBody>
          <a:bodyPr vert="vert270" wrap="square" lIns="0" tIns="11766" rIns="0" bIns="0" rtlCol="0">
            <a:spAutoFit/>
          </a:bodyPr>
          <a:lstStyle/>
          <a:p>
            <a:pPr marL="162494" indent="-151287" defTabSz="806867" fontAlgn="auto">
              <a:spcBef>
                <a:spcPts val="93"/>
              </a:spcBef>
              <a:spcAft>
                <a:spcPts val="0"/>
              </a:spcAft>
              <a:buFontTx/>
              <a:buAutoNum type="arabicPeriod" startAt="2"/>
              <a:tabLst>
                <a:tab pos="162494" algn="l"/>
              </a:tabLst>
            </a:pP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The maximum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amount you can carry as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balance on your credit card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is</a:t>
            </a:r>
            <a:r>
              <a:rPr sz="1059" b="1" spc="-35"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called:</a:t>
            </a:r>
            <a:endParaRPr sz="105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64211" lvl="1" indent="-151287" defTabSz="806867" fontAlgn="auto">
              <a:spcBef>
                <a:spcPts val="361"/>
              </a:spcBef>
              <a:spcAft>
                <a:spcPts val="0"/>
              </a:spcAft>
              <a:buFontTx/>
              <a:buAutoNum type="alphaLcPeriod"/>
              <a:tabLst>
                <a:tab pos="36421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Credit</a:t>
            </a:r>
            <a:r>
              <a:rPr sz="882" spc="-88"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Balance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64211" lvl="1" indent="-151287" defTabSz="806867" fontAlgn="auto">
              <a:spcBef>
                <a:spcPts val="0"/>
              </a:spcBef>
              <a:spcAft>
                <a:spcPts val="0"/>
              </a:spcAft>
              <a:buFontTx/>
              <a:buAutoNum type="alphaLcPeriod"/>
              <a:tabLst>
                <a:tab pos="36421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Revolving</a:t>
            </a:r>
            <a:r>
              <a:rPr sz="882" spc="-88"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Debt</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64211" lvl="1" indent="-151287" defTabSz="806867" fontAlgn="auto">
              <a:spcBef>
                <a:spcPts val="0"/>
              </a:spcBef>
              <a:spcAft>
                <a:spcPts val="0"/>
              </a:spcAft>
              <a:buFontTx/>
              <a:buAutoNum type="alphaLcPeriod"/>
              <a:tabLst>
                <a:tab pos="36421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Credit</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Limit</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64211" lvl="1" indent="-151287" defTabSz="806867" fontAlgn="auto">
              <a:spcBef>
                <a:spcPts val="0"/>
              </a:spcBef>
              <a:spcAft>
                <a:spcPts val="0"/>
              </a:spcAft>
              <a:buFontTx/>
              <a:buAutoNum type="alphaLcPeriod"/>
              <a:tabLst>
                <a:tab pos="36421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Free</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Money</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4"/>
          <p:cNvSpPr txBox="1"/>
          <p:nvPr/>
        </p:nvSpPr>
        <p:spPr>
          <a:xfrm rot="5400000">
            <a:off x="3705949" y="-136341"/>
            <a:ext cx="920252" cy="7441849"/>
          </a:xfrm>
          <a:prstGeom prst="rect">
            <a:avLst/>
          </a:prstGeom>
        </p:spPr>
        <p:txBody>
          <a:bodyPr vert="vert270" wrap="square" lIns="0" tIns="11766" rIns="0" bIns="0" rtlCol="0">
            <a:spAutoFit/>
          </a:bodyPr>
          <a:lstStyle/>
          <a:p>
            <a:pPr marL="162494" marR="4483" indent="-151287" defTabSz="806867" fontAlgn="auto">
              <a:spcBef>
                <a:spcPts val="93"/>
              </a:spcBef>
              <a:spcAft>
                <a:spcPts val="0"/>
              </a:spcAft>
              <a:buFontTx/>
              <a:buAutoNum type="arabicPeriod" startAt="3"/>
              <a:tabLst>
                <a:tab pos="162494" algn="l"/>
              </a:tabLst>
            </a:pP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Paying on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time is important. Missing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your payment due date can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result in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additional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finance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charges and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late fees. To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help you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make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payments on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time,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a:t>
            </a:r>
            <a:r>
              <a:rPr sz="1059" b="1" spc="-26"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can:</a:t>
            </a:r>
            <a:endParaRPr sz="105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361"/>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Monitor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your account with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online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banking.</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Sign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up for e-mail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alerts.</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Sign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up for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automatic payments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to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your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credit</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card.</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All of the</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above.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5"/>
          <p:cNvSpPr txBox="1"/>
          <p:nvPr/>
        </p:nvSpPr>
        <p:spPr>
          <a:xfrm rot="5400000">
            <a:off x="3378715" y="1270673"/>
            <a:ext cx="757259" cy="6624389"/>
          </a:xfrm>
          <a:prstGeom prst="rect">
            <a:avLst/>
          </a:prstGeom>
        </p:spPr>
        <p:txBody>
          <a:bodyPr vert="vert270" wrap="square" lIns="0" tIns="11766" rIns="0" bIns="0" rtlCol="0">
            <a:spAutoFit/>
          </a:bodyPr>
          <a:lstStyle/>
          <a:p>
            <a:pPr marL="162494" indent="-151287" defTabSz="806867" fontAlgn="auto">
              <a:spcBef>
                <a:spcPts val="93"/>
              </a:spcBef>
              <a:spcAft>
                <a:spcPts val="0"/>
              </a:spcAft>
              <a:buFontTx/>
              <a:buAutoNum type="arabicPeriod" startAt="4"/>
              <a:tabLst>
                <a:tab pos="162494" algn="l"/>
              </a:tabLst>
            </a:pP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Which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of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the following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entities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would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be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interested in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knowing your credit</a:t>
            </a:r>
            <a:r>
              <a:rPr sz="1059" b="1" spc="-57"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score?</a:t>
            </a:r>
            <a:endParaRPr sz="105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221" lvl="1" indent="-150727" defTabSz="806867" fontAlgn="auto">
              <a:spcBef>
                <a:spcPts val="361"/>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Landlord</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Home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mortgage</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lender</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Car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loan</a:t>
            </a:r>
            <a:r>
              <a:rPr sz="882" spc="-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lender</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All of the</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above.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6"/>
          <p:cNvSpPr txBox="1"/>
          <p:nvPr/>
        </p:nvSpPr>
        <p:spPr>
          <a:xfrm rot="5400000">
            <a:off x="3493612" y="2072563"/>
            <a:ext cx="757259" cy="6854183"/>
          </a:xfrm>
          <a:prstGeom prst="rect">
            <a:avLst/>
          </a:prstGeom>
        </p:spPr>
        <p:txBody>
          <a:bodyPr vert="vert270" wrap="square" lIns="0" tIns="11766" rIns="0" bIns="0" rtlCol="0">
            <a:spAutoFit/>
          </a:bodyPr>
          <a:lstStyle/>
          <a:p>
            <a:pPr marL="162494" indent="-151287" defTabSz="806867" fontAlgn="auto">
              <a:spcBef>
                <a:spcPts val="93"/>
              </a:spcBef>
              <a:spcAft>
                <a:spcPts val="0"/>
              </a:spcAft>
              <a:buFontTx/>
              <a:buAutoNum type="arabicPeriod" startAt="5"/>
              <a:tabLst>
                <a:tab pos="162494" algn="l"/>
              </a:tabLst>
            </a:pP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Annual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Percentage Rate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(APR)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on your credit card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refers</a:t>
            </a:r>
            <a:r>
              <a:rPr sz="1059" b="1" spc="-18"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to:</a:t>
            </a:r>
            <a:endParaRPr sz="105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marR="4483" lvl="1" indent="-151287" defTabSz="806867" fontAlgn="auto">
              <a:spcBef>
                <a:spcPts val="361"/>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periodic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rate, expressed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as an annual amount,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used to compute the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finance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charge on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an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outstanding</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balance.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amount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of unused credit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have</a:t>
            </a:r>
            <a:r>
              <a:rPr sz="882" spc="-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available.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The maximum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amount you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can carry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as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balance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on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your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credit</a:t>
            </a:r>
            <a:r>
              <a:rPr sz="882" spc="-31"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card.</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A</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fee.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4"/>
          <p:cNvSpPr txBox="1"/>
          <p:nvPr/>
        </p:nvSpPr>
        <p:spPr>
          <a:xfrm rot="5400000">
            <a:off x="6961087" y="4859101"/>
            <a:ext cx="887422" cy="3072524"/>
          </a:xfrm>
          <a:prstGeom prst="rect">
            <a:avLst/>
          </a:prstGeom>
        </p:spPr>
        <p:txBody>
          <a:bodyPr vert="vert" wrap="square" lIns="0" tIns="11766" rIns="0" bIns="0" rtlCol="0">
            <a:spAutoFit/>
          </a:bodyPr>
          <a:lstStyle/>
          <a:p>
            <a:pPr marL="11206" defTabSz="806867" fontAlgn="auto">
              <a:spcBef>
                <a:spcPts val="93"/>
              </a:spcBef>
              <a:spcAft>
                <a:spcPts val="0"/>
              </a:spcAft>
            </a:pPr>
            <a:r>
              <a:rPr sz="800" dirty="0">
                <a:solidFill>
                  <a:srgbClr val="231F20"/>
                </a:solidFill>
                <a:latin typeface="Open Sans Light" panose="020B0306030504020204" pitchFamily="34" charset="0"/>
                <a:cs typeface="Open Sans Light" panose="020B0306030504020204" pitchFamily="34" charset="0"/>
              </a:rPr>
              <a:t>Answers</a:t>
            </a:r>
            <a:endParaRPr sz="800" dirty="0">
              <a:solidFill>
                <a:prstClr val="black"/>
              </a:solidFill>
              <a:latin typeface="Open Sans Light" panose="020B0306030504020204" pitchFamily="34" charset="0"/>
              <a:cs typeface="Open Sans Light" panose="020B0306030504020204" pitchFamily="34" charset="0"/>
            </a:endParaRPr>
          </a:p>
          <a:p>
            <a:pPr marL="112065" indent="-100858" defTabSz="806867" fontAlgn="auto">
              <a:spcBef>
                <a:spcPts val="190"/>
              </a:spcBef>
              <a:spcAft>
                <a:spcPts val="0"/>
              </a:spcAft>
              <a:buFontTx/>
              <a:buAutoNum type="arabicPeriod"/>
              <a:tabLst>
                <a:tab pos="112065" algn="l"/>
              </a:tabLst>
            </a:pPr>
            <a:r>
              <a:rPr sz="800" spc="-4" dirty="0">
                <a:solidFill>
                  <a:srgbClr val="231F20"/>
                </a:solidFill>
                <a:latin typeface="Open Sans Light" panose="020B0306030504020204" pitchFamily="34" charset="0"/>
                <a:cs typeface="Open Sans Light" panose="020B0306030504020204" pitchFamily="34" charset="0"/>
              </a:rPr>
              <a:t>b—Once </a:t>
            </a:r>
            <a:r>
              <a:rPr sz="800" dirty="0">
                <a:solidFill>
                  <a:srgbClr val="231F20"/>
                </a:solidFill>
                <a:latin typeface="Open Sans Light" panose="020B0306030504020204" pitchFamily="34" charset="0"/>
                <a:cs typeface="Open Sans Light" panose="020B0306030504020204" pitchFamily="34" charset="0"/>
              </a:rPr>
              <a:t>a</a:t>
            </a:r>
            <a:r>
              <a:rPr sz="800" spc="-9" dirty="0">
                <a:solidFill>
                  <a:srgbClr val="231F20"/>
                </a:solidFill>
                <a:latin typeface="Open Sans Light" panose="020B0306030504020204" pitchFamily="34" charset="0"/>
                <a:cs typeface="Open Sans Light" panose="020B0306030504020204" pitchFamily="34" charset="0"/>
              </a:rPr>
              <a:t> </a:t>
            </a:r>
            <a:r>
              <a:rPr sz="800" spc="-4" dirty="0">
                <a:solidFill>
                  <a:srgbClr val="231F20"/>
                </a:solidFill>
                <a:latin typeface="Open Sans Light" panose="020B0306030504020204" pitchFamily="34" charset="0"/>
                <a:cs typeface="Open Sans Light" panose="020B0306030504020204" pitchFamily="34" charset="0"/>
              </a:rPr>
              <a:t>year.</a:t>
            </a:r>
            <a:endParaRPr sz="800" dirty="0">
              <a:solidFill>
                <a:prstClr val="black"/>
              </a:solidFill>
              <a:latin typeface="Open Sans Light" panose="020B0306030504020204" pitchFamily="34" charset="0"/>
              <a:cs typeface="Open Sans Light" panose="020B0306030504020204" pitchFamily="34" charset="0"/>
            </a:endParaRPr>
          </a:p>
          <a:p>
            <a:pPr marL="112065" indent="-100858" defTabSz="806867" fontAlgn="auto">
              <a:spcBef>
                <a:spcPts val="0"/>
              </a:spcBef>
              <a:spcAft>
                <a:spcPts val="0"/>
              </a:spcAft>
              <a:buFontTx/>
              <a:buAutoNum type="arabicPeriod"/>
              <a:tabLst>
                <a:tab pos="112065" algn="l"/>
              </a:tabLst>
            </a:pPr>
            <a:r>
              <a:rPr sz="800" dirty="0">
                <a:solidFill>
                  <a:srgbClr val="231F20"/>
                </a:solidFill>
                <a:latin typeface="Open Sans Light" panose="020B0306030504020204" pitchFamily="34" charset="0"/>
                <a:cs typeface="Open Sans Light" panose="020B0306030504020204" pitchFamily="34" charset="0"/>
              </a:rPr>
              <a:t>c—Maximum </a:t>
            </a:r>
            <a:r>
              <a:rPr sz="800" spc="-4" dirty="0">
                <a:solidFill>
                  <a:srgbClr val="231F20"/>
                </a:solidFill>
                <a:latin typeface="Open Sans Light" panose="020B0306030504020204" pitchFamily="34" charset="0"/>
                <a:cs typeface="Open Sans Light" panose="020B0306030504020204" pitchFamily="34" charset="0"/>
              </a:rPr>
              <a:t>amount is </a:t>
            </a:r>
            <a:r>
              <a:rPr sz="800" dirty="0">
                <a:solidFill>
                  <a:srgbClr val="231F20"/>
                </a:solidFill>
                <a:latin typeface="Open Sans Light" panose="020B0306030504020204" pitchFamily="34" charset="0"/>
                <a:cs typeface="Open Sans Light" panose="020B0306030504020204" pitchFamily="34" charset="0"/>
              </a:rPr>
              <a:t>known </a:t>
            </a:r>
            <a:r>
              <a:rPr sz="800" spc="-4" dirty="0">
                <a:solidFill>
                  <a:srgbClr val="231F20"/>
                </a:solidFill>
                <a:latin typeface="Open Sans Light" panose="020B0306030504020204" pitchFamily="34" charset="0"/>
                <a:cs typeface="Open Sans Light" panose="020B0306030504020204" pitchFamily="34" charset="0"/>
              </a:rPr>
              <a:t>as your </a:t>
            </a:r>
            <a:r>
              <a:rPr sz="800" dirty="0">
                <a:solidFill>
                  <a:srgbClr val="231F20"/>
                </a:solidFill>
                <a:latin typeface="Open Sans Light" panose="020B0306030504020204" pitchFamily="34" charset="0"/>
                <a:cs typeface="Open Sans Light" panose="020B0306030504020204" pitchFamily="34" charset="0"/>
              </a:rPr>
              <a:t>credit</a:t>
            </a:r>
            <a:r>
              <a:rPr sz="800" spc="-18" dirty="0">
                <a:solidFill>
                  <a:srgbClr val="231F20"/>
                </a:solidFill>
                <a:latin typeface="Open Sans Light" panose="020B0306030504020204" pitchFamily="34" charset="0"/>
                <a:cs typeface="Open Sans Light" panose="020B0306030504020204" pitchFamily="34" charset="0"/>
              </a:rPr>
              <a:t> </a:t>
            </a:r>
            <a:r>
              <a:rPr sz="800" spc="-4" dirty="0">
                <a:solidFill>
                  <a:srgbClr val="231F20"/>
                </a:solidFill>
                <a:latin typeface="Open Sans Light" panose="020B0306030504020204" pitchFamily="34" charset="0"/>
                <a:cs typeface="Open Sans Light" panose="020B0306030504020204" pitchFamily="34" charset="0"/>
              </a:rPr>
              <a:t>limit.</a:t>
            </a:r>
            <a:endParaRPr sz="800" dirty="0">
              <a:solidFill>
                <a:prstClr val="black"/>
              </a:solidFill>
              <a:latin typeface="Open Sans Light" panose="020B0306030504020204" pitchFamily="34" charset="0"/>
              <a:cs typeface="Open Sans Light" panose="020B0306030504020204" pitchFamily="34" charset="0"/>
            </a:endParaRPr>
          </a:p>
          <a:p>
            <a:pPr marL="112065" indent="-100858" defTabSz="806867" fontAlgn="auto">
              <a:spcBef>
                <a:spcPts val="0"/>
              </a:spcBef>
              <a:spcAft>
                <a:spcPts val="0"/>
              </a:spcAft>
              <a:buFontTx/>
              <a:buAutoNum type="arabicPeriod"/>
              <a:tabLst>
                <a:tab pos="112065" algn="l"/>
              </a:tabLst>
            </a:pPr>
            <a:r>
              <a:rPr sz="800" spc="-4" dirty="0">
                <a:solidFill>
                  <a:srgbClr val="231F20"/>
                </a:solidFill>
                <a:latin typeface="Open Sans Light" panose="020B0306030504020204" pitchFamily="34" charset="0"/>
                <a:cs typeface="Open Sans Light" panose="020B0306030504020204" pitchFamily="34" charset="0"/>
              </a:rPr>
              <a:t>d—All </a:t>
            </a:r>
            <a:r>
              <a:rPr sz="800" dirty="0">
                <a:solidFill>
                  <a:srgbClr val="231F20"/>
                </a:solidFill>
                <a:latin typeface="Open Sans Light" panose="020B0306030504020204" pitchFamily="34" charset="0"/>
                <a:cs typeface="Open Sans Light" panose="020B0306030504020204" pitchFamily="34" charset="0"/>
              </a:rPr>
              <a:t>of the</a:t>
            </a:r>
            <a:r>
              <a:rPr sz="800" spc="-79" dirty="0">
                <a:solidFill>
                  <a:srgbClr val="231F20"/>
                </a:solidFill>
                <a:latin typeface="Open Sans Light" panose="020B0306030504020204" pitchFamily="34" charset="0"/>
                <a:cs typeface="Open Sans Light" panose="020B0306030504020204" pitchFamily="34" charset="0"/>
              </a:rPr>
              <a:t> </a:t>
            </a:r>
            <a:r>
              <a:rPr sz="800" spc="-4" dirty="0">
                <a:solidFill>
                  <a:srgbClr val="231F20"/>
                </a:solidFill>
                <a:latin typeface="Open Sans Light" panose="020B0306030504020204" pitchFamily="34" charset="0"/>
                <a:cs typeface="Open Sans Light" panose="020B0306030504020204" pitchFamily="34" charset="0"/>
              </a:rPr>
              <a:t>above.</a:t>
            </a:r>
            <a:endParaRPr sz="800" dirty="0">
              <a:solidFill>
                <a:prstClr val="black"/>
              </a:solidFill>
              <a:latin typeface="Open Sans Light" panose="020B0306030504020204" pitchFamily="34" charset="0"/>
              <a:cs typeface="Open Sans Light" panose="020B0306030504020204" pitchFamily="34" charset="0"/>
            </a:endParaRPr>
          </a:p>
          <a:p>
            <a:pPr marL="112065" indent="-100858" defTabSz="806867" fontAlgn="auto">
              <a:spcBef>
                <a:spcPts val="0"/>
              </a:spcBef>
              <a:spcAft>
                <a:spcPts val="0"/>
              </a:spcAft>
              <a:buFontTx/>
              <a:buAutoNum type="arabicPeriod"/>
              <a:tabLst>
                <a:tab pos="112065" algn="l"/>
              </a:tabLst>
            </a:pPr>
            <a:r>
              <a:rPr sz="800" spc="-4" dirty="0">
                <a:solidFill>
                  <a:srgbClr val="231F20"/>
                </a:solidFill>
                <a:latin typeface="Open Sans Light" panose="020B0306030504020204" pitchFamily="34" charset="0"/>
                <a:cs typeface="Open Sans Light" panose="020B0306030504020204" pitchFamily="34" charset="0"/>
              </a:rPr>
              <a:t>d—All </a:t>
            </a:r>
            <a:r>
              <a:rPr sz="800" dirty="0">
                <a:solidFill>
                  <a:srgbClr val="231F20"/>
                </a:solidFill>
                <a:latin typeface="Open Sans Light" panose="020B0306030504020204" pitchFamily="34" charset="0"/>
                <a:cs typeface="Open Sans Light" panose="020B0306030504020204" pitchFamily="34" charset="0"/>
              </a:rPr>
              <a:t>of the</a:t>
            </a:r>
            <a:r>
              <a:rPr sz="800" spc="-79" dirty="0">
                <a:solidFill>
                  <a:srgbClr val="231F20"/>
                </a:solidFill>
                <a:latin typeface="Open Sans Light" panose="020B0306030504020204" pitchFamily="34" charset="0"/>
                <a:cs typeface="Open Sans Light" panose="020B0306030504020204" pitchFamily="34" charset="0"/>
              </a:rPr>
              <a:t> </a:t>
            </a:r>
            <a:r>
              <a:rPr sz="800" spc="-4" dirty="0">
                <a:solidFill>
                  <a:srgbClr val="231F20"/>
                </a:solidFill>
                <a:latin typeface="Open Sans Light" panose="020B0306030504020204" pitchFamily="34" charset="0"/>
                <a:cs typeface="Open Sans Light" panose="020B0306030504020204" pitchFamily="34" charset="0"/>
              </a:rPr>
              <a:t>above.</a:t>
            </a:r>
            <a:endParaRPr sz="800" dirty="0">
              <a:solidFill>
                <a:prstClr val="black"/>
              </a:solidFill>
              <a:latin typeface="Open Sans Light" panose="020B0306030504020204" pitchFamily="34" charset="0"/>
              <a:cs typeface="Open Sans Light" panose="020B0306030504020204" pitchFamily="34" charset="0"/>
            </a:endParaRPr>
          </a:p>
          <a:p>
            <a:pPr marL="112065" marR="4483" indent="-100858" defTabSz="806867" fontAlgn="auto">
              <a:spcBef>
                <a:spcPts val="0"/>
              </a:spcBef>
              <a:spcAft>
                <a:spcPts val="0"/>
              </a:spcAft>
              <a:buFontTx/>
              <a:buAutoNum type="arabicPeriod"/>
              <a:tabLst>
                <a:tab pos="112065" algn="l"/>
              </a:tabLst>
            </a:pPr>
            <a:r>
              <a:rPr sz="800" spc="-4" dirty="0">
                <a:solidFill>
                  <a:srgbClr val="231F20"/>
                </a:solidFill>
                <a:latin typeface="Open Sans Light" panose="020B0306030504020204" pitchFamily="34" charset="0"/>
                <a:cs typeface="Open Sans Light" panose="020B0306030504020204" pitchFamily="34" charset="0"/>
              </a:rPr>
              <a:t>a—The periodic </a:t>
            </a:r>
            <a:r>
              <a:rPr sz="800" dirty="0">
                <a:solidFill>
                  <a:srgbClr val="231F20"/>
                </a:solidFill>
                <a:latin typeface="Open Sans Light" panose="020B0306030504020204" pitchFamily="34" charset="0"/>
                <a:cs typeface="Open Sans Light" panose="020B0306030504020204" pitchFamily="34" charset="0"/>
              </a:rPr>
              <a:t>rate, expressed </a:t>
            </a:r>
            <a:r>
              <a:rPr sz="800" spc="-4" dirty="0">
                <a:solidFill>
                  <a:srgbClr val="231F20"/>
                </a:solidFill>
                <a:latin typeface="Open Sans Light" panose="020B0306030504020204" pitchFamily="34" charset="0"/>
                <a:cs typeface="Open Sans Light" panose="020B0306030504020204" pitchFamily="34" charset="0"/>
              </a:rPr>
              <a:t>as an annual amount, is </a:t>
            </a:r>
            <a:r>
              <a:rPr sz="800" dirty="0">
                <a:solidFill>
                  <a:srgbClr val="231F20"/>
                </a:solidFill>
                <a:latin typeface="Open Sans Light" panose="020B0306030504020204" pitchFamily="34" charset="0"/>
                <a:cs typeface="Open Sans Light" panose="020B0306030504020204" pitchFamily="34" charset="0"/>
              </a:rPr>
              <a:t>used  to compute the </a:t>
            </a:r>
            <a:r>
              <a:rPr sz="800" spc="-4" dirty="0">
                <a:solidFill>
                  <a:srgbClr val="231F20"/>
                </a:solidFill>
                <a:latin typeface="Open Sans Light" panose="020B0306030504020204" pitchFamily="34" charset="0"/>
                <a:cs typeface="Open Sans Light" panose="020B0306030504020204" pitchFamily="34" charset="0"/>
              </a:rPr>
              <a:t>finance </a:t>
            </a:r>
            <a:r>
              <a:rPr sz="800" dirty="0">
                <a:solidFill>
                  <a:srgbClr val="231F20"/>
                </a:solidFill>
                <a:latin typeface="Open Sans Light" panose="020B0306030504020204" pitchFamily="34" charset="0"/>
                <a:cs typeface="Open Sans Light" panose="020B0306030504020204" pitchFamily="34" charset="0"/>
              </a:rPr>
              <a:t>charge on </a:t>
            </a:r>
            <a:r>
              <a:rPr sz="800" spc="-4" dirty="0">
                <a:solidFill>
                  <a:srgbClr val="231F20"/>
                </a:solidFill>
                <a:latin typeface="Open Sans Light" panose="020B0306030504020204" pitchFamily="34" charset="0"/>
                <a:cs typeface="Open Sans Light" panose="020B0306030504020204" pitchFamily="34" charset="0"/>
              </a:rPr>
              <a:t>an </a:t>
            </a:r>
            <a:r>
              <a:rPr sz="800" dirty="0">
                <a:solidFill>
                  <a:srgbClr val="231F20"/>
                </a:solidFill>
                <a:latin typeface="Open Sans Light" panose="020B0306030504020204" pitchFamily="34" charset="0"/>
                <a:cs typeface="Open Sans Light" panose="020B0306030504020204" pitchFamily="34" charset="0"/>
              </a:rPr>
              <a:t>outstanding</a:t>
            </a:r>
            <a:r>
              <a:rPr sz="800" spc="-53" dirty="0">
                <a:solidFill>
                  <a:srgbClr val="231F20"/>
                </a:solidFill>
                <a:latin typeface="Open Sans Light" panose="020B0306030504020204" pitchFamily="34" charset="0"/>
                <a:cs typeface="Open Sans Light" panose="020B0306030504020204" pitchFamily="34" charset="0"/>
              </a:rPr>
              <a:t> </a:t>
            </a:r>
            <a:r>
              <a:rPr sz="800" spc="-4" dirty="0">
                <a:solidFill>
                  <a:srgbClr val="231F20"/>
                </a:solidFill>
                <a:latin typeface="Open Sans Light" panose="020B0306030504020204" pitchFamily="34" charset="0"/>
                <a:cs typeface="Open Sans Light" panose="020B0306030504020204" pitchFamily="34" charset="0"/>
              </a:rPr>
              <a:t>balance.</a:t>
            </a:r>
            <a:endParaRPr sz="800" dirty="0">
              <a:solidFill>
                <a:prstClr val="black"/>
              </a:solidFill>
              <a:latin typeface="Open Sans Light" panose="020B0306030504020204" pitchFamily="34" charset="0"/>
              <a:cs typeface="Open Sans Light" panose="020B0306030504020204" pitchFamily="34" charset="0"/>
            </a:endParaRPr>
          </a:p>
        </p:txBody>
      </p:sp>
      <p:sp>
        <p:nvSpPr>
          <p:cNvPr id="15" name="Title 14"/>
          <p:cNvSpPr>
            <a:spLocks noGrp="1"/>
          </p:cNvSpPr>
          <p:nvPr>
            <p:ph type="title"/>
          </p:nvPr>
        </p:nvSpPr>
        <p:spPr/>
        <p:txBody>
          <a:bodyPr/>
          <a:lstStyle/>
          <a:p>
            <a:r>
              <a:rPr lang="en-US" dirty="0"/>
              <a:t>Credit Card Quiz</a:t>
            </a:r>
          </a:p>
        </p:txBody>
      </p:sp>
    </p:spTree>
    <p:custDataLst>
      <p:tags r:id="rId1"/>
    </p:custDataLst>
    <p:extLst>
      <p:ext uri="{BB962C8B-B14F-4D97-AF65-F5344CB8AC3E}">
        <p14:creationId xmlns:p14="http://schemas.microsoft.com/office/powerpoint/2010/main" val="142308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bwMode="auto">
          <a:xfrm>
            <a:off x="550863" y="258763"/>
            <a:ext cx="8043862" cy="100965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1" fontAlgn="base" hangingPunct="1">
              <a:lnSpc>
                <a:spcPct val="105000"/>
              </a:lnSpc>
              <a:spcBef>
                <a:spcPct val="0"/>
              </a:spcBef>
              <a:spcAft>
                <a:spcPct val="0"/>
              </a:spcAft>
              <a:defRPr sz="3200" b="0" spc="-100" baseline="0">
                <a:solidFill>
                  <a:schemeClr val="tx2"/>
                </a:solidFill>
                <a:latin typeface="Century Gothic" panose="020B0502020202020204" pitchFamily="34" charset="0"/>
                <a:ea typeface="MS PGothic"/>
                <a:cs typeface="Century Gothic" panose="020B0502020202020204" pitchFamily="34" charset="0"/>
              </a:defRPr>
            </a:lvl1pPr>
            <a:lvl2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2pPr>
            <a:lvl3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3pPr>
            <a:lvl4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4pPr>
            <a:lvl5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5pPr>
            <a:lvl6pPr marL="4572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6pPr>
            <a:lvl7pPr marL="9144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7pPr>
            <a:lvl8pPr marL="13716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8pPr>
            <a:lvl9pPr marL="18288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9pPr>
          </a:lstStyle>
          <a:p>
            <a:pPr marL="0" marR="0" lvl="0" indent="0" algn="l" defTabSz="914400" rtl="0" eaLnBrk="1" fontAlgn="base" latinLnBrk="0" hangingPunct="1">
              <a:lnSpc>
                <a:spcPct val="105000"/>
              </a:lnSpc>
              <a:spcBef>
                <a:spcPct val="0"/>
              </a:spcBef>
              <a:spcAft>
                <a:spcPct val="0"/>
              </a:spcAft>
              <a:buClrTx/>
              <a:buSzTx/>
              <a:buFontTx/>
              <a:buNone/>
              <a:tabLst/>
              <a:defRPr/>
            </a:pPr>
            <a:r>
              <a:rPr kumimoji="0" lang="en-US" sz="3200" b="0" i="0" u="none" strike="noStrike" kern="0" cap="none" spc="-100" normalizeH="0" baseline="0" noProof="0" dirty="0">
                <a:ln>
                  <a:noFill/>
                </a:ln>
                <a:solidFill>
                  <a:schemeClr val="tx2"/>
                </a:solidFill>
                <a:effectLst/>
                <a:uLnTx/>
                <a:uFillTx/>
                <a:latin typeface="Century Gothic" panose="020B0502020202020204" pitchFamily="34" charset="0"/>
                <a:ea typeface="MS PGothic"/>
                <a:cs typeface="Century Gothic" panose="020B0502020202020204" pitchFamily="34" charset="0"/>
              </a:rPr>
              <a:t>Credit – Keeping Promises</a:t>
            </a:r>
          </a:p>
        </p:txBody>
      </p:sp>
      <p:sp>
        <p:nvSpPr>
          <p:cNvPr id="1488902" name="Rectangle 6"/>
          <p:cNvSpPr>
            <a:spLocks noGrp="1" noChangeArrowheads="1"/>
          </p:cNvSpPr>
          <p:nvPr>
            <p:ph idx="1"/>
          </p:nvPr>
        </p:nvSpPr>
        <p:spPr>
          <a:xfrm>
            <a:off x="435429" y="1773466"/>
            <a:ext cx="8255000" cy="1814286"/>
          </a:xfrm>
        </p:spPr>
        <p:txBody>
          <a:bodyPr>
            <a:normAutofit fontScale="92500" lnSpcReduction="20000"/>
          </a:bodyPr>
          <a:lstStyle/>
          <a:p>
            <a:pPr>
              <a:lnSpc>
                <a:spcPct val="110000"/>
              </a:lnSpc>
              <a:spcBef>
                <a:spcPts val="600"/>
              </a:spcBef>
              <a:spcAft>
                <a:spcPts val="600"/>
              </a:spcAft>
            </a:pPr>
            <a:r>
              <a:rPr lang="en-US" dirty="0"/>
              <a:t>Have you ever borrowed money from someone?</a:t>
            </a:r>
          </a:p>
          <a:p>
            <a:pPr>
              <a:lnSpc>
                <a:spcPct val="110000"/>
              </a:lnSpc>
              <a:spcBef>
                <a:spcPts val="600"/>
              </a:spcBef>
              <a:spcAft>
                <a:spcPts val="600"/>
              </a:spcAft>
            </a:pPr>
            <a:r>
              <a:rPr lang="en-US" dirty="0"/>
              <a:t>What kind of agreement did you make with them about paying the money back?</a:t>
            </a:r>
          </a:p>
          <a:p>
            <a:pPr>
              <a:lnSpc>
                <a:spcPct val="110000"/>
              </a:lnSpc>
              <a:spcBef>
                <a:spcPts val="600"/>
              </a:spcBef>
              <a:spcAft>
                <a:spcPts val="600"/>
              </a:spcAft>
            </a:pPr>
            <a:r>
              <a:rPr lang="en-US" dirty="0"/>
              <a:t>Has anyone ever borrowed money from you and didn’t pay you back? </a:t>
            </a:r>
          </a:p>
        </p:txBody>
      </p:sp>
      <p:pic>
        <p:nvPicPr>
          <p:cNvPr id="2" name="Picture 1" descr="icon of a credit score di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208" y="3587752"/>
            <a:ext cx="4363584" cy="2893746"/>
          </a:xfrm>
          <a:prstGeom prst="rect">
            <a:avLst/>
          </a:prstGeom>
        </p:spPr>
      </p:pic>
    </p:spTree>
    <p:custDataLst>
      <p:tags r:id="rId1"/>
    </p:custDataLst>
    <p:extLst>
      <p:ext uri="{BB962C8B-B14F-4D97-AF65-F5344CB8AC3E}">
        <p14:creationId xmlns:p14="http://schemas.microsoft.com/office/powerpoint/2010/main" val="227408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8902">
                                            <p:txEl>
                                              <p:pRg st="0" end="0"/>
                                            </p:txEl>
                                          </p:spTgt>
                                        </p:tgtEl>
                                        <p:attrNameLst>
                                          <p:attrName>style.visibility</p:attrName>
                                        </p:attrNameLst>
                                      </p:cBhvr>
                                      <p:to>
                                        <p:strVal val="visible"/>
                                      </p:to>
                                    </p:set>
                                    <p:anim calcmode="lin" valueType="num">
                                      <p:cBhvr additive="base">
                                        <p:cTn id="25" dur="1500" fill="hold"/>
                                        <p:tgtEl>
                                          <p:spTgt spid="1488902">
                                            <p:txEl>
                                              <p:pRg st="0" end="0"/>
                                            </p:txEl>
                                          </p:spTgt>
                                        </p:tgtEl>
                                        <p:attrNameLst>
                                          <p:attrName>ppt_x</p:attrName>
                                        </p:attrNameLst>
                                      </p:cBhvr>
                                      <p:tavLst>
                                        <p:tav tm="0">
                                          <p:val>
                                            <p:strVal val="0-#ppt_w/2"/>
                                          </p:val>
                                        </p:tav>
                                        <p:tav tm="100000">
                                          <p:val>
                                            <p:strVal val="#ppt_x"/>
                                          </p:val>
                                        </p:tav>
                                      </p:tavLst>
                                    </p:anim>
                                    <p:anim calcmode="lin" valueType="num">
                                      <p:cBhvr additive="base">
                                        <p:cTn id="26" dur="1500" fill="hold"/>
                                        <p:tgtEl>
                                          <p:spTgt spid="14889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88902">
                                            <p:txEl>
                                              <p:pRg st="1" end="1"/>
                                            </p:txEl>
                                          </p:spTgt>
                                        </p:tgtEl>
                                        <p:attrNameLst>
                                          <p:attrName>style.visibility</p:attrName>
                                        </p:attrNameLst>
                                      </p:cBhvr>
                                      <p:to>
                                        <p:strVal val="visible"/>
                                      </p:to>
                                    </p:set>
                                    <p:anim calcmode="lin" valueType="num">
                                      <p:cBhvr additive="base">
                                        <p:cTn id="31" dur="1500" fill="hold"/>
                                        <p:tgtEl>
                                          <p:spTgt spid="1488902">
                                            <p:txEl>
                                              <p:pRg st="1" end="1"/>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14889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88902">
                                            <p:txEl>
                                              <p:pRg st="2" end="2"/>
                                            </p:txEl>
                                          </p:spTgt>
                                        </p:tgtEl>
                                        <p:attrNameLst>
                                          <p:attrName>style.visibility</p:attrName>
                                        </p:attrNameLst>
                                      </p:cBhvr>
                                      <p:to>
                                        <p:strVal val="visible"/>
                                      </p:to>
                                    </p:set>
                                    <p:anim calcmode="lin" valueType="num">
                                      <p:cBhvr additive="base">
                                        <p:cTn id="37" dur="1500" fill="hold"/>
                                        <p:tgtEl>
                                          <p:spTgt spid="1488902">
                                            <p:txEl>
                                              <p:pRg st="2" end="2"/>
                                            </p:txEl>
                                          </p:spTgt>
                                        </p:tgtEl>
                                        <p:attrNameLst>
                                          <p:attrName>ppt_x</p:attrName>
                                        </p:attrNameLst>
                                      </p:cBhvr>
                                      <p:tavLst>
                                        <p:tav tm="0">
                                          <p:val>
                                            <p:strVal val="0-#ppt_w/2"/>
                                          </p:val>
                                        </p:tav>
                                        <p:tav tm="100000">
                                          <p:val>
                                            <p:strVal val="#ppt_x"/>
                                          </p:val>
                                        </p:tav>
                                      </p:tavLst>
                                    </p:anim>
                                    <p:anim calcmode="lin" valueType="num">
                                      <p:cBhvr additive="base">
                                        <p:cTn id="38" dur="1500" fill="hold"/>
                                        <p:tgtEl>
                                          <p:spTgt spid="148890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890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itle"/>
          <p:cNvSpPr>
            <a:spLocks noGrp="1" noChangeArrowheads="1"/>
          </p:cNvSpPr>
          <p:nvPr>
            <p:ph type="title"/>
          </p:nvPr>
        </p:nvSpPr>
        <p:spPr/>
        <p:txBody>
          <a:bodyPr/>
          <a:lstStyle/>
          <a:p>
            <a:r>
              <a:rPr lang="en-US" sz="3200" dirty="0">
                <a:solidFill>
                  <a:schemeClr val="tx2"/>
                </a:solidFill>
              </a:rPr>
              <a:t>Video – What is Credit?</a:t>
            </a:r>
          </a:p>
        </p:txBody>
      </p:sp>
      <p:pic>
        <p:nvPicPr>
          <p:cNvPr id="3" name="high_school_-_what_is_credit (540p)">
            <a:hlinkClick r:id="" action="ppaction://media"/>
            <a:extLst>
              <a:ext uri="{FF2B5EF4-FFF2-40B4-BE49-F238E27FC236}">
                <a16:creationId xmlns:a16="http://schemas.microsoft.com/office/drawing/2014/main" id="{A007D290-AD28-4C2E-9983-5D1E70844EFD}"/>
              </a:ext>
              <a:ext uri="{C183D7F6-B498-43B3-948B-1728B52AA6E4}">
                <adec:decorative xmlns:adec="http://schemas.microsoft.com/office/drawing/2017/decorative" val="1"/>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630865" y="1658678"/>
            <a:ext cx="7882270" cy="4433777"/>
          </a:xfrm>
          <a:prstGeom prst="rect">
            <a:avLst/>
          </a:prstGeom>
          <a:ln w="28575" cap="sq">
            <a:solidFill>
              <a:schemeClr val="tx2"/>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53342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0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C’s of Credit</a:t>
            </a:r>
          </a:p>
        </p:txBody>
      </p:sp>
      <p:graphicFrame>
        <p:nvGraphicFramePr>
          <p:cNvPr id="4" name="Content Placeholder 3" descr="Object listing the four C's of credit - Credit History, Collateral, Conditions and Capacity" title="Four C's of Credit"/>
          <p:cNvGraphicFramePr>
            <a:graphicFrameLocks noGrp="1"/>
          </p:cNvGraphicFramePr>
          <p:nvPr>
            <p:ph idx="1"/>
            <p:extLst>
              <p:ext uri="{D42A27DB-BD31-4B8C-83A1-F6EECF244321}">
                <p14:modId xmlns:p14="http://schemas.microsoft.com/office/powerpoint/2010/main" val="1853919135"/>
              </p:ext>
            </p:extLst>
          </p:nvPr>
        </p:nvGraphicFramePr>
        <p:xfrm>
          <a:off x="438547" y="1162672"/>
          <a:ext cx="8229600" cy="5181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88432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C6815FA-F6A1-450B-8A92-8E54318C7327}"/>
                                            </p:graphicEl>
                                          </p:spTgt>
                                        </p:tgtEl>
                                        <p:attrNameLst>
                                          <p:attrName>style.visibility</p:attrName>
                                        </p:attrNameLst>
                                      </p:cBhvr>
                                      <p:to>
                                        <p:strVal val="visible"/>
                                      </p:to>
                                    </p:set>
                                    <p:animEffect transition="in" filter="fade">
                                      <p:cBhvr>
                                        <p:cTn id="7" dur="1000"/>
                                        <p:tgtEl>
                                          <p:spTgt spid="4">
                                            <p:graphicEl>
                                              <a:dgm id="{1C6815FA-F6A1-450B-8A92-8E54318C7327}"/>
                                            </p:graphicEl>
                                          </p:spTgt>
                                        </p:tgtEl>
                                      </p:cBhvr>
                                    </p:animEffect>
                                    <p:anim calcmode="lin" valueType="num">
                                      <p:cBhvr>
                                        <p:cTn id="8" dur="1000" fill="hold"/>
                                        <p:tgtEl>
                                          <p:spTgt spid="4">
                                            <p:graphicEl>
                                              <a:dgm id="{1C6815FA-F6A1-450B-8A92-8E54318C7327}"/>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C6815FA-F6A1-450B-8A92-8E54318C7327}"/>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33681765-02E8-4818-B8DE-F7E1339294DF}"/>
                                            </p:graphicEl>
                                          </p:spTgt>
                                        </p:tgtEl>
                                        <p:attrNameLst>
                                          <p:attrName>style.visibility</p:attrName>
                                        </p:attrNameLst>
                                      </p:cBhvr>
                                      <p:to>
                                        <p:strVal val="visible"/>
                                      </p:to>
                                    </p:set>
                                    <p:animEffect transition="in" filter="fade">
                                      <p:cBhvr>
                                        <p:cTn id="12" dur="1000"/>
                                        <p:tgtEl>
                                          <p:spTgt spid="4">
                                            <p:graphicEl>
                                              <a:dgm id="{33681765-02E8-4818-B8DE-F7E1339294DF}"/>
                                            </p:graphicEl>
                                          </p:spTgt>
                                        </p:tgtEl>
                                      </p:cBhvr>
                                    </p:animEffect>
                                    <p:anim calcmode="lin" valueType="num">
                                      <p:cBhvr>
                                        <p:cTn id="13" dur="1000" fill="hold"/>
                                        <p:tgtEl>
                                          <p:spTgt spid="4">
                                            <p:graphicEl>
                                              <a:dgm id="{33681765-02E8-4818-B8DE-F7E1339294DF}"/>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33681765-02E8-4818-B8DE-F7E1339294DF}"/>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35CFEA8A-106D-47BD-B41F-5D04D49108CC}"/>
                                            </p:graphicEl>
                                          </p:spTgt>
                                        </p:tgtEl>
                                        <p:attrNameLst>
                                          <p:attrName>style.visibility</p:attrName>
                                        </p:attrNameLst>
                                      </p:cBhvr>
                                      <p:to>
                                        <p:strVal val="visible"/>
                                      </p:to>
                                    </p:set>
                                    <p:animEffect transition="in" filter="fade">
                                      <p:cBhvr>
                                        <p:cTn id="17" dur="1000"/>
                                        <p:tgtEl>
                                          <p:spTgt spid="4">
                                            <p:graphicEl>
                                              <a:dgm id="{35CFEA8A-106D-47BD-B41F-5D04D49108CC}"/>
                                            </p:graphicEl>
                                          </p:spTgt>
                                        </p:tgtEl>
                                      </p:cBhvr>
                                    </p:animEffect>
                                    <p:anim calcmode="lin" valueType="num">
                                      <p:cBhvr>
                                        <p:cTn id="18" dur="1000" fill="hold"/>
                                        <p:tgtEl>
                                          <p:spTgt spid="4">
                                            <p:graphicEl>
                                              <a:dgm id="{35CFEA8A-106D-47BD-B41F-5D04D49108CC}"/>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35CFEA8A-106D-47BD-B41F-5D04D49108CC}"/>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DE5A5902-35F0-4E3F-AF13-2092A2FE41A3}"/>
                                            </p:graphicEl>
                                          </p:spTgt>
                                        </p:tgtEl>
                                        <p:attrNameLst>
                                          <p:attrName>style.visibility</p:attrName>
                                        </p:attrNameLst>
                                      </p:cBhvr>
                                      <p:to>
                                        <p:strVal val="visible"/>
                                      </p:to>
                                    </p:set>
                                    <p:animEffect transition="in" filter="fade">
                                      <p:cBhvr>
                                        <p:cTn id="24" dur="1000"/>
                                        <p:tgtEl>
                                          <p:spTgt spid="4">
                                            <p:graphicEl>
                                              <a:dgm id="{DE5A5902-35F0-4E3F-AF13-2092A2FE41A3}"/>
                                            </p:graphicEl>
                                          </p:spTgt>
                                        </p:tgtEl>
                                      </p:cBhvr>
                                    </p:animEffect>
                                    <p:anim calcmode="lin" valueType="num">
                                      <p:cBhvr>
                                        <p:cTn id="25" dur="1000" fill="hold"/>
                                        <p:tgtEl>
                                          <p:spTgt spid="4">
                                            <p:graphicEl>
                                              <a:dgm id="{DE5A5902-35F0-4E3F-AF13-2092A2FE41A3}"/>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DE5A5902-35F0-4E3F-AF13-2092A2FE41A3}"/>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AF178421-2261-4C5D-8995-E27F23D727B5}"/>
                                            </p:graphicEl>
                                          </p:spTgt>
                                        </p:tgtEl>
                                        <p:attrNameLst>
                                          <p:attrName>style.visibility</p:attrName>
                                        </p:attrNameLst>
                                      </p:cBhvr>
                                      <p:to>
                                        <p:strVal val="visible"/>
                                      </p:to>
                                    </p:set>
                                    <p:animEffect transition="in" filter="fade">
                                      <p:cBhvr>
                                        <p:cTn id="29" dur="1000"/>
                                        <p:tgtEl>
                                          <p:spTgt spid="4">
                                            <p:graphicEl>
                                              <a:dgm id="{AF178421-2261-4C5D-8995-E27F23D727B5}"/>
                                            </p:graphicEl>
                                          </p:spTgt>
                                        </p:tgtEl>
                                      </p:cBhvr>
                                    </p:animEffect>
                                    <p:anim calcmode="lin" valueType="num">
                                      <p:cBhvr>
                                        <p:cTn id="30" dur="1000" fill="hold"/>
                                        <p:tgtEl>
                                          <p:spTgt spid="4">
                                            <p:graphicEl>
                                              <a:dgm id="{AF178421-2261-4C5D-8995-E27F23D727B5}"/>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AF178421-2261-4C5D-8995-E27F23D727B5}"/>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CFC92E15-91F5-48FD-BFE3-8741757D708E}"/>
                                            </p:graphicEl>
                                          </p:spTgt>
                                        </p:tgtEl>
                                        <p:attrNameLst>
                                          <p:attrName>style.visibility</p:attrName>
                                        </p:attrNameLst>
                                      </p:cBhvr>
                                      <p:to>
                                        <p:strVal val="visible"/>
                                      </p:to>
                                    </p:set>
                                    <p:animEffect transition="in" filter="fade">
                                      <p:cBhvr>
                                        <p:cTn id="36" dur="1000"/>
                                        <p:tgtEl>
                                          <p:spTgt spid="4">
                                            <p:graphicEl>
                                              <a:dgm id="{CFC92E15-91F5-48FD-BFE3-8741757D708E}"/>
                                            </p:graphicEl>
                                          </p:spTgt>
                                        </p:tgtEl>
                                      </p:cBhvr>
                                    </p:animEffect>
                                    <p:anim calcmode="lin" valueType="num">
                                      <p:cBhvr>
                                        <p:cTn id="37" dur="1000" fill="hold"/>
                                        <p:tgtEl>
                                          <p:spTgt spid="4">
                                            <p:graphicEl>
                                              <a:dgm id="{CFC92E15-91F5-48FD-BFE3-8741757D708E}"/>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CFC92E15-91F5-48FD-BFE3-8741757D708E}"/>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graphicEl>
                                              <a:dgm id="{BB727A23-7D1E-446E-8FC9-29EBC58AC925}"/>
                                            </p:graphicEl>
                                          </p:spTgt>
                                        </p:tgtEl>
                                        <p:attrNameLst>
                                          <p:attrName>style.visibility</p:attrName>
                                        </p:attrNameLst>
                                      </p:cBhvr>
                                      <p:to>
                                        <p:strVal val="visible"/>
                                      </p:to>
                                    </p:set>
                                    <p:animEffect transition="in" filter="fade">
                                      <p:cBhvr>
                                        <p:cTn id="41" dur="1000"/>
                                        <p:tgtEl>
                                          <p:spTgt spid="4">
                                            <p:graphicEl>
                                              <a:dgm id="{BB727A23-7D1E-446E-8FC9-29EBC58AC925}"/>
                                            </p:graphicEl>
                                          </p:spTgt>
                                        </p:tgtEl>
                                      </p:cBhvr>
                                    </p:animEffect>
                                    <p:anim calcmode="lin" valueType="num">
                                      <p:cBhvr>
                                        <p:cTn id="42" dur="1000" fill="hold"/>
                                        <p:tgtEl>
                                          <p:spTgt spid="4">
                                            <p:graphicEl>
                                              <a:dgm id="{BB727A23-7D1E-446E-8FC9-29EBC58AC925}"/>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BB727A23-7D1E-446E-8FC9-29EBC58AC925}"/>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graphicEl>
                                              <a:dgm id="{5CC079AB-E848-4087-AC95-3E26EB3C5B4D}"/>
                                            </p:graphicEl>
                                          </p:spTgt>
                                        </p:tgtEl>
                                        <p:attrNameLst>
                                          <p:attrName>style.visibility</p:attrName>
                                        </p:attrNameLst>
                                      </p:cBhvr>
                                      <p:to>
                                        <p:strVal val="visible"/>
                                      </p:to>
                                    </p:set>
                                    <p:animEffect transition="in" filter="fade">
                                      <p:cBhvr>
                                        <p:cTn id="48" dur="1000"/>
                                        <p:tgtEl>
                                          <p:spTgt spid="4">
                                            <p:graphicEl>
                                              <a:dgm id="{5CC079AB-E848-4087-AC95-3E26EB3C5B4D}"/>
                                            </p:graphicEl>
                                          </p:spTgt>
                                        </p:tgtEl>
                                      </p:cBhvr>
                                    </p:animEffect>
                                    <p:anim calcmode="lin" valueType="num">
                                      <p:cBhvr>
                                        <p:cTn id="49" dur="1000" fill="hold"/>
                                        <p:tgtEl>
                                          <p:spTgt spid="4">
                                            <p:graphicEl>
                                              <a:dgm id="{5CC079AB-E848-4087-AC95-3E26EB3C5B4D}"/>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5CC079AB-E848-4087-AC95-3E26EB3C5B4D}"/>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graphicEl>
                                              <a:dgm id="{72243F67-D6F7-4B27-8DB8-A040847EC5A9}"/>
                                            </p:graphicEl>
                                          </p:spTgt>
                                        </p:tgtEl>
                                        <p:attrNameLst>
                                          <p:attrName>style.visibility</p:attrName>
                                        </p:attrNameLst>
                                      </p:cBhvr>
                                      <p:to>
                                        <p:strVal val="visible"/>
                                      </p:to>
                                    </p:set>
                                    <p:animEffect transition="in" filter="fade">
                                      <p:cBhvr>
                                        <p:cTn id="53" dur="1000"/>
                                        <p:tgtEl>
                                          <p:spTgt spid="4">
                                            <p:graphicEl>
                                              <a:dgm id="{72243F67-D6F7-4B27-8DB8-A040847EC5A9}"/>
                                            </p:graphicEl>
                                          </p:spTgt>
                                        </p:tgtEl>
                                      </p:cBhvr>
                                    </p:animEffect>
                                    <p:anim calcmode="lin" valueType="num">
                                      <p:cBhvr>
                                        <p:cTn id="54" dur="1000" fill="hold"/>
                                        <p:tgtEl>
                                          <p:spTgt spid="4">
                                            <p:graphicEl>
                                              <a:dgm id="{72243F67-D6F7-4B27-8DB8-A040847EC5A9}"/>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72243F67-D6F7-4B27-8DB8-A040847EC5A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Can I Get Credit?</a:t>
            </a:r>
            <a:br>
              <a:rPr lang="en-US" dirty="0"/>
            </a:br>
            <a:endParaRPr lang="en-US" dirty="0"/>
          </a:p>
        </p:txBody>
      </p:sp>
      <p:sp>
        <p:nvSpPr>
          <p:cNvPr id="24579" name="Content Placeholder 1"/>
          <p:cNvSpPr>
            <a:spLocks noGrp="1"/>
          </p:cNvSpPr>
          <p:nvPr>
            <p:ph sz="half" idx="1"/>
          </p:nvPr>
        </p:nvSpPr>
        <p:spPr>
          <a:xfrm>
            <a:off x="366712" y="1427521"/>
            <a:ext cx="4887870" cy="3438526"/>
          </a:xfrm>
        </p:spPr>
        <p:txBody>
          <a:bodyPr anchor="ctr"/>
          <a:lstStyle/>
          <a:p>
            <a:r>
              <a:rPr lang="en-US" sz="2000" dirty="0"/>
              <a:t>Banks and credit unions</a:t>
            </a:r>
          </a:p>
          <a:p>
            <a:r>
              <a:rPr lang="en-US" sz="2000" dirty="0"/>
              <a:t>Credit Cards (e.g. Visa, MasterCard, Amex)</a:t>
            </a:r>
          </a:p>
          <a:p>
            <a:r>
              <a:rPr lang="en-US" sz="2000" dirty="0"/>
              <a:t>Department stores (e.g. Target, Walmart, Costco, Best Buy)</a:t>
            </a:r>
          </a:p>
          <a:p>
            <a:r>
              <a:rPr lang="en-US" sz="2000" dirty="0"/>
              <a:t>Car dealerships</a:t>
            </a:r>
          </a:p>
          <a:p>
            <a:r>
              <a:rPr lang="en-US" sz="2000" dirty="0"/>
              <a:t>Loans / Student loans</a:t>
            </a:r>
          </a:p>
          <a:p>
            <a:r>
              <a:rPr lang="en-US" sz="2000" dirty="0"/>
              <a:t>Stores (furniture/electronics)</a:t>
            </a:r>
          </a:p>
        </p:txBody>
      </p:sp>
      <p:sp>
        <p:nvSpPr>
          <p:cNvPr id="3" name="Content Placeholder 2"/>
          <p:cNvSpPr/>
          <p:nvPr/>
        </p:nvSpPr>
        <p:spPr>
          <a:xfrm>
            <a:off x="221064" y="5441724"/>
            <a:ext cx="8701872" cy="7704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2763" indent="-512763">
              <a:buNone/>
              <a:tabLst>
                <a:tab pos="630238" algn="l"/>
              </a:tabLst>
            </a:pPr>
            <a:r>
              <a:rPr lang="en-US"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Tip:  </a:t>
            </a:r>
            <a:r>
              <a:rPr lang="en-US"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If you’re just starting out, you may want to consider opening a secured credit card or loan, gas card, or retail store charge card to begin establishing your credit history.</a:t>
            </a:r>
            <a:endParaRPr lang="en-US" sz="14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picture containing high school kids at table">
            <a:extLst>
              <a:ext uri="{FF2B5EF4-FFF2-40B4-BE49-F238E27FC236}">
                <a16:creationId xmlns:a16="http://schemas.microsoft.com/office/drawing/2014/main" id="{7F685057-B80D-4ECE-A2BD-2CC57EA4FA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2533" y="2039352"/>
            <a:ext cx="3378638" cy="225101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1400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80">
                                          <p:stCondLst>
                                            <p:cond delay="0"/>
                                          </p:stCondLst>
                                        </p:cTn>
                                        <p:tgtEl>
                                          <p:spTgt spid="7"/>
                                        </p:tgtEl>
                                      </p:cBhvr>
                                    </p:animEffect>
                                    <p:anim calcmode="lin" valueType="num">
                                      <p:cBhvr>
                                        <p:cTn id="4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4" dur="26">
                                          <p:stCondLst>
                                            <p:cond delay="650"/>
                                          </p:stCondLst>
                                        </p:cTn>
                                        <p:tgtEl>
                                          <p:spTgt spid="7"/>
                                        </p:tgtEl>
                                      </p:cBhvr>
                                      <p:to x="100000" y="60000"/>
                                    </p:animScale>
                                    <p:animScale>
                                      <p:cBhvr>
                                        <p:cTn id="55" dur="166" decel="50000">
                                          <p:stCondLst>
                                            <p:cond delay="676"/>
                                          </p:stCondLst>
                                        </p:cTn>
                                        <p:tgtEl>
                                          <p:spTgt spid="7"/>
                                        </p:tgtEl>
                                      </p:cBhvr>
                                      <p:to x="100000" y="100000"/>
                                    </p:animScale>
                                    <p:animScale>
                                      <p:cBhvr>
                                        <p:cTn id="56" dur="26">
                                          <p:stCondLst>
                                            <p:cond delay="1312"/>
                                          </p:stCondLst>
                                        </p:cTn>
                                        <p:tgtEl>
                                          <p:spTgt spid="7"/>
                                        </p:tgtEl>
                                      </p:cBhvr>
                                      <p:to x="100000" y="80000"/>
                                    </p:animScale>
                                    <p:animScale>
                                      <p:cBhvr>
                                        <p:cTn id="57" dur="166" decel="50000">
                                          <p:stCondLst>
                                            <p:cond delay="1338"/>
                                          </p:stCondLst>
                                        </p:cTn>
                                        <p:tgtEl>
                                          <p:spTgt spid="7"/>
                                        </p:tgtEl>
                                      </p:cBhvr>
                                      <p:to x="100000" y="100000"/>
                                    </p:animScale>
                                    <p:animScale>
                                      <p:cBhvr>
                                        <p:cTn id="58" dur="26">
                                          <p:stCondLst>
                                            <p:cond delay="1642"/>
                                          </p:stCondLst>
                                        </p:cTn>
                                        <p:tgtEl>
                                          <p:spTgt spid="7"/>
                                        </p:tgtEl>
                                      </p:cBhvr>
                                      <p:to x="100000" y="90000"/>
                                    </p:animScale>
                                    <p:animScale>
                                      <p:cBhvr>
                                        <p:cTn id="59" dur="166" decel="50000">
                                          <p:stCondLst>
                                            <p:cond delay="1668"/>
                                          </p:stCondLst>
                                        </p:cTn>
                                        <p:tgtEl>
                                          <p:spTgt spid="7"/>
                                        </p:tgtEl>
                                      </p:cBhvr>
                                      <p:to x="100000" y="100000"/>
                                    </p:animScale>
                                    <p:animScale>
                                      <p:cBhvr>
                                        <p:cTn id="60" dur="26">
                                          <p:stCondLst>
                                            <p:cond delay="1808"/>
                                          </p:stCondLst>
                                        </p:cTn>
                                        <p:tgtEl>
                                          <p:spTgt spid="7"/>
                                        </p:tgtEl>
                                      </p:cBhvr>
                                      <p:to x="100000" y="95000"/>
                                    </p:animScale>
                                    <p:animScale>
                                      <p:cBhvr>
                                        <p:cTn id="6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allAtOnce"/>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Responsible Credit Management</a:t>
            </a:r>
            <a:br>
              <a:rPr lang="en-US" dirty="0"/>
            </a:br>
            <a:endParaRPr lang="en-US" dirty="0"/>
          </a:p>
        </p:txBody>
      </p:sp>
      <p:graphicFrame>
        <p:nvGraphicFramePr>
          <p:cNvPr id="5" name="Content Placeholder 4" descr="signs of responsible credit managment" title="signs of responsible credit managment"/>
          <p:cNvGraphicFramePr>
            <a:graphicFrameLocks noGrp="1"/>
          </p:cNvGraphicFramePr>
          <p:nvPr>
            <p:ph sz="half" idx="1"/>
            <p:extLst>
              <p:ext uri="{D42A27DB-BD31-4B8C-83A1-F6EECF244321}">
                <p14:modId xmlns:p14="http://schemas.microsoft.com/office/powerpoint/2010/main" val="2739187854"/>
              </p:ext>
            </p:extLst>
          </p:nvPr>
        </p:nvGraphicFramePr>
        <p:xfrm>
          <a:off x="381001" y="1571259"/>
          <a:ext cx="4024312" cy="4485469"/>
        </p:xfrm>
        <a:graphic>
          <a:graphicData uri="http://schemas.openxmlformats.org/drawingml/2006/table">
            <a:tbl>
              <a:tblPr firstRow="1" bandRow="1">
                <a:tableStyleId>{5C22544A-7EE6-4342-B048-85BDC9FD1C3A}</a:tableStyleId>
              </a:tblPr>
              <a:tblGrid>
                <a:gridCol w="4024312">
                  <a:extLst>
                    <a:ext uri="{9D8B030D-6E8A-4147-A177-3AD203B41FA5}">
                      <a16:colId xmlns:a16="http://schemas.microsoft.com/office/drawing/2014/main" val="2703862839"/>
                    </a:ext>
                  </a:extLst>
                </a:gridCol>
              </a:tblGrid>
              <a:tr h="782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Responsible Credit Management Practices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55069940"/>
                  </a:ext>
                </a:extLst>
              </a:tr>
              <a:tr h="3243654">
                <a:tc>
                  <a:txBody>
                    <a:bodyPr/>
                    <a:lstStyle/>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Pay the outstanding balance or minimum amount every month</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Keeping credit card balances below 70% of the credit limit</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Paying on time</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Never missing a payment</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Staying within your credit limit</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‘Freeze’ Your Credit to Protect Yourself¹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671509"/>
                  </a:ext>
                </a:extLst>
              </a:tr>
            </a:tbl>
          </a:graphicData>
        </a:graphic>
      </p:graphicFrame>
      <p:graphicFrame>
        <p:nvGraphicFramePr>
          <p:cNvPr id="6" name="Content Placeholder 5" descr="Results of responsible credit management list" title="Results of responsible credit management "/>
          <p:cNvGraphicFramePr>
            <a:graphicFrameLocks noGrp="1"/>
          </p:cNvGraphicFramePr>
          <p:nvPr>
            <p:ph sz="half" idx="2"/>
            <p:extLst>
              <p:ext uri="{D42A27DB-BD31-4B8C-83A1-F6EECF244321}">
                <p14:modId xmlns:p14="http://schemas.microsoft.com/office/powerpoint/2010/main" val="506730067"/>
              </p:ext>
            </p:extLst>
          </p:nvPr>
        </p:nvGraphicFramePr>
        <p:xfrm>
          <a:off x="4738689" y="1568815"/>
          <a:ext cx="3931920" cy="4023360"/>
        </p:xfrm>
        <a:graphic>
          <a:graphicData uri="http://schemas.openxmlformats.org/drawingml/2006/table">
            <a:tbl>
              <a:tblPr firstRow="1" bandRow="1">
                <a:tableStyleId>{21E4AEA4-8DFA-4A89-87EB-49C32662AFE0}</a:tableStyleId>
              </a:tblPr>
              <a:tblGrid>
                <a:gridCol w="3931920">
                  <a:extLst>
                    <a:ext uri="{9D8B030D-6E8A-4147-A177-3AD203B41FA5}">
                      <a16:colId xmlns:a16="http://schemas.microsoft.com/office/drawing/2014/main" val="2465425936"/>
                    </a:ext>
                  </a:extLst>
                </a:gridCol>
              </a:tblGrid>
              <a:tr h="771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Results of Responsible Credit Management </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4523204"/>
                  </a:ext>
                </a:extLst>
              </a:tr>
              <a:tr h="3251610">
                <a:tc>
                  <a:txBody>
                    <a:bodyPr/>
                    <a:lstStyle/>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Easier to borrow money</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No penalty fees</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More money in your pocket</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Potentially lower interest rates</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Low ratio of debt vs. income</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Ability to shop around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0127016"/>
                  </a:ext>
                </a:extLst>
              </a:tr>
            </a:tbl>
          </a:graphicData>
        </a:graphic>
      </p:graphicFrame>
      <p:sp>
        <p:nvSpPr>
          <p:cNvPr id="7" name="TextBox 6">
            <a:extLst>
              <a:ext uri="{FF2B5EF4-FFF2-40B4-BE49-F238E27FC236}">
                <a16:creationId xmlns:a16="http://schemas.microsoft.com/office/drawing/2014/main" id="{B77B59A2-CE76-4119-A156-9153B2F6221B}"/>
              </a:ext>
            </a:extLst>
          </p:cNvPr>
          <p:cNvSpPr txBox="1"/>
          <p:nvPr/>
        </p:nvSpPr>
        <p:spPr>
          <a:xfrm>
            <a:off x="381001" y="6056728"/>
            <a:ext cx="3556000" cy="276999"/>
          </a:xfrm>
          <a:prstGeom prst="rect">
            <a:avLst/>
          </a:prstGeom>
          <a:noFill/>
        </p:spPr>
        <p:txBody>
          <a:bodyPr wrap="square">
            <a:spAutoFit/>
          </a:bodyPr>
          <a:lstStyle/>
          <a:p>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¹</a:t>
            </a:r>
            <a:r>
              <a:rPr lang="en-US" sz="1200" i="1" u="sng" dirty="0">
                <a:solidFill>
                  <a:srgbClr val="000000"/>
                </a:solidFill>
                <a:effectLst/>
                <a:latin typeface="Calibri" panose="020F0502020204030204" pitchFamily="34" charset="0"/>
                <a:ea typeface="Calibri" panose="020F0502020204030204" pitchFamily="34" charset="0"/>
                <a:hlinkClick r:id="rId4"/>
              </a:rPr>
              <a:t>https://www.experian.com/freeze/center.html</a:t>
            </a:r>
            <a:r>
              <a:rPr lang="en-US" sz="1200" i="1" dirty="0">
                <a:solidFill>
                  <a:srgbClr val="000000"/>
                </a:solidFill>
                <a:effectLst/>
                <a:latin typeface="Calibri" panose="020F0502020204030204" pitchFamily="34" charset="0"/>
                <a:ea typeface="Calibri" panose="020F0502020204030204" pitchFamily="34" charset="0"/>
              </a:rPr>
              <a:t> </a:t>
            </a:r>
            <a:endParaRPr lang="en-US" sz="1200" i="1" dirty="0">
              <a:effectLst/>
              <a:latin typeface="Calibri" panose="020F0502020204030204" pitchFamily="34" charset="0"/>
              <a:ea typeface="Calibri" panose="020F0502020204030204" pitchFamily="34" charset="0"/>
            </a:endParaRPr>
          </a:p>
        </p:txBody>
      </p:sp>
    </p:spTree>
    <p:custDataLst>
      <p:tags r:id="rId1"/>
    </p:custDataLst>
    <p:extLst>
      <p:ext uri="{BB962C8B-B14F-4D97-AF65-F5344CB8AC3E}">
        <p14:creationId xmlns:p14="http://schemas.microsoft.com/office/powerpoint/2010/main" val="307110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Credit History</a:t>
            </a:r>
          </a:p>
        </p:txBody>
      </p:sp>
      <p:sp>
        <p:nvSpPr>
          <p:cNvPr id="38915" name="Content Placeholder 2"/>
          <p:cNvSpPr>
            <a:spLocks noGrp="1"/>
          </p:cNvSpPr>
          <p:nvPr>
            <p:ph sz="half" idx="1"/>
          </p:nvPr>
        </p:nvSpPr>
        <p:spPr>
          <a:xfrm>
            <a:off x="395785" y="1846522"/>
            <a:ext cx="6694253" cy="718110"/>
          </a:xfrm>
        </p:spPr>
        <p:txBody>
          <a:bodyPr/>
          <a:lstStyle/>
          <a:p>
            <a:pPr marL="0" indent="0">
              <a:buNone/>
            </a:pPr>
            <a:r>
              <a:rPr lang="en-US" sz="2000" dirty="0"/>
              <a:t>Lenders find credit history and scores from the following credit agencies:</a:t>
            </a:r>
          </a:p>
        </p:txBody>
      </p:sp>
      <p:sp>
        <p:nvSpPr>
          <p:cNvPr id="11" name="TextBox 10">
            <a:extLst>
              <a:ext uri="{FF2B5EF4-FFF2-40B4-BE49-F238E27FC236}">
                <a16:creationId xmlns:a16="http://schemas.microsoft.com/office/drawing/2014/main" id="{34D5B1D0-CF57-499D-B53C-645235943D44}"/>
              </a:ext>
            </a:extLst>
          </p:cNvPr>
          <p:cNvSpPr txBox="1"/>
          <p:nvPr/>
        </p:nvSpPr>
        <p:spPr>
          <a:xfrm>
            <a:off x="161431" y="2669998"/>
            <a:ext cx="1591322" cy="400110"/>
          </a:xfrm>
          <a:prstGeom prst="rect">
            <a:avLst/>
          </a:prstGeom>
          <a:noFill/>
        </p:spPr>
        <p:txBody>
          <a:bodyPr wrap="square">
            <a:spAutoFit/>
          </a:bodyPr>
          <a:lstStyle/>
          <a:p>
            <a:pPr marL="91440" lvl="1" algn="ct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EQUIFAX</a:t>
            </a:r>
          </a:p>
        </p:txBody>
      </p:sp>
      <p:sp>
        <p:nvSpPr>
          <p:cNvPr id="12" name="TextBox 11">
            <a:extLst>
              <a:ext uri="{FF2B5EF4-FFF2-40B4-BE49-F238E27FC236}">
                <a16:creationId xmlns:a16="http://schemas.microsoft.com/office/drawing/2014/main" id="{00C19162-AF27-4B90-B6E1-E4AADB485B53}"/>
              </a:ext>
            </a:extLst>
          </p:cNvPr>
          <p:cNvSpPr txBox="1"/>
          <p:nvPr/>
        </p:nvSpPr>
        <p:spPr>
          <a:xfrm>
            <a:off x="1665764" y="2669998"/>
            <a:ext cx="2141818" cy="400110"/>
          </a:xfrm>
          <a:prstGeom prst="rect">
            <a:avLst/>
          </a:prstGeom>
          <a:noFill/>
        </p:spPr>
        <p:txBody>
          <a:bodyPr wrap="square">
            <a:spAutoFit/>
          </a:bodyPr>
          <a:lstStyle/>
          <a:p>
            <a:pPr marL="91440" lvl="1" algn="ct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TRANSUNION</a:t>
            </a:r>
          </a:p>
        </p:txBody>
      </p:sp>
      <p:sp>
        <p:nvSpPr>
          <p:cNvPr id="13" name="TextBox 12">
            <a:extLst>
              <a:ext uri="{FF2B5EF4-FFF2-40B4-BE49-F238E27FC236}">
                <a16:creationId xmlns:a16="http://schemas.microsoft.com/office/drawing/2014/main" id="{4F8D2538-3FC2-4054-9366-143F169172DA}"/>
              </a:ext>
            </a:extLst>
          </p:cNvPr>
          <p:cNvSpPr txBox="1"/>
          <p:nvPr/>
        </p:nvSpPr>
        <p:spPr>
          <a:xfrm>
            <a:off x="3720593" y="2669998"/>
            <a:ext cx="1853825" cy="400110"/>
          </a:xfrm>
          <a:prstGeom prst="rect">
            <a:avLst/>
          </a:prstGeom>
          <a:noFill/>
        </p:spPr>
        <p:txBody>
          <a:bodyPr wrap="square">
            <a:spAutoFit/>
          </a:bodyPr>
          <a:lstStyle/>
          <a:p>
            <a:pPr marL="91440" lvl="1" algn="ct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EXPERIAN</a:t>
            </a:r>
          </a:p>
        </p:txBody>
      </p:sp>
      <p:sp>
        <p:nvSpPr>
          <p:cNvPr id="17" name="TextBox 16">
            <a:extLst>
              <a:ext uri="{FF2B5EF4-FFF2-40B4-BE49-F238E27FC236}">
                <a16:creationId xmlns:a16="http://schemas.microsoft.com/office/drawing/2014/main" id="{82918C15-4EDC-4EBF-AAA8-B72125FC9922}"/>
              </a:ext>
            </a:extLst>
          </p:cNvPr>
          <p:cNvSpPr txBox="1"/>
          <p:nvPr/>
        </p:nvSpPr>
        <p:spPr>
          <a:xfrm>
            <a:off x="395785" y="3702555"/>
            <a:ext cx="5322808" cy="400110"/>
          </a:xfrm>
          <a:prstGeom prst="rect">
            <a:avLst/>
          </a:prstGeom>
          <a:noFill/>
        </p:spPr>
        <p:txBody>
          <a:bodyPr wrap="square">
            <a:spAutoFit/>
          </a:bodyPr>
          <a:lstStyle/>
          <a:p>
            <a:pPr marL="0" indent="0">
              <a:buNone/>
            </a:pPr>
            <a:r>
              <a:rPr lang="en-US" sz="20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Credit Agencies Track</a:t>
            </a:r>
          </a:p>
        </p:txBody>
      </p:sp>
      <p:sp>
        <p:nvSpPr>
          <p:cNvPr id="15" name="TextBox 14">
            <a:extLst>
              <a:ext uri="{FF2B5EF4-FFF2-40B4-BE49-F238E27FC236}">
                <a16:creationId xmlns:a16="http://schemas.microsoft.com/office/drawing/2014/main" id="{5597F79C-1D53-45D4-B0AE-CE23FE46101C}"/>
              </a:ext>
            </a:extLst>
          </p:cNvPr>
          <p:cNvSpPr txBox="1"/>
          <p:nvPr/>
        </p:nvSpPr>
        <p:spPr>
          <a:xfrm>
            <a:off x="231112" y="4217093"/>
            <a:ext cx="7698237" cy="1661993"/>
          </a:xfrm>
          <a:prstGeom prst="rect">
            <a:avLst/>
          </a:prstGeom>
          <a:noFill/>
        </p:spPr>
        <p:txBody>
          <a:bodyPr wrap="square">
            <a:spAutoFit/>
          </a:bodyPr>
          <a:lstStyle/>
          <a:p>
            <a:pPr marL="461963" lvl="1" indent="-285750">
              <a:spcBef>
                <a:spcPts val="600"/>
              </a:spcBef>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How much you owe</a:t>
            </a:r>
          </a:p>
          <a:p>
            <a:pPr marL="461963" lvl="1" indent="-285750">
              <a:spcBef>
                <a:spcPts val="600"/>
              </a:spcBef>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Whether you pay your bills on time</a:t>
            </a:r>
          </a:p>
          <a:p>
            <a:pPr marL="461963" lvl="1" indent="-285750">
              <a:spcBef>
                <a:spcPts val="600"/>
              </a:spcBef>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Different types and number of credit accounts you have</a:t>
            </a:r>
          </a:p>
          <a:p>
            <a:pPr marL="461963" lvl="1" indent="-285750">
              <a:spcBef>
                <a:spcPts val="600"/>
              </a:spcBef>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Where you live/work and how long you’ve lived/worked there</a:t>
            </a:r>
          </a:p>
        </p:txBody>
      </p:sp>
      <p:pic>
        <p:nvPicPr>
          <p:cNvPr id="7" name="Picture 6" descr="Icon of a checklist">
            <a:extLst>
              <a:ext uri="{FF2B5EF4-FFF2-40B4-BE49-F238E27FC236}">
                <a16:creationId xmlns:a16="http://schemas.microsoft.com/office/drawing/2014/main" id="{420EC4DE-B684-407A-9B99-5DA581697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975" y="2585751"/>
            <a:ext cx="2253639" cy="2233607"/>
          </a:xfrm>
          <a:prstGeom prst="rect">
            <a:avLst/>
          </a:prstGeom>
        </p:spPr>
      </p:pic>
    </p:spTree>
    <p:custDataLst>
      <p:tags r:id="rId1"/>
    </p:custDataLst>
    <p:extLst>
      <p:ext uri="{BB962C8B-B14F-4D97-AF65-F5344CB8AC3E}">
        <p14:creationId xmlns:p14="http://schemas.microsoft.com/office/powerpoint/2010/main" val="152535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itle"/>
          <p:cNvSpPr>
            <a:spLocks noGrp="1" noChangeArrowheads="1"/>
          </p:cNvSpPr>
          <p:nvPr>
            <p:ph type="title"/>
          </p:nvPr>
        </p:nvSpPr>
        <p:spPr/>
        <p:txBody>
          <a:bodyPr/>
          <a:lstStyle/>
          <a:p>
            <a:r>
              <a:rPr lang="en-US" sz="3200" dirty="0">
                <a:solidFill>
                  <a:schemeClr val="tx2"/>
                </a:solidFill>
              </a:rPr>
              <a:t>Video – Your Credit Score</a:t>
            </a:r>
          </a:p>
        </p:txBody>
      </p:sp>
      <p:pic>
        <p:nvPicPr>
          <p:cNvPr id="2" name="high_school_-_all_about_credit_-_your_credit_score (540p)">
            <a:hlinkClick r:id="" action="ppaction://media"/>
            <a:extLst>
              <a:ext uri="{FF2B5EF4-FFF2-40B4-BE49-F238E27FC236}">
                <a16:creationId xmlns:a16="http://schemas.microsoft.com/office/drawing/2014/main" id="{665082FA-11B7-4EAA-8BB8-172D22D8880C}"/>
              </a:ext>
              <a:ext uri="{C183D7F6-B498-43B3-948B-1728B52AA6E4}">
                <adec:decorative xmlns:adec="http://schemas.microsoft.com/office/drawing/2017/decorative" val="1"/>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778647" y="1774503"/>
            <a:ext cx="7586705" cy="4267522"/>
          </a:xfrm>
          <a:prstGeom prst="rect">
            <a:avLst/>
          </a:prstGeom>
          <a:ln w="28575" cap="sq">
            <a:solidFill>
              <a:schemeClr val="tx2"/>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186087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Basics of Loans – Video</a:t>
            </a:r>
          </a:p>
        </p:txBody>
      </p:sp>
      <p:sp>
        <p:nvSpPr>
          <p:cNvPr id="13"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8</a:t>
            </a:fld>
            <a:endParaRPr lang="en-US" altLang="en-US" dirty="0"/>
          </a:p>
        </p:txBody>
      </p:sp>
      <p:pic>
        <p:nvPicPr>
          <p:cNvPr id="2" name="high_school_-_all_about_credit_-_loans_-_how_loans_work (540p)">
            <a:hlinkClick r:id="" action="ppaction://media"/>
            <a:extLst>
              <a:ext uri="{FF2B5EF4-FFF2-40B4-BE49-F238E27FC236}">
                <a16:creationId xmlns:a16="http://schemas.microsoft.com/office/drawing/2014/main" id="{8DCBA988-00B9-4268-B5FE-92B8F0125F3A}"/>
              </a:ext>
              <a:ext uri="{C183D7F6-B498-43B3-948B-1728B52AA6E4}">
                <adec:decorative xmlns:adec="http://schemas.microsoft.com/office/drawing/2017/decorative" val="1"/>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766924" y="1731078"/>
            <a:ext cx="7610151" cy="4280710"/>
          </a:xfrm>
          <a:prstGeom prst="rect">
            <a:avLst/>
          </a:prstGeom>
          <a:ln w="28575" cap="sq">
            <a:solidFill>
              <a:schemeClr val="tx2"/>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419564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8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BRAND 2.0 TEMPLATE" val="Y5CA4oQU"/>
  <p:tag name="ARTICULATE_SLIDE_THUMBNAIL_REFRESH" val="1"/>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rand 2.0 template">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5776180AD86A4C9DB6C0C34142866F" ma:contentTypeVersion="3" ma:contentTypeDescription="Create a new document." ma:contentTypeScope="" ma:versionID="5b187baf4d15279747b2f551f50ff725">
  <xsd:schema xmlns:xsd="http://www.w3.org/2001/XMLSchema" xmlns:xs="http://www.w3.org/2001/XMLSchema" xmlns:p="http://schemas.microsoft.com/office/2006/metadata/properties" xmlns:ns2="263cfbcb-503f-4405-87eb-a143dac7907d" targetNamespace="http://schemas.microsoft.com/office/2006/metadata/properties" ma:root="true" ma:fieldsID="46d5affed8c8daa8200acb9deb7d6017" ns2:_="">
    <xsd:import namespace="263cfbcb-503f-4405-87eb-a143dac7907d"/>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cfbcb-503f-4405-87eb-a143dac7907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Asset Building Admin Fiiles"/>
          <xsd:enumeration value="Articles/Newsletters"/>
          <xsd:enumeration value="Asset Building Communications"/>
          <xsd:enumeration value="Bank On"/>
          <xsd:enumeration value="Conferences/Webinars/Training"/>
          <xsd:enumeration value="Grameen Deposit Agreements"/>
          <xsd:enumeration value="Individual Development Account - Custodial"/>
          <xsd:enumeration value="Individual Development Account - Individual"/>
          <xsd:enumeration value="Presentations/Talking Points"/>
          <xsd:enumeration value="Reports-IDA"/>
          <xsd:enumeration value="Reports - Asset Building Spreadsheet"/>
          <xsd:enumeration value="Grameen - Reports"/>
          <xsd:enumeration value="Research"/>
          <xsd:enumeration value="VITA/EITC"/>
          <xsd:enumeration value="AB Communication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263cfbcb-503f-4405-87eb-a143dac7907d" xsi:nil="true"/>
  </documentManagement>
</p:properties>
</file>

<file path=customXml/itemProps1.xml><?xml version="1.0" encoding="utf-8"?>
<ds:datastoreItem xmlns:ds="http://schemas.openxmlformats.org/officeDocument/2006/customXml" ds:itemID="{B3773F5D-0EAB-4F34-8A23-C7F2E45015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cfbcb-503f-4405-87eb-a143dac790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9D8A9F-8848-45F5-908D-3F526C221E8A}">
  <ds:schemaRefs>
    <ds:schemaRef ds:uri="http://schemas.microsoft.com/sharepoint/v3/contenttype/forms"/>
  </ds:schemaRefs>
</ds:datastoreItem>
</file>

<file path=customXml/itemProps3.xml><?xml version="1.0" encoding="utf-8"?>
<ds:datastoreItem xmlns:ds="http://schemas.openxmlformats.org/officeDocument/2006/customXml" ds:itemID="{24552111-DC0F-45BC-9B07-9BEB5A214303}">
  <ds:schemaRefs>
    <ds:schemaRef ds:uri="http://schemas.microsoft.com/office/2006/metadata/properties"/>
    <ds:schemaRef ds:uri="263cfbcb-503f-4405-87eb-a143dac7907d"/>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Brand 2.0 template</Template>
  <TotalTime>0</TotalTime>
  <Words>2904</Words>
  <Application>Microsoft Office PowerPoint</Application>
  <PresentationFormat>On-screen Show (4:3)</PresentationFormat>
  <Paragraphs>272</Paragraphs>
  <Slides>18</Slides>
  <Notes>15</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Century Gothic</vt:lpstr>
      <vt:lpstr>Georgia</vt:lpstr>
      <vt:lpstr>Open Sans</vt:lpstr>
      <vt:lpstr>Open Sans Light</vt:lpstr>
      <vt:lpstr>Raleway</vt:lpstr>
      <vt:lpstr>Roboto</vt:lpstr>
      <vt:lpstr>Verdana</vt:lpstr>
      <vt:lpstr>Wingdings</vt:lpstr>
      <vt:lpstr>Brand 2.0 template</vt:lpstr>
      <vt:lpstr>Credit and Loans</vt:lpstr>
      <vt:lpstr>Credit – Keeping Promises</vt:lpstr>
      <vt:lpstr>Video – What is Credit?</vt:lpstr>
      <vt:lpstr>Four C’s of Credit</vt:lpstr>
      <vt:lpstr>Where Can I Get Credit? </vt:lpstr>
      <vt:lpstr>Responsible Credit Management </vt:lpstr>
      <vt:lpstr>Credit History</vt:lpstr>
      <vt:lpstr>Video – Your Credit Score</vt:lpstr>
      <vt:lpstr>The Basics of Loans – Video</vt:lpstr>
      <vt:lpstr>Loan Comparison</vt:lpstr>
      <vt:lpstr>Loan Warning Signs </vt:lpstr>
      <vt:lpstr>Quiz Time!</vt:lpstr>
      <vt:lpstr>Wrap-up </vt:lpstr>
      <vt:lpstr>Thank You</vt:lpstr>
      <vt:lpstr>Handouts</vt:lpstr>
      <vt:lpstr>Ten Tips for Credit Card Users</vt:lpstr>
      <vt:lpstr>What’s Your Credit Picture?</vt:lpstr>
      <vt:lpstr>Credit Card Quiz</vt:lpstr>
    </vt:vector>
  </TitlesOfParts>
  <Company>Wells Fargo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 on Banking - Adults - Responsible Credit Management Presentation</dc:title>
  <dc:creator>Wells Fargo</dc:creator>
  <dc:description>Wells Fargo PPT 2007 Template V. 3.0</dc:description>
  <cp:lastModifiedBy>Miller, Matt (CAO)</cp:lastModifiedBy>
  <cp:revision>312</cp:revision>
  <cp:lastPrinted>2019-08-26T14:25:01Z</cp:lastPrinted>
  <dcterms:created xsi:type="dcterms:W3CDTF">2018-07-18T10:27:35Z</dcterms:created>
  <dcterms:modified xsi:type="dcterms:W3CDTF">2022-06-27T20:16:57Z</dcterms:modified>
  <cp:category>Financial Education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0x0101000E5776180AD86A4C9DB6C0C34142866F</vt:lpwstr>
  </property>
  <property fmtid="{D5CDD505-2E9C-101B-9397-08002B2CF9AE}" pid="3" name="Order">
    <vt:r8>42400</vt:r8>
  </property>
  <property fmtid="{D5CDD505-2E9C-101B-9397-08002B2CF9AE}" pid="4" name="ArticulateGUID">
    <vt:lpwstr>0EEFB078-44C5-438F-8E28-F0E8B8625C49</vt:lpwstr>
  </property>
  <property fmtid="{D5CDD505-2E9C-101B-9397-08002B2CF9AE}" pid="5" name="ArticulatePath">
    <vt:lpwstr>Adults_ResponsibleCreditManagement_Presentation_AccessibilityTest</vt:lpwstr>
  </property>
</Properties>
</file>