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724" r:id="rId5"/>
    <p:sldId id="794" r:id="rId6"/>
    <p:sldId id="784" r:id="rId7"/>
    <p:sldId id="765" r:id="rId8"/>
    <p:sldId id="767" r:id="rId9"/>
    <p:sldId id="796" r:id="rId10"/>
    <p:sldId id="801" r:id="rId11"/>
    <p:sldId id="797" r:id="rId12"/>
    <p:sldId id="809" r:id="rId13"/>
    <p:sldId id="806" r:id="rId14"/>
    <p:sldId id="804" r:id="rId15"/>
    <p:sldId id="808" r:id="rId16"/>
    <p:sldId id="798" r:id="rId17"/>
    <p:sldId id="728" r:id="rId18"/>
    <p:sldId id="792" r:id="rId19"/>
  </p:sldIdLst>
  <p:sldSz cx="9144000" cy="6858000" type="screen4x3"/>
  <p:notesSz cx="7010400" cy="92964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125A1-973C-E1E2-7FE8-48181698B4D1}" name="Kannas, Amanda (Legal)" initials="KA(" userId="S::Amanda.Kannas@wellsfargo.com::c7648a65-3498-40c8-b11d-a11a57dcc0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 id="4" name="Tyson, Teresa R [COMMUNITY RELATIONS ASSOC CONS]" initials="TTR[RAC" lastIdx="1" clrIdx="3">
    <p:extLst>
      <p:ext uri="{19B8F6BF-5375-455C-9EA6-DF929625EA0E}">
        <p15:presenceInfo xmlns:p15="http://schemas.microsoft.com/office/powerpoint/2012/main" userId="S-1-5-21-1123561945-1708537768-1801674531-237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0" autoAdjust="0"/>
    <p:restoredTop sz="67069" autoAdjust="0"/>
  </p:normalViewPr>
  <p:slideViewPr>
    <p:cSldViewPr showGuides="1">
      <p:cViewPr varScale="1">
        <p:scale>
          <a:sx n="71" d="100"/>
          <a:sy n="71" d="100"/>
        </p:scale>
        <p:origin x="798" y="60"/>
      </p:cViewPr>
      <p:guideLst>
        <p:guide orient="horz" pos="1104"/>
        <p:guide pos="2880"/>
        <p:guide pos="336"/>
        <p:guide pos="5424"/>
        <p:guide orient="horz" pos="4224"/>
        <p:guide orient="horz" pos="240"/>
        <p:guide pos="480"/>
        <p:guide pos="5280"/>
        <p:guide orient="horz" pos="65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3/30/2022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3/30/2022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andsonbanking.org/employee-volunteer-feedba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When conducting a Hands on Banking financial education volunteer presentation, you cannot promote any specific Wells Fargo products or services during your presentations.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Banking basics and managing your money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Personal Computer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Giveaway Items (optional items ordered from the DUC)</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to the class. Share with them what your role is at Wells Fargo.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Understanding about what banks are</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Know the difference between a checking and savings account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Know how to manage money with different tools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how to deposit and withdraw money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Have fun!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130" indent="-275434">
              <a:defRPr>
                <a:solidFill>
                  <a:schemeClr val="tx1"/>
                </a:solidFill>
                <a:latin typeface="Verdana" pitchFamily="34" charset="0"/>
              </a:defRPr>
            </a:lvl2pPr>
            <a:lvl3pPr marL="1101738" indent="-220348">
              <a:defRPr>
                <a:solidFill>
                  <a:schemeClr val="tx1"/>
                </a:solidFill>
                <a:latin typeface="Verdana" pitchFamily="34" charset="0"/>
              </a:defRPr>
            </a:lvl3pPr>
            <a:lvl4pPr marL="1542433" indent="-220348">
              <a:defRPr>
                <a:solidFill>
                  <a:schemeClr val="tx1"/>
                </a:solidFill>
                <a:latin typeface="Verdana" pitchFamily="34" charset="0"/>
              </a:defRPr>
            </a:lvl4pPr>
            <a:lvl5pPr marL="1983128" indent="-220348">
              <a:defRPr>
                <a:solidFill>
                  <a:schemeClr val="tx1"/>
                </a:solidFill>
                <a:latin typeface="Verdana" pitchFamily="34" charset="0"/>
              </a:defRPr>
            </a:lvl5pPr>
            <a:lvl6pPr marL="2423823" indent="-220348" fontAlgn="base">
              <a:spcBef>
                <a:spcPct val="0"/>
              </a:spcBef>
              <a:spcAft>
                <a:spcPct val="0"/>
              </a:spcAft>
              <a:defRPr>
                <a:solidFill>
                  <a:schemeClr val="tx1"/>
                </a:solidFill>
                <a:latin typeface="Verdana" pitchFamily="34" charset="0"/>
              </a:defRPr>
            </a:lvl6pPr>
            <a:lvl7pPr marL="2864518" indent="-220348" fontAlgn="base">
              <a:spcBef>
                <a:spcPct val="0"/>
              </a:spcBef>
              <a:spcAft>
                <a:spcPct val="0"/>
              </a:spcAft>
              <a:defRPr>
                <a:solidFill>
                  <a:schemeClr val="tx1"/>
                </a:solidFill>
                <a:latin typeface="Verdana" pitchFamily="34" charset="0"/>
              </a:defRPr>
            </a:lvl7pPr>
            <a:lvl8pPr marL="3305213" indent="-220348" fontAlgn="base">
              <a:spcBef>
                <a:spcPct val="0"/>
              </a:spcBef>
              <a:spcAft>
                <a:spcPct val="0"/>
              </a:spcAft>
              <a:defRPr>
                <a:solidFill>
                  <a:schemeClr val="tx1"/>
                </a:solidFill>
                <a:latin typeface="Verdana" pitchFamily="34" charset="0"/>
              </a:defRPr>
            </a:lvl8pPr>
            <a:lvl9pPr marL="3745908" indent="-22034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1</a:t>
            </a:fld>
            <a:endParaRPr lang="en-US">
              <a:latin typeface="Calibri" pitchFamily="34" charset="0"/>
            </a:endParaRPr>
          </a:p>
        </p:txBody>
      </p:sp>
    </p:spTree>
    <p:extLst>
      <p:ext uri="{BB962C8B-B14F-4D97-AF65-F5344CB8AC3E}">
        <p14:creationId xmlns:p14="http://schemas.microsoft.com/office/powerpoint/2010/main" val="28327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10</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Click through the steps in making a $40 deposits into an ATM. </a:t>
            </a:r>
            <a:r>
              <a:rPr lang="en-US" sz="1000" dirty="0">
                <a:latin typeface="Open Sans" panose="020B0606030504020204" pitchFamily="34" charset="0"/>
              </a:rPr>
              <a:t>Follow the </a:t>
            </a:r>
            <a:r>
              <a:rPr lang="en-US" sz="1000" dirty="0">
                <a:effectLst/>
                <a:latin typeface="Open Sans" panose="020B0606030504020204" pitchFamily="34" charset="0"/>
              </a:rPr>
              <a:t>steps to deposit $40 in your savings account. </a:t>
            </a:r>
          </a:p>
        </p:txBody>
      </p:sp>
    </p:spTree>
    <p:extLst>
      <p:ext uri="{BB962C8B-B14F-4D97-AF65-F5344CB8AC3E}">
        <p14:creationId xmlns:p14="http://schemas.microsoft.com/office/powerpoint/2010/main" val="286692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11</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Ask the participants about the following and see if anyone can answer the questions.</a:t>
            </a:r>
          </a:p>
          <a:p>
            <a:pPr marL="158736" lvl="0" indent="-171450">
              <a:buFont typeface="Wingdings" panose="05000000000000000000" pitchFamily="2" charset="2"/>
              <a:buChar char="§"/>
            </a:pPr>
            <a:r>
              <a:rPr lang="en-US" sz="1000" dirty="0"/>
              <a:t>What does withdrawal mean?</a:t>
            </a:r>
          </a:p>
          <a:p>
            <a:pPr marL="615936" lvl="1" indent="-171450">
              <a:buFont typeface="Wingdings" panose="05000000000000000000" pitchFamily="2" charset="2"/>
              <a:buChar char="§"/>
            </a:pPr>
            <a:r>
              <a:rPr lang="en-US" sz="1000" dirty="0"/>
              <a:t>Withdrawal means to take something out.  In this case, money from the bank.</a:t>
            </a:r>
          </a:p>
          <a:p>
            <a:pPr marL="158736" lvl="0" indent="-171450">
              <a:buFont typeface="Wingdings" panose="05000000000000000000" pitchFamily="2" charset="2"/>
              <a:buChar char="§"/>
            </a:pPr>
            <a:r>
              <a:rPr lang="en-US" sz="1000" dirty="0"/>
              <a:t>Do you know how to take money (withdrawal) out of the bank?</a:t>
            </a:r>
          </a:p>
          <a:p>
            <a:pPr marL="615936" lvl="1" indent="-171450">
              <a:buFont typeface="Wingdings" panose="05000000000000000000" pitchFamily="2" charset="2"/>
              <a:buChar char="§"/>
            </a:pPr>
            <a:r>
              <a:rPr lang="en-US" sz="1000" dirty="0"/>
              <a:t>You can use a withdrawal slip at the bank or use an ATM / Debit Card to take out cash from an ATM.</a:t>
            </a:r>
          </a:p>
          <a:p>
            <a:pPr marL="158736" lvl="0" indent="-171450">
              <a:buFont typeface="Wingdings" panose="05000000000000000000" pitchFamily="2" charset="2"/>
              <a:buChar char="§"/>
            </a:pPr>
            <a:endParaRPr lang="en-US" sz="1000" dirty="0"/>
          </a:p>
          <a:p>
            <a:pPr marL="158736" lvl="0" indent="-171450">
              <a:buFont typeface="Wingdings" panose="05000000000000000000" pitchFamily="2" charset="2"/>
              <a:buChar char="§"/>
            </a:pPr>
            <a:endParaRPr lang="en-US" sz="1000" dirty="0"/>
          </a:p>
          <a:p>
            <a:endParaRPr lang="en-US" sz="1000" dirty="0"/>
          </a:p>
          <a:p>
            <a:endParaRPr lang="en-US" sz="1000" dirty="0"/>
          </a:p>
        </p:txBody>
      </p:sp>
    </p:spTree>
    <p:extLst>
      <p:ext uri="{BB962C8B-B14F-4D97-AF65-F5344CB8AC3E}">
        <p14:creationId xmlns:p14="http://schemas.microsoft.com/office/powerpoint/2010/main" val="277547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12</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Review the quiz questions and answers with participants:</a:t>
            </a:r>
          </a:p>
          <a:p>
            <a:endParaRPr lang="en-US" sz="1000" dirty="0"/>
          </a:p>
          <a:p>
            <a:r>
              <a:rPr lang="en-US" sz="1000" dirty="0"/>
              <a:t>QUESTION 1 – What does ‘available balance’ mean?</a:t>
            </a:r>
          </a:p>
          <a:p>
            <a:r>
              <a:rPr lang="en-US" sz="1000" b="0" dirty="0"/>
              <a:t>	ANSWER – The </a:t>
            </a:r>
            <a:r>
              <a:rPr lang="en-US" sz="1200" b="0" i="0" dirty="0">
                <a:solidFill>
                  <a:srgbClr val="202124"/>
                </a:solidFill>
                <a:effectLst/>
                <a:latin typeface="Roboto" panose="02000000000000000000" pitchFamily="2" charset="0"/>
              </a:rPr>
              <a:t>total amount of money in your account that you can use for purchases and withdrawals.</a:t>
            </a:r>
            <a:endParaRPr lang="en-US" sz="1000" b="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QUESTION 2 - </a:t>
            </a:r>
            <a:r>
              <a:rPr lang="en-US" sz="1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a:p>
            <a:r>
              <a:rPr lang="en-US" sz="1000" dirty="0"/>
              <a:t>	ANSWER – Create a budget and track your spending.</a:t>
            </a:r>
          </a:p>
          <a:p>
            <a:pPr marL="0" indent="0">
              <a:buFont typeface="Wingdings" panose="05000000000000000000" pitchFamily="2" charset="2"/>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t>QUESTION 3 – </a:t>
            </a:r>
            <a:r>
              <a:rPr lang="en-US" sz="1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1000" dirty="0"/>
          </a:p>
          <a:p>
            <a:pPr marL="0" indent="0">
              <a:buFont typeface="Wingdings" panose="05000000000000000000" pitchFamily="2" charset="2"/>
              <a:buNone/>
            </a:pPr>
            <a:r>
              <a:rPr lang="en-US" sz="1000" dirty="0"/>
              <a:t>	ANSWER – Overdraft and Overdraft Fees</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82563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13</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220665" indent="-220665">
              <a:defRPr/>
            </a:pPr>
            <a:r>
              <a:rPr lang="en-US" sz="1000" dirty="0"/>
              <a:t>Review the following key points about shopping with a budget:</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What Banks Do</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Types of Accounts</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Getting to your money</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ATMs</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Apps</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Depositing Money</a:t>
            </a:r>
          </a:p>
          <a:p>
            <a:pPr marL="628650" marR="0" lvl="1" indent="-171450" algn="l">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Withdrawing Money</a:t>
            </a:r>
          </a:p>
        </p:txBody>
      </p:sp>
    </p:spTree>
    <p:extLst>
      <p:ext uri="{BB962C8B-B14F-4D97-AF65-F5344CB8AC3E}">
        <p14:creationId xmlns:p14="http://schemas.microsoft.com/office/powerpoint/2010/main" val="66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After class:</a:t>
            </a:r>
          </a:p>
          <a:p>
            <a:pPr marL="611167" lvl="1" indent="-166681">
              <a:buFont typeface="Verdana" panose="020B0604030504040204" pitchFamily="34" charset="0"/>
              <a:buChar char="•"/>
            </a:pPr>
            <a:r>
              <a:rPr lang="en-US" sz="1000" dirty="0"/>
              <a:t>Take a few minutes to ask the teacher or program director how they thought the lesson went. Ask if there are other materials or information you could provide them.</a:t>
            </a:r>
          </a:p>
          <a:p>
            <a:pPr marL="611167" lvl="1" indent="-166681">
              <a:buFont typeface="Verdana" panose="020B0604030504040204" pitchFamily="34" charset="0"/>
              <a:buChar char="•"/>
            </a:pPr>
            <a:r>
              <a:rPr lang="en-US" sz="1000" dirty="0"/>
              <a:t>Consider writing a thank you note as a follow-up to your visit.</a:t>
            </a:r>
          </a:p>
          <a:p>
            <a:pPr marL="611167" marR="0" lvl="1" indent="-166681" algn="l"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lang="en-US" sz="1000" dirty="0"/>
              <a:t>Submit feedback</a:t>
            </a:r>
            <a:r>
              <a:rPr lang="en-US" sz="1000" baseline="0" dirty="0"/>
              <a:t> on your experience at </a:t>
            </a:r>
            <a:r>
              <a:rPr lang="en-US" sz="1000" kern="0" dirty="0">
                <a:latin typeface="Century Gothic" panose="020B0502020202020204" pitchFamily="34" charset="0"/>
                <a:hlinkClick r:id="rId3"/>
              </a:rPr>
              <a:t>https://handsonbanking.org/employee-volunteer-feedback/</a:t>
            </a:r>
            <a:r>
              <a:rPr lang="en-US" sz="1000" kern="0" dirty="0">
                <a:latin typeface="Century Gothic" panose="020B0502020202020204" pitchFamily="34" charset="0"/>
              </a:rPr>
              <a:t> </a:t>
            </a:r>
          </a:p>
          <a:p>
            <a:pPr marL="611167" lvl="1" indent="-166681">
              <a:buFont typeface="Verdana" panose="020B0604030504040204" pitchFamily="34" charset="0"/>
              <a:buChar char="•"/>
            </a:pPr>
            <a:r>
              <a:rPr lang="en-US" sz="1000" dirty="0"/>
              <a:t>Go to </a:t>
            </a:r>
            <a:r>
              <a:rPr lang="en-US" sz="1000" b="1" dirty="0"/>
              <a:t>https://wellsfargo.yourcause.com/ </a:t>
            </a:r>
            <a:r>
              <a:rPr lang="en-US" sz="1000" dirty="0"/>
              <a:t>and record your volunteer hours.</a:t>
            </a:r>
          </a:p>
          <a:p>
            <a:pPr marL="611167" lvl="1" indent="-166681">
              <a:buFont typeface="Verdana" panose="020B0604030504040204"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15</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b="1" dirty="0"/>
              <a:t>OPENING QUESTIONS </a:t>
            </a:r>
            <a:r>
              <a:rPr lang="en-US" sz="1000" dirty="0"/>
              <a:t>- Start the lesson with the following </a:t>
            </a:r>
            <a:r>
              <a:rPr lang="en-US" sz="1000" u="sng" dirty="0"/>
              <a:t>opening questions</a:t>
            </a:r>
            <a:r>
              <a:rPr lang="en-US" sz="1000" dirty="0"/>
              <a:t>:</a:t>
            </a:r>
          </a:p>
          <a:p>
            <a:pPr marL="663641" lvl="1" indent="-219156">
              <a:lnSpc>
                <a:spcPct val="90000"/>
              </a:lnSpc>
              <a:buFontTx/>
              <a:buChar char="•"/>
            </a:pPr>
            <a:r>
              <a:rPr lang="en-US" sz="1600" dirty="0"/>
              <a:t>Have you ever been to a bank?  What did you see there?</a:t>
            </a:r>
          </a:p>
          <a:p>
            <a:pPr marL="663641" lvl="1" indent="-219156">
              <a:lnSpc>
                <a:spcPct val="90000"/>
              </a:lnSpc>
              <a:buFontTx/>
              <a:buChar char="•"/>
            </a:pPr>
            <a:r>
              <a:rPr lang="en-US" sz="1600" dirty="0"/>
              <a:t>Do you save your money?  If so, where do you save it?</a:t>
            </a:r>
          </a:p>
          <a:p>
            <a:pPr marL="663641" lvl="1" indent="-219156">
              <a:lnSpc>
                <a:spcPct val="90000"/>
              </a:lnSpc>
              <a:buFontTx/>
              <a:buChar char="•"/>
            </a:pPr>
            <a:r>
              <a:rPr lang="en-US" sz="1600" dirty="0"/>
              <a:t>Does anyone have a savings account?  If yes, why did you open the account? </a:t>
            </a:r>
            <a:endParaRPr lang="en-US" sz="1000" dirty="0"/>
          </a:p>
          <a:p>
            <a:pPr marL="0" lvl="0" indent="-12715">
              <a:lnSpc>
                <a:spcPct val="90000"/>
              </a:lnSpc>
              <a:buFontTx/>
              <a:buNone/>
            </a:pPr>
            <a:endParaRPr lang="en-US" sz="1000" dirty="0"/>
          </a:p>
          <a:p>
            <a:pPr marL="0" lvl="0" indent="-12715">
              <a:lnSpc>
                <a:spcPct val="90000"/>
              </a:lnSpc>
              <a:buFontTx/>
              <a:buNone/>
            </a:pPr>
            <a:r>
              <a:rPr lang="en-US" sz="1000" b="1" dirty="0"/>
              <a:t>TALKING POINTS</a:t>
            </a:r>
          </a:p>
          <a:p>
            <a:pPr marL="663641" lvl="1" indent="-219156">
              <a:lnSpc>
                <a:spcPct val="90000"/>
              </a:lnSpc>
              <a:buFontTx/>
              <a:buChar char="•"/>
            </a:pPr>
            <a:r>
              <a:rPr lang="en-US" sz="1000" dirty="0"/>
              <a:t>Banks are trusted businesses where people can safely keep their money. Banks offer a number of tools for managing your money. </a:t>
            </a:r>
          </a:p>
          <a:p>
            <a:pPr marL="663641" lvl="1" indent="-219156">
              <a:lnSpc>
                <a:spcPct val="90000"/>
              </a:lnSpc>
              <a:buFontTx/>
              <a:buChar char="•"/>
            </a:pPr>
            <a:r>
              <a:rPr lang="en-US" sz="1000" dirty="0"/>
              <a:t>If you put your money in a savings account, the bank will pay you a small amount of money, called interest, on the amount you save. Your money stays safe—and it grows!</a:t>
            </a:r>
          </a:p>
          <a:p>
            <a:pPr marL="663641" lvl="1" indent="-219156">
              <a:lnSpc>
                <a:spcPct val="90000"/>
              </a:lnSpc>
              <a:buFontTx/>
              <a:buChar char="•"/>
            </a:pPr>
            <a:r>
              <a:rPr lang="en-US" sz="1000" dirty="0"/>
              <a:t>Banks also offer checking accounts. These allow people to pay for things like rent, electricity, groceries and other bills, using checks instead of cash. </a:t>
            </a:r>
          </a:p>
          <a:p>
            <a:pPr marL="663641" lvl="1" indent="-219156">
              <a:lnSpc>
                <a:spcPct val="90000"/>
              </a:lnSpc>
              <a:buFontTx/>
              <a:buChar char="•"/>
            </a:pPr>
            <a:r>
              <a:rPr lang="en-US" sz="1000" dirty="0"/>
              <a:t>Using a Debit Card is a safe and convenient way to pay for things.  And it’s safer than carrying around a lot of cash.</a:t>
            </a:r>
          </a:p>
          <a:p>
            <a:pPr marL="663641" lvl="1" indent="-219156">
              <a:lnSpc>
                <a:spcPct val="90000"/>
              </a:lnSpc>
              <a:buFontTx/>
              <a:buChar char="•"/>
            </a:pPr>
            <a:r>
              <a:rPr lang="en-US" sz="1000" dirty="0"/>
              <a:t>Money changes hands frequently—it’s exchanged everyday between people, businesses, and banks.</a:t>
            </a:r>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2</a:t>
            </a:fld>
            <a:endParaRPr lang="en-US" dirty="0"/>
          </a:p>
        </p:txBody>
      </p:sp>
    </p:spTree>
    <p:extLst>
      <p:ext uri="{BB962C8B-B14F-4D97-AF65-F5344CB8AC3E}">
        <p14:creationId xmlns:p14="http://schemas.microsoft.com/office/powerpoint/2010/main" val="28176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buFontTx/>
              <a:buNone/>
            </a:pPr>
            <a:r>
              <a:rPr lang="en-US" sz="1000" dirty="0"/>
              <a:t>Watch the video about banks and lead a short discussion about what they saw.  Be sure to ask questions about what the participants learned.</a:t>
            </a:r>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28963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4</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lgn="l" fontAlgn="base"/>
            <a:r>
              <a:rPr lang="en-US" sz="1200" b="1" i="0" dirty="0">
                <a:solidFill>
                  <a:srgbClr val="313537"/>
                </a:solidFill>
                <a:effectLst/>
                <a:latin typeface="Raleway" panose="020B0003030101060003" pitchFamily="34" charset="0"/>
              </a:rPr>
              <a:t>Review the Key Points About Banks</a:t>
            </a:r>
            <a:endParaRPr lang="en-US" sz="1200" b="0" i="0" dirty="0">
              <a:solidFill>
                <a:srgbClr val="313537"/>
              </a:solidFill>
              <a:effectLst/>
              <a:latin typeface="Raleway" panose="020B0003030101060003" pitchFamily="34" charset="0"/>
            </a:endParaRPr>
          </a:p>
          <a:p>
            <a:pPr algn="l" fontAlgn="base"/>
            <a:endParaRPr lang="en-US" sz="1200" b="1" i="0" dirty="0">
              <a:solidFill>
                <a:srgbClr val="313537"/>
              </a:solidFill>
              <a:effectLst/>
              <a:latin typeface="Raleway" panose="020B0003030101060003" pitchFamily="34" charset="0"/>
            </a:endParaRPr>
          </a:p>
          <a:p>
            <a:pPr algn="l" fontAlgn="base"/>
            <a:r>
              <a:rPr lang="en-US" sz="1200" b="1" i="0" dirty="0">
                <a:solidFill>
                  <a:srgbClr val="313537"/>
                </a:solidFill>
                <a:effectLst/>
                <a:latin typeface="Raleway" panose="020B0003030101060003" pitchFamily="34" charset="0"/>
              </a:rPr>
              <a:t>Banks:</a:t>
            </a:r>
            <a:endParaRPr lang="en-US" sz="1200" b="0" i="0" dirty="0">
              <a:solidFill>
                <a:srgbClr val="313537"/>
              </a:solidFill>
              <a:effectLst/>
              <a:latin typeface="Raleway" panose="020B0003030101060003" pitchFamily="34" charset="0"/>
            </a:endParaRPr>
          </a:p>
          <a:p>
            <a:pPr algn="l" fontAlgn="base">
              <a:buFont typeface="Arial" panose="020B0604020202020204" pitchFamily="34" charset="0"/>
              <a:buChar char="•"/>
            </a:pPr>
            <a:r>
              <a:rPr lang="en-US" sz="1200" b="0" i="0" dirty="0">
                <a:solidFill>
                  <a:srgbClr val="313537"/>
                </a:solidFill>
                <a:effectLst/>
                <a:latin typeface="Raleway" panose="020B0003030101060003" pitchFamily="34" charset="0"/>
              </a:rPr>
              <a:t>Keep your money safe</a:t>
            </a:r>
          </a:p>
          <a:p>
            <a:pPr algn="l" fontAlgn="base">
              <a:buFont typeface="Arial" panose="020B0604020202020204" pitchFamily="34" charset="0"/>
              <a:buChar char="•"/>
            </a:pPr>
            <a:r>
              <a:rPr lang="en-US" sz="1200" b="0" i="0" dirty="0">
                <a:solidFill>
                  <a:srgbClr val="313537"/>
                </a:solidFill>
                <a:effectLst/>
                <a:latin typeface="Raleway" panose="020B0003030101060003" pitchFamily="34" charset="0"/>
              </a:rPr>
              <a:t>Hold your money in accounts</a:t>
            </a:r>
          </a:p>
          <a:p>
            <a:pPr algn="l" fontAlgn="base"/>
            <a:r>
              <a:rPr lang="en-US" sz="1200" b="0" i="0" dirty="0">
                <a:solidFill>
                  <a:srgbClr val="313537"/>
                </a:solidFill>
                <a:effectLst/>
                <a:latin typeface="Raleway" panose="020B0003030101060003" pitchFamily="34" charset="0"/>
              </a:rPr>
              <a:t> </a:t>
            </a:r>
            <a:br>
              <a:rPr lang="en-US" sz="1200" b="0" i="0" dirty="0">
                <a:solidFill>
                  <a:srgbClr val="313537"/>
                </a:solidFill>
                <a:effectLst/>
                <a:latin typeface="Raleway" panose="020B0003030101060003" pitchFamily="34" charset="0"/>
              </a:rPr>
            </a:br>
            <a:r>
              <a:rPr lang="en-US" sz="1200" b="1" i="0" dirty="0">
                <a:solidFill>
                  <a:srgbClr val="313537"/>
                </a:solidFill>
                <a:effectLst/>
                <a:latin typeface="Raleway" panose="020B0003030101060003" pitchFamily="34" charset="0"/>
              </a:rPr>
              <a:t>What banks offer:</a:t>
            </a:r>
            <a:endParaRPr lang="en-US" sz="1200" b="0" i="0" dirty="0">
              <a:solidFill>
                <a:srgbClr val="313537"/>
              </a:solidFill>
              <a:effectLst/>
              <a:latin typeface="Raleway" panose="020B0003030101060003" pitchFamily="34" charset="0"/>
            </a:endParaRPr>
          </a:p>
          <a:p>
            <a:pPr algn="l" fontAlgn="base">
              <a:buFont typeface="Arial" panose="020B0604020202020204" pitchFamily="34" charset="0"/>
              <a:buChar char="•"/>
            </a:pPr>
            <a:r>
              <a:rPr lang="en-US" sz="1200" b="0" i="0" dirty="0">
                <a:solidFill>
                  <a:srgbClr val="313537"/>
                </a:solidFill>
                <a:effectLst/>
                <a:latin typeface="Raleway" panose="020B0003030101060003" pitchFamily="34" charset="0"/>
              </a:rPr>
              <a:t>Savings accounts to help your money grow</a:t>
            </a:r>
          </a:p>
          <a:p>
            <a:pPr algn="l" fontAlgn="base">
              <a:buFont typeface="Arial" panose="020B0604020202020204" pitchFamily="34" charset="0"/>
              <a:buChar char="•"/>
            </a:pPr>
            <a:r>
              <a:rPr lang="en-US" sz="1200" b="0" i="0" dirty="0">
                <a:solidFill>
                  <a:srgbClr val="313537"/>
                </a:solidFill>
                <a:effectLst/>
                <a:latin typeface="Raleway" panose="020B0003030101060003" pitchFamily="34" charset="0"/>
              </a:rPr>
              <a:t>Checking accounts to help you buy things without cash</a:t>
            </a:r>
          </a:p>
          <a:p>
            <a:pPr algn="l" fontAlgn="base">
              <a:buFont typeface="Arial" panose="020B0604020202020204" pitchFamily="34" charset="0"/>
              <a:buChar char="•"/>
            </a:pPr>
            <a:r>
              <a:rPr lang="en-US" sz="1200" b="0" i="0" dirty="0">
                <a:solidFill>
                  <a:srgbClr val="313537"/>
                </a:solidFill>
                <a:effectLst/>
                <a:latin typeface="Raleway" panose="020B0003030101060003" pitchFamily="34" charset="0"/>
              </a:rPr>
              <a:t>Loans to help you buy big-ticket items</a:t>
            </a:r>
            <a:endParaRPr lang="en-US" sz="1000" dirty="0"/>
          </a:p>
          <a:p>
            <a:endParaRPr lang="en-GB" altLang="en-US" dirty="0"/>
          </a:p>
        </p:txBody>
      </p:sp>
    </p:spTree>
    <p:extLst>
      <p:ext uri="{BB962C8B-B14F-4D97-AF65-F5344CB8AC3E}">
        <p14:creationId xmlns:p14="http://schemas.microsoft.com/office/powerpoint/2010/main" val="68319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5</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200" b="1" i="0" dirty="0">
                <a:solidFill>
                  <a:srgbClr val="313537"/>
                </a:solidFill>
                <a:effectLst/>
                <a:latin typeface="Raleway" panose="020B0003030101060003" pitchFamily="34" charset="0"/>
              </a:rPr>
              <a:t>CHECKING ACCOUNTS</a:t>
            </a:r>
          </a:p>
          <a:p>
            <a:pPr marL="171450" indent="-171450">
              <a:buFont typeface="Wingdings" panose="05000000000000000000" pitchFamily="2" charset="2"/>
              <a:buChar char="§"/>
            </a:pPr>
            <a:r>
              <a:rPr lang="en-US" sz="1200" b="0" i="0" dirty="0">
                <a:solidFill>
                  <a:srgbClr val="313537"/>
                </a:solidFill>
                <a:effectLst/>
                <a:latin typeface="Raleway" panose="020B0003030101060003" pitchFamily="34" charset="0"/>
              </a:rPr>
              <a:t>Checking accounts are for money you spend day-to-day.</a:t>
            </a:r>
          </a:p>
          <a:p>
            <a:pPr marL="171450" indent="-171450">
              <a:buFont typeface="Wingdings" panose="05000000000000000000" pitchFamily="2" charset="2"/>
              <a:buChar char="§"/>
            </a:pPr>
            <a:r>
              <a:rPr lang="en-US" sz="1200" b="0" i="0" dirty="0">
                <a:solidFill>
                  <a:srgbClr val="313537"/>
                </a:solidFill>
                <a:effectLst/>
                <a:latin typeface="Raleway" panose="020B0003030101060003" pitchFamily="34" charset="0"/>
              </a:rPr>
              <a:t>Banks provide checks so you can use your money without using cash.  </a:t>
            </a:r>
          </a:p>
          <a:p>
            <a:pPr marL="171450" indent="-171450">
              <a:buFont typeface="Wingdings" panose="05000000000000000000" pitchFamily="2" charset="2"/>
              <a:buChar char="§"/>
            </a:pPr>
            <a:r>
              <a:rPr lang="en-US" sz="1200" b="0" i="0" dirty="0">
                <a:solidFill>
                  <a:srgbClr val="313537"/>
                </a:solidFill>
                <a:effectLst/>
                <a:latin typeface="Raleway" panose="020B0003030101060003" pitchFamily="34" charset="0"/>
              </a:rPr>
              <a:t>Checking accounts give you greater access to your money.  </a:t>
            </a:r>
          </a:p>
          <a:p>
            <a:pPr marL="171450" indent="-171450">
              <a:buFont typeface="Wingdings" panose="05000000000000000000" pitchFamily="2" charset="2"/>
              <a:buChar char="§"/>
            </a:pPr>
            <a:r>
              <a:rPr lang="en-US" sz="1200" b="0" i="0" dirty="0">
                <a:solidFill>
                  <a:srgbClr val="313537"/>
                </a:solidFill>
                <a:effectLst/>
                <a:latin typeface="Raleway" panose="020B0003030101060003" pitchFamily="34" charset="0"/>
              </a:rPr>
              <a:t>Checking accounts usually don’t earn interest.</a:t>
            </a:r>
          </a:p>
          <a:p>
            <a:endParaRPr lang="en-US" sz="1200" b="0" i="0" dirty="0">
              <a:solidFill>
                <a:srgbClr val="313537"/>
              </a:solidFill>
              <a:effectLst/>
              <a:latin typeface="Raleway" panose="020B0003030101060003" pitchFamily="34" charset="0"/>
            </a:endParaRPr>
          </a:p>
          <a:p>
            <a:r>
              <a:rPr lang="en-US" sz="1200" b="1" i="0" dirty="0">
                <a:solidFill>
                  <a:srgbClr val="313537"/>
                </a:solidFill>
                <a:effectLst/>
                <a:latin typeface="Raleway" panose="020B0003030101060003" pitchFamily="34" charset="0"/>
              </a:rPr>
              <a:t>SAVINGS ACCOUNTS</a:t>
            </a:r>
          </a:p>
          <a:p>
            <a:pPr marL="171450" indent="-171450" eaLnBrk="1" hangingPunct="1">
              <a:buFont typeface="Wingdings" panose="05000000000000000000" pitchFamily="2" charset="2"/>
              <a:buChar char="§"/>
            </a:pPr>
            <a:r>
              <a:rPr lang="en-US" sz="1200" dirty="0">
                <a:latin typeface="Open Sans" panose="020B0606030504020204" pitchFamily="34" charset="0"/>
                <a:ea typeface="Open Sans" panose="020B0606030504020204" pitchFamily="34" charset="0"/>
                <a:cs typeface="Open Sans" panose="020B0606030504020204" pitchFamily="34" charset="0"/>
              </a:rPr>
              <a:t>Earn Interest</a:t>
            </a:r>
          </a:p>
          <a:p>
            <a:pPr marL="171450" indent="-171450" eaLnBrk="1" hangingPunct="1">
              <a:buFont typeface="Wingdings" panose="05000000000000000000" pitchFamily="2" charset="2"/>
              <a:buChar char="§"/>
            </a:pPr>
            <a:r>
              <a:rPr lang="en-US" sz="1200" dirty="0">
                <a:latin typeface="Open Sans" panose="020B0606030504020204" pitchFamily="34" charset="0"/>
                <a:ea typeface="Open Sans" panose="020B0606030504020204" pitchFamily="34" charset="0"/>
                <a:cs typeface="Open Sans" panose="020B0606030504020204" pitchFamily="34" charset="0"/>
              </a:rPr>
              <a:t>Typically Don’t Get a Debit Card</a:t>
            </a:r>
          </a:p>
          <a:p>
            <a:pPr marL="171450" indent="-171450" eaLnBrk="1" hangingPunct="1">
              <a:buFont typeface="Wingdings" panose="05000000000000000000" pitchFamily="2" charset="2"/>
              <a:buChar char="§"/>
            </a:pPr>
            <a:r>
              <a:rPr lang="en-US" sz="1200" dirty="0">
                <a:latin typeface="Open Sans" panose="020B0606030504020204" pitchFamily="34" charset="0"/>
                <a:ea typeface="Open Sans" panose="020B0606030504020204" pitchFamily="34" charset="0"/>
                <a:cs typeface="Open Sans" panose="020B0606030504020204" pitchFamily="34" charset="0"/>
              </a:rPr>
              <a:t>Not Used for Day-to-Day Spending</a:t>
            </a:r>
          </a:p>
          <a:p>
            <a:endParaRPr lang="en-US" sz="1200" b="0" i="0" dirty="0">
              <a:solidFill>
                <a:srgbClr val="313537"/>
              </a:solidFill>
              <a:effectLst/>
              <a:latin typeface="Raleway" panose="020B0003030101060003" pitchFamily="34" charset="0"/>
            </a:endParaRPr>
          </a:p>
          <a:p>
            <a:r>
              <a:rPr lang="en-US" sz="1200" b="1" i="0" dirty="0">
                <a:solidFill>
                  <a:srgbClr val="313537"/>
                </a:solidFill>
                <a:effectLst/>
                <a:latin typeface="Raleway" panose="020B0003030101060003" pitchFamily="34" charset="0"/>
              </a:rPr>
              <a:t>NOTES</a:t>
            </a:r>
            <a:r>
              <a:rPr lang="en-US" sz="1200" b="0" i="0" dirty="0">
                <a:solidFill>
                  <a:srgbClr val="313537"/>
                </a:solidFill>
                <a:effectLst/>
                <a:latin typeface="Raleway" panose="020B0003030101060003" pitchFamily="34" charset="0"/>
              </a:rPr>
              <a:t> – Before you and your parent or guardian heads to the bank, be sure to ask what information they require.  </a:t>
            </a:r>
          </a:p>
          <a:p>
            <a:r>
              <a:rPr lang="en-US" sz="1000" b="0" i="0" dirty="0">
                <a:solidFill>
                  <a:srgbClr val="313537"/>
                </a:solidFill>
                <a:effectLst/>
                <a:latin typeface="Raleway" panose="020B0003030101060003" pitchFamily="34" charset="0"/>
              </a:rPr>
              <a:t>Both are safe, convenient ways to get cash, make deposits, and transfer funds.</a:t>
            </a:r>
            <a:endParaRPr lang="en-US" sz="1000" dirty="0"/>
          </a:p>
        </p:txBody>
      </p:sp>
    </p:spTree>
    <p:extLst>
      <p:ext uri="{BB962C8B-B14F-4D97-AF65-F5344CB8AC3E}">
        <p14:creationId xmlns:p14="http://schemas.microsoft.com/office/powerpoint/2010/main" val="90592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6</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b="1" dirty="0"/>
              <a:t>Talk about ATMSs and what their benefits, including:</a:t>
            </a:r>
          </a:p>
          <a:p>
            <a:pPr marL="171450" indent="-171450">
              <a:buFont typeface="Wingdings" panose="05000000000000000000" pitchFamily="2" charset="2"/>
              <a:buChar char="§"/>
            </a:pPr>
            <a:r>
              <a:rPr lang="en-US" sz="1000" dirty="0"/>
              <a:t>Easy access to cash</a:t>
            </a:r>
          </a:p>
          <a:p>
            <a:pPr marL="171450" indent="-171450">
              <a:buFont typeface="Wingdings" panose="05000000000000000000" pitchFamily="2" charset="2"/>
              <a:buChar char="§"/>
            </a:pPr>
            <a:r>
              <a:rPr lang="en-US" sz="1000" dirty="0"/>
              <a:t>View your balance</a:t>
            </a:r>
          </a:p>
          <a:p>
            <a:pPr marL="0" indent="0">
              <a:buFont typeface="Wingdings" panose="05000000000000000000" pitchFamily="2" charset="2"/>
              <a:buNone/>
            </a:pPr>
            <a:endParaRPr lang="en-US" sz="1000" dirty="0"/>
          </a:p>
          <a:p>
            <a:pPr marL="0" indent="0">
              <a:buFont typeface="Wingdings" panose="05000000000000000000" pitchFamily="2" charset="2"/>
              <a:buNone/>
            </a:pPr>
            <a:r>
              <a:rPr lang="en-US" sz="1000" b="1" dirty="0"/>
              <a:t>Talk about some of the risks of using an ATM</a:t>
            </a:r>
          </a:p>
          <a:p>
            <a:pPr marL="171450" indent="-171450">
              <a:buFont typeface="Wingdings" panose="05000000000000000000" pitchFamily="2" charset="2"/>
              <a:buChar char="§"/>
            </a:pPr>
            <a:r>
              <a:rPr lang="en-US" sz="1000" dirty="0"/>
              <a:t>Fees.  Watch out for withdrawal fees at an ATM that’s not with your bank</a:t>
            </a:r>
          </a:p>
          <a:p>
            <a:pPr marL="171450" indent="-171450">
              <a:buFont typeface="Wingdings" panose="05000000000000000000" pitchFamily="2" charset="2"/>
              <a:buChar char="§"/>
            </a:pPr>
            <a:r>
              <a:rPr lang="en-US" sz="1000" dirty="0"/>
              <a:t>Memorize your PIN.  If you write the PIN Number down, leave it at home</a:t>
            </a:r>
          </a:p>
          <a:p>
            <a:pPr marL="171450" indent="-171450">
              <a:buFont typeface="Wingdings" panose="05000000000000000000" pitchFamily="2" charset="2"/>
              <a:buChar char="§"/>
            </a:pPr>
            <a:r>
              <a:rPr lang="en-US" sz="1000" dirty="0"/>
              <a:t>Could leave your card in the ATM</a:t>
            </a:r>
          </a:p>
          <a:p>
            <a:pPr marL="171450" indent="-171450">
              <a:buFont typeface="Wingdings" panose="05000000000000000000" pitchFamily="2" charset="2"/>
              <a:buChar char="§"/>
            </a:pPr>
            <a:r>
              <a:rPr lang="en-US" sz="1000" dirty="0"/>
              <a:t>Someone could see your account information</a:t>
            </a:r>
          </a:p>
          <a:p>
            <a:pPr marL="0" indent="0">
              <a:buFont typeface="Wingdings" panose="05000000000000000000" pitchFamily="2" charset="2"/>
              <a:buNone/>
            </a:pPr>
            <a:r>
              <a:rPr lang="en-US" sz="1000" dirty="0"/>
              <a:t>Tell the participants to be careful when using a card at an ATM</a:t>
            </a:r>
          </a:p>
          <a:p>
            <a:endParaRPr lang="en-US" sz="1000" dirty="0"/>
          </a:p>
        </p:txBody>
      </p:sp>
    </p:spTree>
    <p:extLst>
      <p:ext uri="{BB962C8B-B14F-4D97-AF65-F5344CB8AC3E}">
        <p14:creationId xmlns:p14="http://schemas.microsoft.com/office/powerpoint/2010/main" val="159255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7</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Talk about Banking Apps and what their benefits, including:</a:t>
            </a:r>
          </a:p>
          <a:p>
            <a:pPr marL="171450" indent="-171450">
              <a:buFont typeface="Wingdings" panose="05000000000000000000" pitchFamily="2" charset="2"/>
              <a:buChar char="§"/>
            </a:pPr>
            <a:r>
              <a:rPr lang="en-US" sz="1000" dirty="0"/>
              <a:t>Account Access – most banks, credit cards and other financial companies have apps that you can use to access and manage your money</a:t>
            </a:r>
          </a:p>
          <a:p>
            <a:pPr marL="171450" indent="-171450">
              <a:buFont typeface="Wingdings" panose="05000000000000000000" pitchFamily="2" charset="2"/>
              <a:buChar char="§"/>
            </a:pPr>
            <a:r>
              <a:rPr lang="en-US" sz="1000" dirty="0"/>
              <a:t>Budgeting – there are budgeting tools and apps available</a:t>
            </a:r>
          </a:p>
          <a:p>
            <a:pPr marL="171450" indent="-171450">
              <a:buFont typeface="Wingdings" panose="05000000000000000000" pitchFamily="2" charset="2"/>
              <a:buChar char="§"/>
            </a:pPr>
            <a:r>
              <a:rPr lang="en-US" sz="1000" dirty="0"/>
              <a:t>Transferring Money – transferring money can be easy if you have the right app.  There are a lot of apps out there that allow you to transfer money</a:t>
            </a:r>
          </a:p>
          <a:p>
            <a:pPr marL="171450" indent="-171450">
              <a:buFont typeface="Wingdings" panose="05000000000000000000" pitchFamily="2" charset="2"/>
              <a:buChar char="§"/>
            </a:pPr>
            <a:r>
              <a:rPr lang="en-US" sz="1000" dirty="0"/>
              <a:t>Digital Wallet – apps can be used as a digital wallet.  Apple pay can be used in place of credit cards.</a:t>
            </a:r>
          </a:p>
          <a:p>
            <a:pPr marL="171450" indent="-171450">
              <a:buFont typeface="Wingdings" panose="05000000000000000000" pitchFamily="2" charset="2"/>
              <a:buChar char="§"/>
            </a:pPr>
            <a:r>
              <a:rPr lang="en-US" sz="1000" dirty="0"/>
              <a:t>Payments – apps make it easy to make payments</a:t>
            </a:r>
          </a:p>
          <a:p>
            <a:endParaRPr lang="en-US" sz="1000" dirty="0"/>
          </a:p>
          <a:p>
            <a:endParaRPr lang="en-US" sz="1000" dirty="0"/>
          </a:p>
          <a:p>
            <a:endParaRPr lang="en-US" sz="1000" dirty="0"/>
          </a:p>
        </p:txBody>
      </p:sp>
    </p:spTree>
    <p:extLst>
      <p:ext uri="{BB962C8B-B14F-4D97-AF65-F5344CB8AC3E}">
        <p14:creationId xmlns:p14="http://schemas.microsoft.com/office/powerpoint/2010/main" val="23122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8</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Ask the participants about the following and see if anyone can answer the questions.</a:t>
            </a:r>
          </a:p>
          <a:p>
            <a:pPr marL="158736" lvl="0" indent="-171450">
              <a:buFont typeface="Wingdings" panose="05000000000000000000" pitchFamily="2" charset="2"/>
              <a:buChar char="§"/>
            </a:pPr>
            <a:r>
              <a:rPr lang="en-US" sz="1000" dirty="0"/>
              <a:t>What does deposit mean?</a:t>
            </a:r>
          </a:p>
          <a:p>
            <a:pPr marL="615936" lvl="1" indent="-171450">
              <a:buFont typeface="Wingdings" panose="05000000000000000000" pitchFamily="2" charset="2"/>
              <a:buChar char="§"/>
            </a:pPr>
            <a:r>
              <a:rPr lang="en-US" sz="1000" dirty="0"/>
              <a:t>Deposit means to put something in.  In this case, money into the bank.</a:t>
            </a:r>
          </a:p>
          <a:p>
            <a:pPr marL="158736" lvl="0" indent="-171450">
              <a:buFont typeface="Wingdings" panose="05000000000000000000" pitchFamily="2" charset="2"/>
              <a:buChar char="§"/>
            </a:pPr>
            <a:r>
              <a:rPr lang="en-US" sz="1000" dirty="0"/>
              <a:t>Do you know how to put money into the bank?</a:t>
            </a:r>
          </a:p>
          <a:p>
            <a:pPr marL="615936" lvl="1" indent="-171450">
              <a:buFont typeface="Wingdings" panose="05000000000000000000" pitchFamily="2" charset="2"/>
              <a:buChar char="§"/>
            </a:pPr>
            <a:r>
              <a:rPr lang="en-US" sz="1000" dirty="0"/>
              <a:t>You can use a deposit slip at the bank or put cash / checks into an ATM.</a:t>
            </a:r>
          </a:p>
          <a:p>
            <a:pPr marL="158736" lvl="0" indent="-171450">
              <a:buFont typeface="Wingdings" panose="05000000000000000000" pitchFamily="2" charset="2"/>
              <a:buChar char="§"/>
            </a:pPr>
            <a:endParaRPr lang="en-US" sz="1000" dirty="0"/>
          </a:p>
          <a:p>
            <a:pPr marL="158736" lvl="0" indent="-171450">
              <a:buFont typeface="Wingdings" panose="05000000000000000000" pitchFamily="2" charset="2"/>
              <a:buChar char="§"/>
            </a:pPr>
            <a:endParaRPr lang="en-US" sz="1000" dirty="0"/>
          </a:p>
          <a:p>
            <a:endParaRPr lang="en-US" sz="1000" dirty="0"/>
          </a:p>
          <a:p>
            <a:endParaRPr lang="en-US" sz="1000" dirty="0"/>
          </a:p>
        </p:txBody>
      </p:sp>
    </p:spTree>
    <p:extLst>
      <p:ext uri="{BB962C8B-B14F-4D97-AF65-F5344CB8AC3E}">
        <p14:creationId xmlns:p14="http://schemas.microsoft.com/office/powerpoint/2010/main" val="203052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9</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Click through the steps in making a $40 deposits into an ATM. </a:t>
            </a:r>
            <a:r>
              <a:rPr lang="en-US" sz="1000" dirty="0">
                <a:latin typeface="Open Sans" panose="020B0606030504020204" pitchFamily="34" charset="0"/>
              </a:rPr>
              <a:t>Follow the </a:t>
            </a:r>
            <a:r>
              <a:rPr lang="en-US" sz="1000" dirty="0">
                <a:effectLst/>
                <a:latin typeface="Open Sans" panose="020B0606030504020204" pitchFamily="34" charset="0"/>
              </a:rPr>
              <a:t>steps to deposit $40 in your savings account. </a:t>
            </a:r>
          </a:p>
        </p:txBody>
      </p:sp>
    </p:spTree>
    <p:extLst>
      <p:ext uri="{BB962C8B-B14F-4D97-AF65-F5344CB8AC3E}">
        <p14:creationId xmlns:p14="http://schemas.microsoft.com/office/powerpoint/2010/main" val="979056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a:t>Click to edit Master title style</a:t>
            </a:r>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24800" y="418527"/>
            <a:ext cx="762000" cy="866775"/>
          </a:xfrm>
          <a:prstGeom prst="rect">
            <a:avLst/>
          </a:prstGeom>
        </p:spPr>
      </p:pic>
    </p:spTree>
    <p:custDataLst>
      <p:tags r:id="rId1"/>
    </p:custData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6DD0DAE-F3F3-40D8-9B48-720A67EB0BFF}" type="slidenum">
              <a:rPr lang="en-US"/>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94F33D4-F7A4-4E4C-AAF3-CA59B98AB79B}" type="slidenum">
              <a:rPr lang="en-US"/>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5" y="3710093"/>
            <a:ext cx="8058150" cy="0"/>
          </a:xfrm>
          <a:prstGeom prst="line">
            <a:avLst/>
          </a:prstGeom>
          <a:ln w="3810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2" name="Title 1"/>
          <p:cNvSpPr>
            <a:spLocks noGrp="1"/>
          </p:cNvSpPr>
          <p:nvPr>
            <p:ph type="ctrTitle"/>
          </p:nvPr>
        </p:nvSpPr>
        <p:spPr>
          <a:xfrm>
            <a:off x="546785" y="2033692"/>
            <a:ext cx="7772400" cy="1436725"/>
          </a:xfrm>
          <a:noFill/>
          <a:ln w="9525">
            <a:noFill/>
            <a:miter lim="800000"/>
            <a:headEnd/>
            <a:tailEnd/>
          </a:ln>
        </p:spPr>
        <p:txBody>
          <a:bodyPr anchor="b"/>
          <a:lstStyle>
            <a:lvl1pPr algn="l" rtl="0" eaLnBrk="1" fontAlgn="base" hangingPunct="1">
              <a:lnSpc>
                <a:spcPct val="105000"/>
              </a:lnSpc>
              <a:spcBef>
                <a:spcPct val="0"/>
              </a:spcBef>
              <a:spcAft>
                <a:spcPct val="0"/>
              </a:spcAft>
              <a:defRPr lang="en-US" sz="4000" dirty="0">
                <a:solidFill>
                  <a:schemeClr val="tx2"/>
                </a:solidFill>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546785" y="39624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OB Logo.horizontal_w-tag_CMYK.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85" y="304800"/>
            <a:ext cx="3568015" cy="1005073"/>
          </a:xfrm>
          <a:prstGeom prst="rect">
            <a:avLst/>
          </a:prstGeom>
        </p:spPr>
      </p:pic>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30047" y="381001"/>
            <a:ext cx="704652" cy="801542"/>
          </a:xfrm>
          <a:prstGeom prst="rect">
            <a:avLst/>
          </a:prstGeom>
        </p:spPr>
      </p:pic>
    </p:spTree>
    <p:custDataLst>
      <p:tags r:id="rId1"/>
    </p:custDataLst>
    <p:extLst>
      <p:ext uri="{BB962C8B-B14F-4D97-AF65-F5344CB8AC3E}">
        <p14:creationId xmlns:p14="http://schemas.microsoft.com/office/powerpoint/2010/main" val="38590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380999"/>
            <a:ext cx="8043862"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37F2037-485C-4029-AB58-DA0CC97D04D9}" type="slidenum">
              <a:rPr lang="en-US" smtClean="0"/>
              <a:pPr>
                <a:defRPr/>
              </a:pPr>
              <a:t>‹#›</a:t>
            </a:fld>
            <a:endParaRPr lang="en-US" dirty="0"/>
          </a:p>
        </p:txBody>
      </p:sp>
      <p:sp>
        <p:nvSpPr>
          <p:cNvPr id="5"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1.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s://handsonbanking.org/participant-survey/" TargetMode="External"/><Relationship Id="rId4" Type="http://schemas.openxmlformats.org/officeDocument/2006/relationships/hyperlink" Target="https://handsonbanking.org/volunteerfeedbac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Banking</a:t>
            </a:r>
          </a:p>
        </p:txBody>
      </p:sp>
      <p:sp>
        <p:nvSpPr>
          <p:cNvPr id="4" name="Subtitle 3"/>
          <p:cNvSpPr>
            <a:spLocks noGrp="1"/>
          </p:cNvSpPr>
          <p:nvPr>
            <p:ph type="subTitle" idx="1"/>
          </p:nvPr>
        </p:nvSpPr>
        <p:spPr/>
        <p:txBody>
          <a:bodyPr/>
          <a:lstStyle/>
          <a:p>
            <a:r>
              <a:rPr lang="en-US" dirty="0"/>
              <a:t>Presenter Name</a:t>
            </a:r>
          </a:p>
        </p:txBody>
      </p:sp>
      <p:sp>
        <p:nvSpPr>
          <p:cNvPr id="6" name="TextBox 5">
            <a:extLst>
              <a:ext uri="{FF2B5EF4-FFF2-40B4-BE49-F238E27FC236}">
                <a16:creationId xmlns:a16="http://schemas.microsoft.com/office/drawing/2014/main" id="{90973C1C-BF77-4F63-94DE-219ADB21CE33}"/>
              </a:ext>
            </a:extLst>
          </p:cNvPr>
          <p:cNvSpPr txBox="1"/>
          <p:nvPr/>
        </p:nvSpPr>
        <p:spPr>
          <a:xfrm>
            <a:off x="3429000" y="2033692"/>
            <a:ext cx="5410200" cy="2893100"/>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ADD YOUR NAME TO THE FIRST PAGE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410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9261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Depositing Money - ATM</a:t>
            </a:r>
            <a:endParaRPr lang="en-US" altLang="en-US" sz="2200" b="0" dirty="0">
              <a:solidFill>
                <a:schemeClr val="bg2"/>
              </a:solidFill>
              <a:latin typeface="Century Gothic" panose="020B0502020202020204" pitchFamily="34" charset="0"/>
            </a:endParaRPr>
          </a:p>
        </p:txBody>
      </p:sp>
      <p:sp>
        <p:nvSpPr>
          <p:cNvPr id="7" name="TextBox 6">
            <a:extLst>
              <a:ext uri="{FF2B5EF4-FFF2-40B4-BE49-F238E27FC236}">
                <a16:creationId xmlns:a16="http://schemas.microsoft.com/office/drawing/2014/main" id="{7FF51AA5-CE5C-4AFC-930F-F49B63D530AE}"/>
              </a:ext>
            </a:extLst>
          </p:cNvPr>
          <p:cNvSpPr txBox="1"/>
          <p:nvPr/>
        </p:nvSpPr>
        <p:spPr>
          <a:xfrm>
            <a:off x="770731" y="1521556"/>
            <a:ext cx="7602537" cy="400110"/>
          </a:xfrm>
          <a:prstGeom prst="rect">
            <a:avLst/>
          </a:prstGeom>
          <a:noFill/>
        </p:spPr>
        <p:txBody>
          <a:bodyPr wrap="square">
            <a:spAutoFit/>
          </a:bodyPr>
          <a:lstStyle/>
          <a:p>
            <a:pPr algn="ctr" fontAlgn="base"/>
            <a:r>
              <a:rPr lang="en-US" sz="2000" b="1" dirty="0">
                <a:effectLst/>
                <a:latin typeface="Open Sans" panose="020B0606030504020204" pitchFamily="34" charset="0"/>
              </a:rPr>
              <a:t>Using the ATM to Make a Deposit to Your Savings Account</a:t>
            </a:r>
          </a:p>
        </p:txBody>
      </p:sp>
      <p:grpSp>
        <p:nvGrpSpPr>
          <p:cNvPr id="20" name="Group 19" descr="icon of an atm">
            <a:extLst>
              <a:ext uri="{FF2B5EF4-FFF2-40B4-BE49-F238E27FC236}">
                <a16:creationId xmlns:a16="http://schemas.microsoft.com/office/drawing/2014/main" id="{D519699B-FA89-41E3-A47E-034B2FEEB8EF}"/>
              </a:ext>
            </a:extLst>
          </p:cNvPr>
          <p:cNvGrpSpPr/>
          <p:nvPr/>
        </p:nvGrpSpPr>
        <p:grpSpPr>
          <a:xfrm>
            <a:off x="2889767" y="2057292"/>
            <a:ext cx="3275467" cy="4041399"/>
            <a:chOff x="3553926" y="4079741"/>
            <a:chExt cx="3275467" cy="4041399"/>
          </a:xfrm>
        </p:grpSpPr>
        <p:sp>
          <p:nvSpPr>
            <p:cNvPr id="9" name="TextBox 8">
              <a:extLst>
                <a:ext uri="{FF2B5EF4-FFF2-40B4-BE49-F238E27FC236}">
                  <a16:creationId xmlns:a16="http://schemas.microsoft.com/office/drawing/2014/main" id="{FBC055E1-EC84-43F2-B21C-C8758F4C8456}"/>
                </a:ext>
              </a:extLst>
            </p:cNvPr>
            <p:cNvSpPr txBox="1"/>
            <p:nvPr/>
          </p:nvSpPr>
          <p:spPr>
            <a:xfrm>
              <a:off x="4137308" y="4079741"/>
              <a:ext cx="2108699"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1</a:t>
              </a:r>
              <a:endParaRPr lang="en-US" sz="2400" b="1" dirty="0">
                <a:solidFill>
                  <a:schemeClr val="tx2"/>
                </a:solidFill>
                <a:effectLst/>
                <a:latin typeface="Open Sans" panose="020B0606030504020204" pitchFamily="34" charset="0"/>
              </a:endParaRPr>
            </a:p>
          </p:txBody>
        </p:sp>
        <p:sp>
          <p:nvSpPr>
            <p:cNvPr id="10" name="TextBox 9">
              <a:extLst>
                <a:ext uri="{FF2B5EF4-FFF2-40B4-BE49-F238E27FC236}">
                  <a16:creationId xmlns:a16="http://schemas.microsoft.com/office/drawing/2014/main" id="{FC53E8F2-8AFF-4AFA-A19F-E12583691B05}"/>
                </a:ext>
              </a:extLst>
            </p:cNvPr>
            <p:cNvSpPr txBox="1"/>
            <p:nvPr/>
          </p:nvSpPr>
          <p:spPr>
            <a:xfrm>
              <a:off x="3648133" y="7413254"/>
              <a:ext cx="3087050" cy="707886"/>
            </a:xfrm>
            <a:prstGeom prst="rect">
              <a:avLst/>
            </a:prstGeom>
            <a:noFill/>
          </p:spPr>
          <p:txBody>
            <a:bodyPr wrap="square">
              <a:spAutoFit/>
            </a:bodyPr>
            <a:lstStyle/>
            <a:p>
              <a:pPr algn="ctr" fontAlgn="base"/>
              <a:r>
                <a:rPr lang="en-US" sz="2000" dirty="0">
                  <a:latin typeface="Open Sans" panose="020B0606030504020204" pitchFamily="34" charset="0"/>
                </a:rPr>
                <a:t>PUT YOUR </a:t>
              </a:r>
              <a:r>
                <a:rPr lang="en-US" sz="2000" b="1" dirty="0">
                  <a:solidFill>
                    <a:schemeClr val="accent2"/>
                  </a:solidFill>
                  <a:latin typeface="Open Sans" panose="020B0606030504020204" pitchFamily="34" charset="0"/>
                </a:rPr>
                <a:t>ATM CARD</a:t>
              </a:r>
              <a:r>
                <a:rPr lang="en-US" sz="2000" dirty="0">
                  <a:solidFill>
                    <a:schemeClr val="accent2"/>
                  </a:solidFill>
                  <a:latin typeface="Open Sans" panose="020B0606030504020204" pitchFamily="34" charset="0"/>
                </a:rPr>
                <a:t> </a:t>
              </a:r>
              <a:r>
                <a:rPr lang="en-US" sz="2000" dirty="0">
                  <a:latin typeface="Open Sans" panose="020B0606030504020204" pitchFamily="34" charset="0"/>
                </a:rPr>
                <a:t>IN THE </a:t>
              </a:r>
              <a:r>
                <a:rPr lang="en-US" sz="2000" b="1" dirty="0">
                  <a:solidFill>
                    <a:schemeClr val="accent2"/>
                  </a:solidFill>
                  <a:latin typeface="Open Sans" panose="020B0606030504020204" pitchFamily="34" charset="0"/>
                </a:rPr>
                <a:t>CARD SLOT</a:t>
              </a:r>
              <a:endParaRPr lang="en-US" sz="2000" b="1" dirty="0">
                <a:solidFill>
                  <a:schemeClr val="accent2"/>
                </a:solidFill>
                <a:effectLst/>
                <a:latin typeface="Open Sans" panose="020B0606030504020204" pitchFamily="34" charset="0"/>
              </a:endParaRPr>
            </a:p>
          </p:txBody>
        </p:sp>
        <p:pic>
          <p:nvPicPr>
            <p:cNvPr id="11" name="Picture 10" descr="Graphical user interface, icon&#10;&#10;Description automatically generated">
              <a:extLst>
                <a:ext uri="{FF2B5EF4-FFF2-40B4-BE49-F238E27FC236}">
                  <a16:creationId xmlns:a16="http://schemas.microsoft.com/office/drawing/2014/main" id="{66B0FB81-631A-479B-9767-61CF0D3A5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926" y="4541406"/>
              <a:ext cx="3275467" cy="2899752"/>
            </a:xfrm>
            <a:prstGeom prst="rect">
              <a:avLst/>
            </a:prstGeom>
          </p:spPr>
        </p:pic>
      </p:grpSp>
      <p:grpSp>
        <p:nvGrpSpPr>
          <p:cNvPr id="21" name="Group 20" descr="icon of an atm">
            <a:extLst>
              <a:ext uri="{FF2B5EF4-FFF2-40B4-BE49-F238E27FC236}">
                <a16:creationId xmlns:a16="http://schemas.microsoft.com/office/drawing/2014/main" id="{B6E6BE9D-C697-45ED-9B2E-064AF504123D}"/>
              </a:ext>
            </a:extLst>
          </p:cNvPr>
          <p:cNvGrpSpPr/>
          <p:nvPr/>
        </p:nvGrpSpPr>
        <p:grpSpPr>
          <a:xfrm>
            <a:off x="2837372" y="2057292"/>
            <a:ext cx="3148637" cy="4167558"/>
            <a:chOff x="3513931" y="4410929"/>
            <a:chExt cx="3148637" cy="4167558"/>
          </a:xfrm>
        </p:grpSpPr>
        <p:pic>
          <p:nvPicPr>
            <p:cNvPr id="13" name="Picture 12" descr="Icon&#10;&#10;Description automatically generated">
              <a:extLst>
                <a:ext uri="{FF2B5EF4-FFF2-40B4-BE49-F238E27FC236}">
                  <a16:creationId xmlns:a16="http://schemas.microsoft.com/office/drawing/2014/main" id="{B952D11B-9240-4B71-8B01-AFAB6A1344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662" y="4905346"/>
              <a:ext cx="3000906" cy="2899752"/>
            </a:xfrm>
            <a:prstGeom prst="rect">
              <a:avLst/>
            </a:prstGeom>
          </p:spPr>
        </p:pic>
        <p:sp>
          <p:nvSpPr>
            <p:cNvPr id="22" name="TextBox 21">
              <a:extLst>
                <a:ext uri="{FF2B5EF4-FFF2-40B4-BE49-F238E27FC236}">
                  <a16:creationId xmlns:a16="http://schemas.microsoft.com/office/drawing/2014/main" id="{4434C6CE-F297-4B19-831B-1CED3F0D9C6F}"/>
                </a:ext>
              </a:extLst>
            </p:cNvPr>
            <p:cNvSpPr txBox="1"/>
            <p:nvPr/>
          </p:nvSpPr>
          <p:spPr>
            <a:xfrm>
              <a:off x="4107765" y="4410929"/>
              <a:ext cx="2108699"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2</a:t>
              </a:r>
              <a:endParaRPr lang="en-US" sz="2400" b="1" dirty="0">
                <a:solidFill>
                  <a:schemeClr val="tx2"/>
                </a:solidFill>
                <a:effectLst/>
                <a:latin typeface="Open Sans" panose="020B0606030504020204" pitchFamily="34" charset="0"/>
              </a:endParaRPr>
            </a:p>
          </p:txBody>
        </p:sp>
        <p:sp>
          <p:nvSpPr>
            <p:cNvPr id="26" name="TextBox 25">
              <a:extLst>
                <a:ext uri="{FF2B5EF4-FFF2-40B4-BE49-F238E27FC236}">
                  <a16:creationId xmlns:a16="http://schemas.microsoft.com/office/drawing/2014/main" id="{CB701059-7E25-4266-AEFA-F6D3C4E24FC3}"/>
                </a:ext>
              </a:extLst>
            </p:cNvPr>
            <p:cNvSpPr txBox="1"/>
            <p:nvPr/>
          </p:nvSpPr>
          <p:spPr>
            <a:xfrm>
              <a:off x="3513931" y="7870601"/>
              <a:ext cx="3087050" cy="707886"/>
            </a:xfrm>
            <a:prstGeom prst="rect">
              <a:avLst/>
            </a:prstGeom>
            <a:noFill/>
          </p:spPr>
          <p:txBody>
            <a:bodyPr wrap="square">
              <a:spAutoFit/>
            </a:bodyPr>
            <a:lstStyle/>
            <a:p>
              <a:pPr algn="ctr" fontAlgn="base"/>
              <a:r>
                <a:rPr lang="en-US" sz="2000" dirty="0">
                  <a:latin typeface="Open Sans" panose="020B0606030504020204" pitchFamily="34" charset="0"/>
                </a:rPr>
                <a:t>USE THE </a:t>
              </a:r>
              <a:r>
                <a:rPr lang="en-US" sz="2000" b="1" dirty="0">
                  <a:solidFill>
                    <a:schemeClr val="accent2"/>
                  </a:solidFill>
                  <a:latin typeface="Open Sans" panose="020B0606030504020204" pitchFamily="34" charset="0"/>
                </a:rPr>
                <a:t>KEYBOARD</a:t>
              </a:r>
              <a:r>
                <a:rPr lang="en-US" sz="2000" dirty="0">
                  <a:latin typeface="Open Sans" panose="020B0606030504020204" pitchFamily="34" charset="0"/>
                </a:rPr>
                <a:t> TO ENTER YOUR </a:t>
              </a:r>
              <a:r>
                <a:rPr lang="en-US" sz="2000" b="1" dirty="0">
                  <a:solidFill>
                    <a:schemeClr val="accent2"/>
                  </a:solidFill>
                  <a:latin typeface="Open Sans" panose="020B0606030504020204" pitchFamily="34" charset="0"/>
                </a:rPr>
                <a:t>ATM PIN</a:t>
              </a:r>
              <a:endParaRPr lang="en-US" sz="2000" b="1" dirty="0">
                <a:solidFill>
                  <a:schemeClr val="accent2"/>
                </a:solidFill>
                <a:effectLst/>
                <a:latin typeface="Open Sans" panose="020B0606030504020204" pitchFamily="34" charset="0"/>
              </a:endParaRPr>
            </a:p>
          </p:txBody>
        </p:sp>
      </p:grpSp>
      <p:grpSp>
        <p:nvGrpSpPr>
          <p:cNvPr id="27" name="Group 26" descr="icon of an atm">
            <a:extLst>
              <a:ext uri="{FF2B5EF4-FFF2-40B4-BE49-F238E27FC236}">
                <a16:creationId xmlns:a16="http://schemas.microsoft.com/office/drawing/2014/main" id="{D101C04C-38FF-4FFF-837D-3F29347AC512}"/>
              </a:ext>
            </a:extLst>
          </p:cNvPr>
          <p:cNvGrpSpPr/>
          <p:nvPr/>
        </p:nvGrpSpPr>
        <p:grpSpPr>
          <a:xfrm>
            <a:off x="2544689" y="2057292"/>
            <a:ext cx="4236314" cy="4236660"/>
            <a:chOff x="2732559" y="3913845"/>
            <a:chExt cx="4236314" cy="4236660"/>
          </a:xfrm>
        </p:grpSpPr>
        <p:pic>
          <p:nvPicPr>
            <p:cNvPr id="19" name="Picture 18" descr="Icon&#10;&#10;Description automatically generated">
              <a:extLst>
                <a:ext uri="{FF2B5EF4-FFF2-40B4-BE49-F238E27FC236}">
                  <a16:creationId xmlns:a16="http://schemas.microsoft.com/office/drawing/2014/main" id="{29EC6A47-3005-458E-B486-F830E1E5B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1353" y="4397353"/>
              <a:ext cx="3747520" cy="2899752"/>
            </a:xfrm>
            <a:prstGeom prst="rect">
              <a:avLst/>
            </a:prstGeom>
          </p:spPr>
        </p:pic>
        <p:sp>
          <p:nvSpPr>
            <p:cNvPr id="23" name="TextBox 22">
              <a:extLst>
                <a:ext uri="{FF2B5EF4-FFF2-40B4-BE49-F238E27FC236}">
                  <a16:creationId xmlns:a16="http://schemas.microsoft.com/office/drawing/2014/main" id="{2CAF1F2E-DABA-4CF2-BD39-F504683A1829}"/>
                </a:ext>
              </a:extLst>
            </p:cNvPr>
            <p:cNvSpPr txBox="1"/>
            <p:nvPr/>
          </p:nvSpPr>
          <p:spPr>
            <a:xfrm>
              <a:off x="3921387" y="3913845"/>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3</a:t>
              </a:r>
              <a:endParaRPr lang="en-US" sz="2400" b="1" dirty="0">
                <a:solidFill>
                  <a:schemeClr val="tx2"/>
                </a:solidFill>
                <a:effectLst/>
                <a:latin typeface="Open Sans" panose="020B0606030504020204" pitchFamily="34" charset="0"/>
              </a:endParaRPr>
            </a:p>
          </p:txBody>
        </p:sp>
        <p:sp>
          <p:nvSpPr>
            <p:cNvPr id="28" name="TextBox 27">
              <a:extLst>
                <a:ext uri="{FF2B5EF4-FFF2-40B4-BE49-F238E27FC236}">
                  <a16:creationId xmlns:a16="http://schemas.microsoft.com/office/drawing/2014/main" id="{7F77D460-06E5-48C3-9A9B-B9AA74836EAD}"/>
                </a:ext>
              </a:extLst>
            </p:cNvPr>
            <p:cNvSpPr txBox="1"/>
            <p:nvPr/>
          </p:nvSpPr>
          <p:spPr>
            <a:xfrm>
              <a:off x="2732559" y="7442619"/>
              <a:ext cx="3927581" cy="707886"/>
            </a:xfrm>
            <a:prstGeom prst="rect">
              <a:avLst/>
            </a:prstGeom>
            <a:noFill/>
          </p:spPr>
          <p:txBody>
            <a:bodyPr wrap="square">
              <a:spAutoFit/>
            </a:bodyPr>
            <a:lstStyle/>
            <a:p>
              <a:pPr algn="ctr" fontAlgn="base"/>
              <a:r>
                <a:rPr lang="en-US" sz="2000" dirty="0">
                  <a:effectLst/>
                  <a:latin typeface="Open Sans" panose="020B0606030504020204" pitchFamily="34" charset="0"/>
                </a:rPr>
                <a:t>SELECT </a:t>
              </a:r>
              <a:r>
                <a:rPr lang="en-US" sz="2000" b="1" dirty="0">
                  <a:solidFill>
                    <a:schemeClr val="accent2"/>
                  </a:solidFill>
                  <a:effectLst/>
                  <a:latin typeface="Open Sans" panose="020B0606030504020204" pitchFamily="34" charset="0"/>
                </a:rPr>
                <a:t>DEPOSIT</a:t>
              </a:r>
              <a:r>
                <a:rPr lang="en-US" sz="2000" dirty="0">
                  <a:effectLst/>
                  <a:latin typeface="Open Sans" panose="020B0606030504020204" pitchFamily="34" charset="0"/>
                </a:rPr>
                <a:t>, THEN </a:t>
              </a:r>
              <a:r>
                <a:rPr lang="en-US" sz="2000" b="1" dirty="0">
                  <a:solidFill>
                    <a:schemeClr val="accent2"/>
                  </a:solidFill>
                  <a:effectLst/>
                  <a:latin typeface="Open Sans" panose="020B0606030504020204" pitchFamily="34" charset="0"/>
                </a:rPr>
                <a:t>SAVINGS</a:t>
              </a:r>
              <a:r>
                <a:rPr lang="en-US" sz="2000" dirty="0">
                  <a:effectLst/>
                  <a:latin typeface="Open Sans" panose="020B0606030504020204" pitchFamily="34" charset="0"/>
                </a:rPr>
                <a:t> O</a:t>
              </a:r>
              <a:r>
                <a:rPr lang="en-US" sz="2000" dirty="0">
                  <a:latin typeface="Open Sans" panose="020B0606030504020204" pitchFamily="34" charset="0"/>
                </a:rPr>
                <a:t>N THE SCREEN</a:t>
              </a:r>
              <a:endParaRPr lang="en-US" sz="2000" dirty="0">
                <a:effectLst/>
                <a:latin typeface="Open Sans" panose="020B0606030504020204" pitchFamily="34" charset="0"/>
              </a:endParaRPr>
            </a:p>
          </p:txBody>
        </p:sp>
      </p:grpSp>
      <p:grpSp>
        <p:nvGrpSpPr>
          <p:cNvPr id="36" name="Group 35" descr="icon of an atm">
            <a:extLst>
              <a:ext uri="{FF2B5EF4-FFF2-40B4-BE49-F238E27FC236}">
                <a16:creationId xmlns:a16="http://schemas.microsoft.com/office/drawing/2014/main" id="{C4AF0E37-7A5C-4546-85ED-BEDD7999BD22}"/>
              </a:ext>
            </a:extLst>
          </p:cNvPr>
          <p:cNvGrpSpPr/>
          <p:nvPr/>
        </p:nvGrpSpPr>
        <p:grpSpPr>
          <a:xfrm>
            <a:off x="2837372" y="2047825"/>
            <a:ext cx="3571464" cy="4177025"/>
            <a:chOff x="3882481" y="4036524"/>
            <a:chExt cx="3571464" cy="4177025"/>
          </a:xfrm>
        </p:grpSpPr>
        <p:pic>
          <p:nvPicPr>
            <p:cNvPr id="17" name="Picture 16" descr="Icon&#10;&#10;Description automatically generated">
              <a:extLst>
                <a:ext uri="{FF2B5EF4-FFF2-40B4-BE49-F238E27FC236}">
                  <a16:creationId xmlns:a16="http://schemas.microsoft.com/office/drawing/2014/main" id="{DBDD5C55-550B-47BC-96E0-215012A099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8056" y="4498189"/>
              <a:ext cx="3395889" cy="2899752"/>
            </a:xfrm>
            <a:prstGeom prst="rect">
              <a:avLst/>
            </a:prstGeom>
          </p:spPr>
        </p:pic>
        <p:sp>
          <p:nvSpPr>
            <p:cNvPr id="24" name="TextBox 23">
              <a:extLst>
                <a:ext uri="{FF2B5EF4-FFF2-40B4-BE49-F238E27FC236}">
                  <a16:creationId xmlns:a16="http://schemas.microsoft.com/office/drawing/2014/main" id="{53D805B1-1162-4819-9694-6C946F8F2DC6}"/>
                </a:ext>
              </a:extLst>
            </p:cNvPr>
            <p:cNvSpPr txBox="1"/>
            <p:nvPr/>
          </p:nvSpPr>
          <p:spPr>
            <a:xfrm>
              <a:off x="4805463" y="4036524"/>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6</a:t>
              </a:r>
              <a:endParaRPr lang="en-US" sz="2400" b="1" dirty="0">
                <a:solidFill>
                  <a:schemeClr val="tx2"/>
                </a:solidFill>
                <a:effectLst/>
                <a:latin typeface="Open Sans" panose="020B0606030504020204" pitchFamily="34" charset="0"/>
              </a:endParaRPr>
            </a:p>
          </p:txBody>
        </p:sp>
        <p:sp>
          <p:nvSpPr>
            <p:cNvPr id="29" name="TextBox 28">
              <a:extLst>
                <a:ext uri="{FF2B5EF4-FFF2-40B4-BE49-F238E27FC236}">
                  <a16:creationId xmlns:a16="http://schemas.microsoft.com/office/drawing/2014/main" id="{B757FFB1-DDAC-479F-8CF8-3C781337B9CA}"/>
                </a:ext>
              </a:extLst>
            </p:cNvPr>
            <p:cNvSpPr txBox="1"/>
            <p:nvPr/>
          </p:nvSpPr>
          <p:spPr>
            <a:xfrm>
              <a:off x="3882481" y="7505663"/>
              <a:ext cx="3395889" cy="707886"/>
            </a:xfrm>
            <a:prstGeom prst="rect">
              <a:avLst/>
            </a:prstGeom>
            <a:noFill/>
          </p:spPr>
          <p:txBody>
            <a:bodyPr wrap="square">
              <a:spAutoFit/>
            </a:bodyPr>
            <a:lstStyle/>
            <a:p>
              <a:pPr algn="ctr" fontAlgn="base"/>
              <a:r>
                <a:rPr lang="en-US" sz="2000" dirty="0">
                  <a:latin typeface="Open Sans" panose="020B0606030504020204" pitchFamily="34" charset="0"/>
                </a:rPr>
                <a:t>TAKE YOUR </a:t>
              </a:r>
              <a:r>
                <a:rPr lang="en-US" sz="2000" b="1" dirty="0">
                  <a:solidFill>
                    <a:schemeClr val="accent2"/>
                  </a:solidFill>
                  <a:latin typeface="Open Sans" panose="020B0606030504020204" pitchFamily="34" charset="0"/>
                </a:rPr>
                <a:t>ATM CARD </a:t>
              </a:r>
              <a:r>
                <a:rPr lang="en-US" sz="2000" dirty="0">
                  <a:latin typeface="Open Sans" panose="020B0606030504020204" pitchFamily="34" charset="0"/>
                </a:rPr>
                <a:t>AND THEN YOUR </a:t>
              </a:r>
              <a:r>
                <a:rPr lang="en-US" sz="2000" b="1" dirty="0">
                  <a:solidFill>
                    <a:schemeClr val="accent2"/>
                  </a:solidFill>
                  <a:latin typeface="Open Sans" panose="020B0606030504020204" pitchFamily="34" charset="0"/>
                </a:rPr>
                <a:t>RECEIPT</a:t>
              </a:r>
              <a:endParaRPr lang="en-US" sz="2000" b="1" dirty="0">
                <a:solidFill>
                  <a:schemeClr val="accent2"/>
                </a:solidFill>
                <a:effectLst/>
                <a:latin typeface="Open Sans" panose="020B0606030504020204" pitchFamily="34" charset="0"/>
              </a:endParaRPr>
            </a:p>
          </p:txBody>
        </p:sp>
      </p:grpSp>
      <p:grpSp>
        <p:nvGrpSpPr>
          <p:cNvPr id="31" name="Group 30" descr="icon of an atm">
            <a:extLst>
              <a:ext uri="{FF2B5EF4-FFF2-40B4-BE49-F238E27FC236}">
                <a16:creationId xmlns:a16="http://schemas.microsoft.com/office/drawing/2014/main" id="{E0E7A5CC-64BF-4588-9310-EB0E5F094078}"/>
              </a:ext>
            </a:extLst>
          </p:cNvPr>
          <p:cNvGrpSpPr/>
          <p:nvPr/>
        </p:nvGrpSpPr>
        <p:grpSpPr>
          <a:xfrm>
            <a:off x="2394406" y="2057292"/>
            <a:ext cx="4192438" cy="4167558"/>
            <a:chOff x="3069012" y="4410929"/>
            <a:chExt cx="4192438" cy="4167558"/>
          </a:xfrm>
        </p:grpSpPr>
        <p:pic>
          <p:nvPicPr>
            <p:cNvPr id="32" name="Picture 31" descr="Icon&#10;&#10;Description automatically generated">
              <a:extLst>
                <a:ext uri="{FF2B5EF4-FFF2-40B4-BE49-F238E27FC236}">
                  <a16:creationId xmlns:a16="http://schemas.microsoft.com/office/drawing/2014/main" id="{F90AC23D-939C-4E68-87E4-D8DA39083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662" y="4905346"/>
              <a:ext cx="3000906" cy="2899752"/>
            </a:xfrm>
            <a:prstGeom prst="rect">
              <a:avLst/>
            </a:prstGeom>
          </p:spPr>
        </p:pic>
        <p:sp>
          <p:nvSpPr>
            <p:cNvPr id="33" name="TextBox 32">
              <a:extLst>
                <a:ext uri="{FF2B5EF4-FFF2-40B4-BE49-F238E27FC236}">
                  <a16:creationId xmlns:a16="http://schemas.microsoft.com/office/drawing/2014/main" id="{4E48C6E8-7C5B-4D79-846E-25533FE1A3FC}"/>
                </a:ext>
              </a:extLst>
            </p:cNvPr>
            <p:cNvSpPr txBox="1"/>
            <p:nvPr/>
          </p:nvSpPr>
          <p:spPr>
            <a:xfrm>
              <a:off x="4107765" y="4410929"/>
              <a:ext cx="2108699"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4</a:t>
              </a:r>
              <a:endParaRPr lang="en-US" sz="2400" b="1" dirty="0">
                <a:solidFill>
                  <a:schemeClr val="tx2"/>
                </a:solidFill>
                <a:effectLst/>
                <a:latin typeface="Open Sans" panose="020B0606030504020204" pitchFamily="34" charset="0"/>
              </a:endParaRPr>
            </a:p>
          </p:txBody>
        </p:sp>
        <p:sp>
          <p:nvSpPr>
            <p:cNvPr id="34" name="TextBox 33">
              <a:extLst>
                <a:ext uri="{FF2B5EF4-FFF2-40B4-BE49-F238E27FC236}">
                  <a16:creationId xmlns:a16="http://schemas.microsoft.com/office/drawing/2014/main" id="{A1EF410E-4C20-41AA-8723-BC15F1C9D584}"/>
                </a:ext>
              </a:extLst>
            </p:cNvPr>
            <p:cNvSpPr txBox="1"/>
            <p:nvPr/>
          </p:nvSpPr>
          <p:spPr>
            <a:xfrm>
              <a:off x="3069012" y="7870601"/>
              <a:ext cx="4192438" cy="707886"/>
            </a:xfrm>
            <a:prstGeom prst="rect">
              <a:avLst/>
            </a:prstGeom>
            <a:noFill/>
          </p:spPr>
          <p:txBody>
            <a:bodyPr wrap="square">
              <a:spAutoFit/>
            </a:bodyPr>
            <a:lstStyle/>
            <a:p>
              <a:pPr algn="ctr" fontAlgn="base"/>
              <a:r>
                <a:rPr lang="en-US" sz="2000" dirty="0">
                  <a:latin typeface="Open Sans" panose="020B0606030504020204" pitchFamily="34" charset="0"/>
                </a:rPr>
                <a:t>USE THE </a:t>
              </a:r>
              <a:r>
                <a:rPr lang="en-US" sz="2000" b="1" dirty="0">
                  <a:solidFill>
                    <a:schemeClr val="accent2"/>
                  </a:solidFill>
                  <a:latin typeface="Open Sans" panose="020B0606030504020204" pitchFamily="34" charset="0"/>
                </a:rPr>
                <a:t>KEYBOARD</a:t>
              </a:r>
              <a:r>
                <a:rPr lang="en-US" sz="2000" dirty="0">
                  <a:latin typeface="Open Sans" panose="020B0606030504020204" pitchFamily="34" charset="0"/>
                </a:rPr>
                <a:t> TO ENTER </a:t>
              </a:r>
              <a:r>
                <a:rPr lang="en-US" sz="2000" b="1" dirty="0">
                  <a:solidFill>
                    <a:schemeClr val="accent2"/>
                  </a:solidFill>
                  <a:latin typeface="Open Sans" panose="020B0606030504020204" pitchFamily="34" charset="0"/>
                </a:rPr>
                <a:t>$40 </a:t>
              </a:r>
              <a:r>
                <a:rPr lang="en-US" sz="2000" dirty="0">
                  <a:latin typeface="Open Sans" panose="020B0606030504020204" pitchFamily="34" charset="0"/>
                </a:rPr>
                <a:t>AND PRESS </a:t>
              </a:r>
              <a:r>
                <a:rPr lang="en-US" sz="2000" b="1" dirty="0">
                  <a:solidFill>
                    <a:schemeClr val="accent2"/>
                  </a:solidFill>
                  <a:latin typeface="Open Sans" panose="020B0606030504020204" pitchFamily="34" charset="0"/>
                </a:rPr>
                <a:t>ENTER</a:t>
              </a:r>
              <a:endParaRPr lang="en-US" sz="2000" b="1" dirty="0">
                <a:solidFill>
                  <a:schemeClr val="accent2"/>
                </a:solidFill>
                <a:effectLst/>
                <a:latin typeface="Open Sans" panose="020B0606030504020204" pitchFamily="34" charset="0"/>
              </a:endParaRPr>
            </a:p>
          </p:txBody>
        </p:sp>
      </p:grpSp>
      <p:grpSp>
        <p:nvGrpSpPr>
          <p:cNvPr id="30" name="Group 29" descr="icon of an atm">
            <a:extLst>
              <a:ext uri="{FF2B5EF4-FFF2-40B4-BE49-F238E27FC236}">
                <a16:creationId xmlns:a16="http://schemas.microsoft.com/office/drawing/2014/main" id="{1BBACBBA-3C67-4F93-9E69-20A2CDB0763C}"/>
              </a:ext>
            </a:extLst>
          </p:cNvPr>
          <p:cNvGrpSpPr/>
          <p:nvPr/>
        </p:nvGrpSpPr>
        <p:grpSpPr>
          <a:xfrm>
            <a:off x="2475781" y="2057292"/>
            <a:ext cx="4192438" cy="4177025"/>
            <a:chOff x="2789880" y="5024735"/>
            <a:chExt cx="4192438" cy="4177025"/>
          </a:xfrm>
        </p:grpSpPr>
        <p:pic>
          <p:nvPicPr>
            <p:cNvPr id="15" name="Picture 14" descr="A picture containing text, electronics&#10;&#10;Description automatically generated">
              <a:extLst>
                <a:ext uri="{FF2B5EF4-FFF2-40B4-BE49-F238E27FC236}">
                  <a16:creationId xmlns:a16="http://schemas.microsoft.com/office/drawing/2014/main" id="{54EA97EA-E625-49B0-A62D-3A2459A774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0408" y="5486400"/>
              <a:ext cx="3251383" cy="2899752"/>
            </a:xfrm>
            <a:prstGeom prst="rect">
              <a:avLst/>
            </a:prstGeom>
          </p:spPr>
        </p:pic>
        <p:sp>
          <p:nvSpPr>
            <p:cNvPr id="25" name="TextBox 24">
              <a:extLst>
                <a:ext uri="{FF2B5EF4-FFF2-40B4-BE49-F238E27FC236}">
                  <a16:creationId xmlns:a16="http://schemas.microsoft.com/office/drawing/2014/main" id="{AC36583D-DEB9-4533-A6CF-783B8E86D8D5}"/>
                </a:ext>
              </a:extLst>
            </p:cNvPr>
            <p:cNvSpPr txBox="1"/>
            <p:nvPr/>
          </p:nvSpPr>
          <p:spPr>
            <a:xfrm>
              <a:off x="4049550" y="5024735"/>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5</a:t>
              </a:r>
              <a:endParaRPr lang="en-US" sz="2400" b="1" dirty="0">
                <a:solidFill>
                  <a:schemeClr val="tx2"/>
                </a:solidFill>
                <a:effectLst/>
                <a:latin typeface="Open Sans" panose="020B0606030504020204" pitchFamily="34" charset="0"/>
              </a:endParaRPr>
            </a:p>
          </p:txBody>
        </p:sp>
        <p:sp>
          <p:nvSpPr>
            <p:cNvPr id="35" name="TextBox 34">
              <a:extLst>
                <a:ext uri="{FF2B5EF4-FFF2-40B4-BE49-F238E27FC236}">
                  <a16:creationId xmlns:a16="http://schemas.microsoft.com/office/drawing/2014/main" id="{A01E3167-949D-400E-BC65-6ABE7D5C1EC3}"/>
                </a:ext>
              </a:extLst>
            </p:cNvPr>
            <p:cNvSpPr txBox="1"/>
            <p:nvPr/>
          </p:nvSpPr>
          <p:spPr>
            <a:xfrm>
              <a:off x="2789880" y="8493874"/>
              <a:ext cx="4192438" cy="707886"/>
            </a:xfrm>
            <a:prstGeom prst="rect">
              <a:avLst/>
            </a:prstGeom>
            <a:noFill/>
          </p:spPr>
          <p:txBody>
            <a:bodyPr wrap="square">
              <a:spAutoFit/>
            </a:bodyPr>
            <a:lstStyle/>
            <a:p>
              <a:pPr algn="ctr" fontAlgn="base"/>
              <a:r>
                <a:rPr lang="en-US" sz="2000" dirty="0">
                  <a:latin typeface="Open Sans" panose="020B0606030504020204" pitchFamily="34" charset="0"/>
                </a:rPr>
                <a:t>PUT THE </a:t>
              </a:r>
              <a:r>
                <a:rPr lang="en-US" sz="2000" b="1" dirty="0">
                  <a:solidFill>
                    <a:schemeClr val="accent2"/>
                  </a:solidFill>
                  <a:latin typeface="Open Sans" panose="020B0606030504020204" pitchFamily="34" charset="0"/>
                </a:rPr>
                <a:t>CASH</a:t>
              </a:r>
              <a:r>
                <a:rPr lang="en-US" sz="2000" dirty="0">
                  <a:latin typeface="Open Sans" panose="020B0606030504020204" pitchFamily="34" charset="0"/>
                </a:rPr>
                <a:t> OR </a:t>
              </a:r>
              <a:r>
                <a:rPr lang="en-US" sz="2000" b="1" dirty="0">
                  <a:solidFill>
                    <a:schemeClr val="accent2"/>
                  </a:solidFill>
                  <a:latin typeface="Open Sans" panose="020B0606030504020204" pitchFamily="34" charset="0"/>
                </a:rPr>
                <a:t>CHECKS </a:t>
              </a:r>
              <a:r>
                <a:rPr lang="en-US" sz="2000" dirty="0">
                  <a:latin typeface="Open Sans" panose="020B0606030504020204" pitchFamily="34" charset="0"/>
                </a:rPr>
                <a:t>INTO THE </a:t>
              </a:r>
              <a:r>
                <a:rPr lang="en-US" sz="2000" b="1" dirty="0">
                  <a:solidFill>
                    <a:schemeClr val="accent2"/>
                  </a:solidFill>
                  <a:latin typeface="Open Sans" panose="020B0606030504020204" pitchFamily="34" charset="0"/>
                </a:rPr>
                <a:t>DEPOSIT SLOT</a:t>
              </a:r>
              <a:endParaRPr lang="en-US" sz="2000" b="1" dirty="0">
                <a:solidFill>
                  <a:schemeClr val="accent2"/>
                </a:solidFill>
                <a:effectLst/>
                <a:latin typeface="Open Sans" panose="020B0606030504020204" pitchFamily="34" charset="0"/>
              </a:endParaRPr>
            </a:p>
          </p:txBody>
        </p:sp>
      </p:grpSp>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10</a:t>
            </a:fld>
            <a:endParaRPr lang="en-US" altLang="en-US" dirty="0"/>
          </a:p>
        </p:txBody>
      </p:sp>
    </p:spTree>
    <p:custDataLst>
      <p:tags r:id="rId1"/>
    </p:custDataLst>
    <p:extLst>
      <p:ext uri="{BB962C8B-B14F-4D97-AF65-F5344CB8AC3E}">
        <p14:creationId xmlns:p14="http://schemas.microsoft.com/office/powerpoint/2010/main" val="29196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2000" fill="hold"/>
                                        <p:tgtEl>
                                          <p:spTgt spid="20"/>
                                        </p:tgtEl>
                                        <p:attrNameLst>
                                          <p:attrName>ppt_x</p:attrName>
                                        </p:attrNameLst>
                                      </p:cBhvr>
                                      <p:tavLst>
                                        <p:tav tm="0">
                                          <p:val>
                                            <p:strVal val="0-#ppt_w/2"/>
                                          </p:val>
                                        </p:tav>
                                        <p:tav tm="100000">
                                          <p:val>
                                            <p:strVal val="#ppt_x"/>
                                          </p:val>
                                        </p:tav>
                                      </p:tavLst>
                                    </p:anim>
                                    <p:anim calcmode="lin" valueType="num">
                                      <p:cBhvr additive="base">
                                        <p:cTn id="11"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nodeType="clickEffect">
                                  <p:stCondLst>
                                    <p:cond delay="0"/>
                                  </p:stCondLst>
                                  <p:childTnLst>
                                    <p:anim calcmode="lin" valueType="num">
                                      <p:cBhvr additive="base">
                                        <p:cTn id="15" dur="2000"/>
                                        <p:tgtEl>
                                          <p:spTgt spid="20"/>
                                        </p:tgtEl>
                                        <p:attrNameLst>
                                          <p:attrName>ppt_x</p:attrName>
                                        </p:attrNameLst>
                                      </p:cBhvr>
                                      <p:tavLst>
                                        <p:tav tm="0">
                                          <p:val>
                                            <p:strVal val="ppt_x"/>
                                          </p:val>
                                        </p:tav>
                                        <p:tav tm="100000">
                                          <p:val>
                                            <p:strVal val="1+ppt_w/2"/>
                                          </p:val>
                                        </p:tav>
                                      </p:tavLst>
                                    </p:anim>
                                    <p:anim calcmode="lin" valueType="num">
                                      <p:cBhvr additive="base">
                                        <p:cTn id="16" dur="2000"/>
                                        <p:tgtEl>
                                          <p:spTgt spid="20"/>
                                        </p:tgtEl>
                                        <p:attrNameLst>
                                          <p:attrName>ppt_y</p:attrName>
                                        </p:attrNameLst>
                                      </p:cBhvr>
                                      <p:tavLst>
                                        <p:tav tm="0">
                                          <p:val>
                                            <p:strVal val="ppt_y"/>
                                          </p:val>
                                        </p:tav>
                                        <p:tav tm="100000">
                                          <p:val>
                                            <p:strVal val="ppt_y"/>
                                          </p:val>
                                        </p:tav>
                                      </p:tavLst>
                                    </p:anim>
                                    <p:set>
                                      <p:cBhvr>
                                        <p:cTn id="17" dur="1" fill="hold">
                                          <p:stCondLst>
                                            <p:cond delay="1999"/>
                                          </p:stCondLst>
                                        </p:cTn>
                                        <p:tgtEl>
                                          <p:spTgt spid="20"/>
                                        </p:tgtEl>
                                        <p:attrNameLst>
                                          <p:attrName>style.visibility</p:attrName>
                                        </p:attrNameLst>
                                      </p:cBhvr>
                                      <p:to>
                                        <p:strVal val="hidden"/>
                                      </p:to>
                                    </p:set>
                                  </p:childTnLst>
                                </p:cTn>
                              </p:par>
                              <p:par>
                                <p:cTn id="18" presetID="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0-#ppt_w/2"/>
                                          </p:val>
                                        </p:tav>
                                        <p:tav tm="100000">
                                          <p:val>
                                            <p:strVal val="#ppt_x"/>
                                          </p:val>
                                        </p:tav>
                                      </p:tavLst>
                                    </p:anim>
                                    <p:anim calcmode="lin" valueType="num">
                                      <p:cBhvr additive="base">
                                        <p:cTn id="21" dur="2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2000"/>
                                        <p:tgtEl>
                                          <p:spTgt spid="21"/>
                                        </p:tgtEl>
                                        <p:attrNameLst>
                                          <p:attrName>ppt_x</p:attrName>
                                        </p:attrNameLst>
                                      </p:cBhvr>
                                      <p:tavLst>
                                        <p:tav tm="0">
                                          <p:val>
                                            <p:strVal val="ppt_x"/>
                                          </p:val>
                                        </p:tav>
                                        <p:tav tm="100000">
                                          <p:val>
                                            <p:strVal val="1+ppt_w/2"/>
                                          </p:val>
                                        </p:tav>
                                      </p:tavLst>
                                    </p:anim>
                                    <p:anim calcmode="lin" valueType="num">
                                      <p:cBhvr additive="base">
                                        <p:cTn id="26" dur="2000"/>
                                        <p:tgtEl>
                                          <p:spTgt spid="21"/>
                                        </p:tgtEl>
                                        <p:attrNameLst>
                                          <p:attrName>ppt_y</p:attrName>
                                        </p:attrNameLst>
                                      </p:cBhvr>
                                      <p:tavLst>
                                        <p:tav tm="0">
                                          <p:val>
                                            <p:strVal val="ppt_y"/>
                                          </p:val>
                                        </p:tav>
                                        <p:tav tm="100000">
                                          <p:val>
                                            <p:strVal val="ppt_y"/>
                                          </p:val>
                                        </p:tav>
                                      </p:tavLst>
                                    </p:anim>
                                    <p:set>
                                      <p:cBhvr>
                                        <p:cTn id="27" dur="1" fill="hold">
                                          <p:stCondLst>
                                            <p:cond delay="1999"/>
                                          </p:stCondLst>
                                        </p:cTn>
                                        <p:tgtEl>
                                          <p:spTgt spid="21"/>
                                        </p:tgtEl>
                                        <p:attrNameLst>
                                          <p:attrName>style.visibility</p:attrName>
                                        </p:attrNameLst>
                                      </p:cBhvr>
                                      <p:to>
                                        <p:strVal val="hidden"/>
                                      </p:to>
                                    </p:set>
                                  </p:childTnLst>
                                </p:cTn>
                              </p:par>
                              <p:par>
                                <p:cTn id="28" presetID="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2000" fill="hold"/>
                                        <p:tgtEl>
                                          <p:spTgt spid="27"/>
                                        </p:tgtEl>
                                        <p:attrNameLst>
                                          <p:attrName>ppt_x</p:attrName>
                                        </p:attrNameLst>
                                      </p:cBhvr>
                                      <p:tavLst>
                                        <p:tav tm="0">
                                          <p:val>
                                            <p:strVal val="0-#ppt_w/2"/>
                                          </p:val>
                                        </p:tav>
                                        <p:tav tm="100000">
                                          <p:val>
                                            <p:strVal val="#ppt_x"/>
                                          </p:val>
                                        </p:tav>
                                      </p:tavLst>
                                    </p:anim>
                                    <p:anim calcmode="lin" valueType="num">
                                      <p:cBhvr additive="base">
                                        <p:cTn id="31"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2" fill="hold" nodeType="clickEffect">
                                  <p:stCondLst>
                                    <p:cond delay="0"/>
                                  </p:stCondLst>
                                  <p:childTnLst>
                                    <p:anim calcmode="lin" valueType="num">
                                      <p:cBhvr additive="base">
                                        <p:cTn id="35" dur="2000"/>
                                        <p:tgtEl>
                                          <p:spTgt spid="27"/>
                                        </p:tgtEl>
                                        <p:attrNameLst>
                                          <p:attrName>ppt_x</p:attrName>
                                        </p:attrNameLst>
                                      </p:cBhvr>
                                      <p:tavLst>
                                        <p:tav tm="0">
                                          <p:val>
                                            <p:strVal val="ppt_x"/>
                                          </p:val>
                                        </p:tav>
                                        <p:tav tm="100000">
                                          <p:val>
                                            <p:strVal val="1+ppt_w/2"/>
                                          </p:val>
                                        </p:tav>
                                      </p:tavLst>
                                    </p:anim>
                                    <p:anim calcmode="lin" valueType="num">
                                      <p:cBhvr additive="base">
                                        <p:cTn id="36" dur="2000"/>
                                        <p:tgtEl>
                                          <p:spTgt spid="27"/>
                                        </p:tgtEl>
                                        <p:attrNameLst>
                                          <p:attrName>ppt_y</p:attrName>
                                        </p:attrNameLst>
                                      </p:cBhvr>
                                      <p:tavLst>
                                        <p:tav tm="0">
                                          <p:val>
                                            <p:strVal val="ppt_y"/>
                                          </p:val>
                                        </p:tav>
                                        <p:tav tm="100000">
                                          <p:val>
                                            <p:strVal val="ppt_y"/>
                                          </p:val>
                                        </p:tav>
                                      </p:tavLst>
                                    </p:anim>
                                    <p:set>
                                      <p:cBhvr>
                                        <p:cTn id="37" dur="1" fill="hold">
                                          <p:stCondLst>
                                            <p:cond delay="1999"/>
                                          </p:stCondLst>
                                        </p:cTn>
                                        <p:tgtEl>
                                          <p:spTgt spid="27"/>
                                        </p:tgtEl>
                                        <p:attrNameLst>
                                          <p:attrName>style.visibility</p:attrName>
                                        </p:attrNameLst>
                                      </p:cBhvr>
                                      <p:to>
                                        <p:strVal val="hidden"/>
                                      </p:to>
                                    </p:set>
                                  </p:childTnLst>
                                </p:cTn>
                              </p:par>
                              <p:par>
                                <p:cTn id="38" presetID="2" presetClass="entr" presetSubtype="8"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2000" fill="hold"/>
                                        <p:tgtEl>
                                          <p:spTgt spid="31"/>
                                        </p:tgtEl>
                                        <p:attrNameLst>
                                          <p:attrName>ppt_x</p:attrName>
                                        </p:attrNameLst>
                                      </p:cBhvr>
                                      <p:tavLst>
                                        <p:tav tm="0">
                                          <p:val>
                                            <p:strVal val="0-#ppt_w/2"/>
                                          </p:val>
                                        </p:tav>
                                        <p:tav tm="100000">
                                          <p:val>
                                            <p:strVal val="#ppt_x"/>
                                          </p:val>
                                        </p:tav>
                                      </p:tavLst>
                                    </p:anim>
                                    <p:anim calcmode="lin" valueType="num">
                                      <p:cBhvr additive="base">
                                        <p:cTn id="41"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2" fill="hold" nodeType="clickEffect">
                                  <p:stCondLst>
                                    <p:cond delay="0"/>
                                  </p:stCondLst>
                                  <p:childTnLst>
                                    <p:anim calcmode="lin" valueType="num">
                                      <p:cBhvr additive="base">
                                        <p:cTn id="45" dur="2000"/>
                                        <p:tgtEl>
                                          <p:spTgt spid="31"/>
                                        </p:tgtEl>
                                        <p:attrNameLst>
                                          <p:attrName>ppt_x</p:attrName>
                                        </p:attrNameLst>
                                      </p:cBhvr>
                                      <p:tavLst>
                                        <p:tav tm="0">
                                          <p:val>
                                            <p:strVal val="ppt_x"/>
                                          </p:val>
                                        </p:tav>
                                        <p:tav tm="100000">
                                          <p:val>
                                            <p:strVal val="1+ppt_w/2"/>
                                          </p:val>
                                        </p:tav>
                                      </p:tavLst>
                                    </p:anim>
                                    <p:anim calcmode="lin" valueType="num">
                                      <p:cBhvr additive="base">
                                        <p:cTn id="46" dur="2000"/>
                                        <p:tgtEl>
                                          <p:spTgt spid="31"/>
                                        </p:tgtEl>
                                        <p:attrNameLst>
                                          <p:attrName>ppt_y</p:attrName>
                                        </p:attrNameLst>
                                      </p:cBhvr>
                                      <p:tavLst>
                                        <p:tav tm="0">
                                          <p:val>
                                            <p:strVal val="ppt_y"/>
                                          </p:val>
                                        </p:tav>
                                        <p:tav tm="100000">
                                          <p:val>
                                            <p:strVal val="ppt_y"/>
                                          </p:val>
                                        </p:tav>
                                      </p:tavLst>
                                    </p:anim>
                                    <p:set>
                                      <p:cBhvr>
                                        <p:cTn id="47" dur="1" fill="hold">
                                          <p:stCondLst>
                                            <p:cond delay="1999"/>
                                          </p:stCondLst>
                                        </p:cTn>
                                        <p:tgtEl>
                                          <p:spTgt spid="31"/>
                                        </p:tgtEl>
                                        <p:attrNameLst>
                                          <p:attrName>style.visibility</p:attrName>
                                        </p:attrNameLst>
                                      </p:cBhvr>
                                      <p:to>
                                        <p:strVal val="hidden"/>
                                      </p:to>
                                    </p:set>
                                  </p:childTnLst>
                                </p:cTn>
                              </p:par>
                              <p:par>
                                <p:cTn id="48" presetID="2" presetClass="entr" presetSubtype="8"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2000" fill="hold"/>
                                        <p:tgtEl>
                                          <p:spTgt spid="30"/>
                                        </p:tgtEl>
                                        <p:attrNameLst>
                                          <p:attrName>ppt_x</p:attrName>
                                        </p:attrNameLst>
                                      </p:cBhvr>
                                      <p:tavLst>
                                        <p:tav tm="0">
                                          <p:val>
                                            <p:strVal val="0-#ppt_w/2"/>
                                          </p:val>
                                        </p:tav>
                                        <p:tav tm="100000">
                                          <p:val>
                                            <p:strVal val="#ppt_x"/>
                                          </p:val>
                                        </p:tav>
                                      </p:tavLst>
                                    </p:anim>
                                    <p:anim calcmode="lin" valueType="num">
                                      <p:cBhvr additive="base">
                                        <p:cTn id="51"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2" fill="hold" nodeType="clickEffect">
                                  <p:stCondLst>
                                    <p:cond delay="0"/>
                                  </p:stCondLst>
                                  <p:childTnLst>
                                    <p:anim calcmode="lin" valueType="num">
                                      <p:cBhvr additive="base">
                                        <p:cTn id="55" dur="2000"/>
                                        <p:tgtEl>
                                          <p:spTgt spid="30"/>
                                        </p:tgtEl>
                                        <p:attrNameLst>
                                          <p:attrName>ppt_x</p:attrName>
                                        </p:attrNameLst>
                                      </p:cBhvr>
                                      <p:tavLst>
                                        <p:tav tm="0">
                                          <p:val>
                                            <p:strVal val="ppt_x"/>
                                          </p:val>
                                        </p:tav>
                                        <p:tav tm="100000">
                                          <p:val>
                                            <p:strVal val="1+ppt_w/2"/>
                                          </p:val>
                                        </p:tav>
                                      </p:tavLst>
                                    </p:anim>
                                    <p:anim calcmode="lin" valueType="num">
                                      <p:cBhvr additive="base">
                                        <p:cTn id="56" dur="2000"/>
                                        <p:tgtEl>
                                          <p:spTgt spid="30"/>
                                        </p:tgtEl>
                                        <p:attrNameLst>
                                          <p:attrName>ppt_y</p:attrName>
                                        </p:attrNameLst>
                                      </p:cBhvr>
                                      <p:tavLst>
                                        <p:tav tm="0">
                                          <p:val>
                                            <p:strVal val="ppt_y"/>
                                          </p:val>
                                        </p:tav>
                                        <p:tav tm="100000">
                                          <p:val>
                                            <p:strVal val="ppt_y"/>
                                          </p:val>
                                        </p:tav>
                                      </p:tavLst>
                                    </p:anim>
                                    <p:set>
                                      <p:cBhvr>
                                        <p:cTn id="57" dur="1" fill="hold">
                                          <p:stCondLst>
                                            <p:cond delay="1999"/>
                                          </p:stCondLst>
                                        </p:cTn>
                                        <p:tgtEl>
                                          <p:spTgt spid="30"/>
                                        </p:tgtEl>
                                        <p:attrNameLst>
                                          <p:attrName>style.visibility</p:attrName>
                                        </p:attrNameLst>
                                      </p:cBhvr>
                                      <p:to>
                                        <p:strVal val="hidden"/>
                                      </p:to>
                                    </p:set>
                                  </p:childTnLst>
                                </p:cTn>
                              </p:par>
                              <p:par>
                                <p:cTn id="58" presetID="2" presetClass="entr" presetSubtype="8"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2000" fill="hold"/>
                                        <p:tgtEl>
                                          <p:spTgt spid="36"/>
                                        </p:tgtEl>
                                        <p:attrNameLst>
                                          <p:attrName>ppt_x</p:attrName>
                                        </p:attrNameLst>
                                      </p:cBhvr>
                                      <p:tavLst>
                                        <p:tav tm="0">
                                          <p:val>
                                            <p:strVal val="0-#ppt_w/2"/>
                                          </p:val>
                                        </p:tav>
                                        <p:tav tm="100000">
                                          <p:val>
                                            <p:strVal val="#ppt_x"/>
                                          </p:val>
                                        </p:tav>
                                      </p:tavLst>
                                    </p:anim>
                                    <p:anim calcmode="lin" valueType="num">
                                      <p:cBhvr additive="base">
                                        <p:cTn id="61" dur="2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2" fill="hold" nodeType="clickEffect">
                                  <p:stCondLst>
                                    <p:cond delay="0"/>
                                  </p:stCondLst>
                                  <p:childTnLst>
                                    <p:anim calcmode="lin" valueType="num">
                                      <p:cBhvr additive="base">
                                        <p:cTn id="65" dur="2000"/>
                                        <p:tgtEl>
                                          <p:spTgt spid="36"/>
                                        </p:tgtEl>
                                        <p:attrNameLst>
                                          <p:attrName>ppt_x</p:attrName>
                                        </p:attrNameLst>
                                      </p:cBhvr>
                                      <p:tavLst>
                                        <p:tav tm="0">
                                          <p:val>
                                            <p:strVal val="ppt_x"/>
                                          </p:val>
                                        </p:tav>
                                        <p:tav tm="100000">
                                          <p:val>
                                            <p:strVal val="1+ppt_w/2"/>
                                          </p:val>
                                        </p:tav>
                                      </p:tavLst>
                                    </p:anim>
                                    <p:anim calcmode="lin" valueType="num">
                                      <p:cBhvr additive="base">
                                        <p:cTn id="66" dur="2000"/>
                                        <p:tgtEl>
                                          <p:spTgt spid="36"/>
                                        </p:tgtEl>
                                        <p:attrNameLst>
                                          <p:attrName>ppt_y</p:attrName>
                                        </p:attrNameLst>
                                      </p:cBhvr>
                                      <p:tavLst>
                                        <p:tav tm="0">
                                          <p:val>
                                            <p:strVal val="ppt_y"/>
                                          </p:val>
                                        </p:tav>
                                        <p:tav tm="100000">
                                          <p:val>
                                            <p:strVal val="ppt_y"/>
                                          </p:val>
                                        </p:tav>
                                      </p:tavLst>
                                    </p:anim>
                                    <p:set>
                                      <p:cBhvr>
                                        <p:cTn id="67"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64595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Withdrawing Money</a:t>
            </a:r>
            <a:endParaRPr lang="en-US" altLang="en-US" sz="2200" b="0" dirty="0">
              <a:solidFill>
                <a:schemeClr val="bg2"/>
              </a:solidFill>
              <a:latin typeface="Century Gothic" panose="020B0502020202020204" pitchFamily="34" charset="0"/>
            </a:endParaRPr>
          </a:p>
        </p:txBody>
      </p:sp>
      <p:sp>
        <p:nvSpPr>
          <p:cNvPr id="13" name="Rectangle 12"/>
          <p:cNvSpPr/>
          <p:nvPr/>
        </p:nvSpPr>
        <p:spPr>
          <a:xfrm>
            <a:off x="369316" y="1905000"/>
            <a:ext cx="5491458" cy="954107"/>
          </a:xfrm>
          <a:prstGeom prst="rect">
            <a:avLst/>
          </a:prstGeom>
        </p:spPr>
        <p:txBody>
          <a:bodyPr wrap="square" anchor="ctr">
            <a:spAutoFit/>
          </a:bodyPr>
          <a:lstStyle/>
          <a:p>
            <a:pPr eaLnBrk="1" hangingPunct="1"/>
            <a:r>
              <a:rPr lang="en-US" sz="2800" dirty="0">
                <a:latin typeface="Open Sans" panose="020B0606030504020204" pitchFamily="34" charset="0"/>
                <a:ea typeface="Open Sans" panose="020B0606030504020204" pitchFamily="34" charset="0"/>
                <a:cs typeface="Open Sans" panose="020B0606030504020204" pitchFamily="34" charset="0"/>
              </a:rPr>
              <a:t>What does the term </a:t>
            </a:r>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withdrawal</a:t>
            </a:r>
            <a:r>
              <a:rPr lang="en-US" sz="2800" dirty="0">
                <a:latin typeface="Open Sans" panose="020B0606030504020204" pitchFamily="34" charset="0"/>
                <a:ea typeface="Open Sans" panose="020B0606030504020204" pitchFamily="34" charset="0"/>
                <a:cs typeface="Open Sans" panose="020B0606030504020204" pitchFamily="34" charset="0"/>
              </a:rPr>
              <a:t> mean?</a:t>
            </a:r>
          </a:p>
        </p:txBody>
      </p:sp>
      <p:sp>
        <p:nvSpPr>
          <p:cNvPr id="7" name="Rectangle 6">
            <a:extLst>
              <a:ext uri="{FF2B5EF4-FFF2-40B4-BE49-F238E27FC236}">
                <a16:creationId xmlns:a16="http://schemas.microsoft.com/office/drawing/2014/main" id="{2773D7E5-E51C-47CC-BAE8-7E3146F4D024}"/>
              </a:ext>
            </a:extLst>
          </p:cNvPr>
          <p:cNvSpPr/>
          <p:nvPr/>
        </p:nvSpPr>
        <p:spPr>
          <a:xfrm>
            <a:off x="369316" y="3382668"/>
            <a:ext cx="4813916" cy="954107"/>
          </a:xfrm>
          <a:prstGeom prst="rect">
            <a:avLst/>
          </a:prstGeom>
        </p:spPr>
        <p:txBody>
          <a:bodyPr wrap="square" anchor="ctr">
            <a:spAutoFit/>
          </a:bodyPr>
          <a:lstStyle/>
          <a:p>
            <a:pPr eaLnBrk="1" hangingPunct="1"/>
            <a:r>
              <a:rPr lang="en-US" sz="2800" dirty="0">
                <a:latin typeface="Open Sans" panose="020B0606030504020204" pitchFamily="34" charset="0"/>
                <a:ea typeface="Open Sans" panose="020B0606030504020204" pitchFamily="34" charset="0"/>
                <a:cs typeface="Open Sans" panose="020B0606030504020204" pitchFamily="34" charset="0"/>
              </a:rPr>
              <a:t>How do you take money out of a bank?</a:t>
            </a:r>
          </a:p>
        </p:txBody>
      </p:sp>
      <p:pic>
        <p:nvPicPr>
          <p:cNvPr id="8" name="Picture 7" descr="Icon of money">
            <a:extLst>
              <a:ext uri="{FF2B5EF4-FFF2-40B4-BE49-F238E27FC236}">
                <a16:creationId xmlns:a16="http://schemas.microsoft.com/office/drawing/2014/main" id="{638FB4AB-864D-40C2-BB3B-9139FCF57A1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189858" y="1690925"/>
            <a:ext cx="3505199" cy="3476150"/>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11</a:t>
            </a:fld>
            <a:endParaRPr lang="en-US" altLang="en-US" dirty="0"/>
          </a:p>
        </p:txBody>
      </p:sp>
    </p:spTree>
    <p:custDataLst>
      <p:tags r:id="rId1"/>
    </p:custDataLst>
    <p:extLst>
      <p:ext uri="{BB962C8B-B14F-4D97-AF65-F5344CB8AC3E}">
        <p14:creationId xmlns:p14="http://schemas.microsoft.com/office/powerpoint/2010/main" val="20153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607562"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3000" dirty="0"/>
              <a:t>Q</a:t>
            </a:r>
            <a:r>
              <a:rPr lang="en-US" sz="3000" dirty="0">
                <a:latin typeface="Century Gothic" panose="020B0502020202020204" pitchFamily="34" charset="0"/>
              </a:rPr>
              <a:t>uiz Time!</a:t>
            </a:r>
            <a:endParaRPr lang="en-US" altLang="en-US" sz="3000" b="0" dirty="0">
              <a:solidFill>
                <a:schemeClr val="bg2"/>
              </a:solidFill>
              <a:latin typeface="Century Gothic" panose="020B0502020202020204" pitchFamily="34" charset="0"/>
            </a:endParaRPr>
          </a:p>
        </p:txBody>
      </p:sp>
      <p:sp>
        <p:nvSpPr>
          <p:cNvPr id="5" name="Rectangle 4"/>
          <p:cNvSpPr/>
          <p:nvPr/>
        </p:nvSpPr>
        <p:spPr>
          <a:xfrm>
            <a:off x="1044895" y="2319628"/>
            <a:ext cx="2966545"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1</a:t>
            </a:r>
          </a:p>
        </p:txBody>
      </p:sp>
      <p:sp>
        <p:nvSpPr>
          <p:cNvPr id="35" name="Rectangle 34">
            <a:extLst>
              <a:ext uri="{FF2B5EF4-FFF2-40B4-BE49-F238E27FC236}">
                <a16:creationId xmlns:a16="http://schemas.microsoft.com/office/drawing/2014/main" id="{E15079DA-1629-4905-8E3E-CB43F255B0E6}"/>
              </a:ext>
            </a:extLst>
          </p:cNvPr>
          <p:cNvSpPr/>
          <p:nvPr/>
        </p:nvSpPr>
        <p:spPr>
          <a:xfrm>
            <a:off x="640480" y="2343489"/>
            <a:ext cx="39577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2</a:t>
            </a:r>
          </a:p>
        </p:txBody>
      </p:sp>
      <p:sp>
        <p:nvSpPr>
          <p:cNvPr id="36" name="Rectangle 35">
            <a:extLst>
              <a:ext uri="{FF2B5EF4-FFF2-40B4-BE49-F238E27FC236}">
                <a16:creationId xmlns:a16="http://schemas.microsoft.com/office/drawing/2014/main" id="{E287C735-5FC3-45C3-88CE-30D06349D6A0}"/>
              </a:ext>
            </a:extLst>
          </p:cNvPr>
          <p:cNvSpPr/>
          <p:nvPr/>
        </p:nvSpPr>
        <p:spPr>
          <a:xfrm>
            <a:off x="707022" y="2321914"/>
            <a:ext cx="40339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3</a:t>
            </a:r>
            <a:r>
              <a:rPr lang="en-US" sz="2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8171B493-75F2-479C-A655-96D81E5B3C54}"/>
              </a:ext>
            </a:extLst>
          </p:cNvPr>
          <p:cNvSpPr txBox="1"/>
          <p:nvPr/>
        </p:nvSpPr>
        <p:spPr>
          <a:xfrm>
            <a:off x="236355" y="2940959"/>
            <a:ext cx="4583627" cy="400110"/>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does 'available balance' mean?</a:t>
            </a:r>
          </a:p>
        </p:txBody>
      </p:sp>
      <p:sp>
        <p:nvSpPr>
          <p:cNvPr id="10" name="TextBox 9">
            <a:extLst>
              <a:ext uri="{FF2B5EF4-FFF2-40B4-BE49-F238E27FC236}">
                <a16:creationId xmlns:a16="http://schemas.microsoft.com/office/drawing/2014/main" id="{0AB7F3F8-579A-457C-9502-C59FBA2963C1}"/>
              </a:ext>
            </a:extLst>
          </p:cNvPr>
          <p:cNvSpPr txBox="1"/>
          <p:nvPr/>
        </p:nvSpPr>
        <p:spPr>
          <a:xfrm>
            <a:off x="-181845" y="2946737"/>
            <a:ext cx="6064468" cy="707886"/>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p:txBody>
      </p:sp>
      <p:sp>
        <p:nvSpPr>
          <p:cNvPr id="12" name="TextBox 11">
            <a:extLst>
              <a:ext uri="{FF2B5EF4-FFF2-40B4-BE49-F238E27FC236}">
                <a16:creationId xmlns:a16="http://schemas.microsoft.com/office/drawing/2014/main" id="{84993172-4940-4473-927A-406CD788A5A8}"/>
              </a:ext>
            </a:extLst>
          </p:cNvPr>
          <p:cNvSpPr txBox="1"/>
          <p:nvPr/>
        </p:nvSpPr>
        <p:spPr>
          <a:xfrm>
            <a:off x="66819" y="2866709"/>
            <a:ext cx="5399912" cy="1015663"/>
          </a:xfrm>
          <a:prstGeom prst="rect">
            <a:avLst/>
          </a:prstGeom>
          <a:noFill/>
        </p:spPr>
        <p:txBody>
          <a:bodyPr wrap="square">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2000" dirty="0"/>
          </a:p>
        </p:txBody>
      </p:sp>
      <p:sp>
        <p:nvSpPr>
          <p:cNvPr id="15" name="TextBox 14">
            <a:extLst>
              <a:ext uri="{FF2B5EF4-FFF2-40B4-BE49-F238E27FC236}">
                <a16:creationId xmlns:a16="http://schemas.microsoft.com/office/drawing/2014/main" id="{4FCD50F1-94D4-47FA-8780-EC689D9A37F7}"/>
              </a:ext>
            </a:extLst>
          </p:cNvPr>
          <p:cNvSpPr txBox="1"/>
          <p:nvPr/>
        </p:nvSpPr>
        <p:spPr>
          <a:xfrm>
            <a:off x="369373" y="2946737"/>
            <a:ext cx="4583627" cy="1015663"/>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The amount of money in your account that you can use for purchases and withdrawals.</a:t>
            </a:r>
          </a:p>
        </p:txBody>
      </p:sp>
      <p:sp>
        <p:nvSpPr>
          <p:cNvPr id="16" name="TextBox 15">
            <a:extLst>
              <a:ext uri="{FF2B5EF4-FFF2-40B4-BE49-F238E27FC236}">
                <a16:creationId xmlns:a16="http://schemas.microsoft.com/office/drawing/2014/main" id="{35DE141F-21B7-408D-BE0B-2348C20DABEA}"/>
              </a:ext>
            </a:extLst>
          </p:cNvPr>
          <p:cNvSpPr txBox="1"/>
          <p:nvPr/>
        </p:nvSpPr>
        <p:spPr>
          <a:xfrm>
            <a:off x="-412883" y="2986751"/>
            <a:ext cx="6064468" cy="707886"/>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Create a budget and track your spending.</a:t>
            </a:r>
          </a:p>
        </p:txBody>
      </p:sp>
      <p:sp>
        <p:nvSpPr>
          <p:cNvPr id="17" name="TextBox 16">
            <a:extLst>
              <a:ext uri="{FF2B5EF4-FFF2-40B4-BE49-F238E27FC236}">
                <a16:creationId xmlns:a16="http://schemas.microsoft.com/office/drawing/2014/main" id="{B0DC136F-4BEE-4C35-B071-3F7D0EEF262C}"/>
              </a:ext>
            </a:extLst>
          </p:cNvPr>
          <p:cNvSpPr txBox="1"/>
          <p:nvPr/>
        </p:nvSpPr>
        <p:spPr>
          <a:xfrm>
            <a:off x="-285907" y="2855284"/>
            <a:ext cx="6019800" cy="400110"/>
          </a:xfrm>
          <a:prstGeom prst="rect">
            <a:avLst/>
          </a:prstGeom>
          <a:noFill/>
        </p:spPr>
        <p:txBody>
          <a:bodyPr wrap="square">
            <a:spAutoFit/>
          </a:bodyPr>
          <a:lstStyle/>
          <a:p>
            <a:pPr algn="ctr"/>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Overdraft and Overdraft Fees</a:t>
            </a:r>
            <a:endParaRPr lang="en-US" sz="2000" dirty="0"/>
          </a:p>
        </p:txBody>
      </p:sp>
      <p:pic>
        <p:nvPicPr>
          <p:cNvPr id="14" name="Picture 13" descr="Icon of info">
            <a:extLst>
              <a:ext uri="{FF2B5EF4-FFF2-40B4-BE49-F238E27FC236}">
                <a16:creationId xmlns:a16="http://schemas.microsoft.com/office/drawing/2014/main" id="{C20F1A41-A70A-44FB-9399-18574CCA5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435" y="1872108"/>
            <a:ext cx="2857143" cy="2857143"/>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12</a:t>
            </a:fld>
            <a:endParaRPr lang="en-US" altLang="en-US" dirty="0"/>
          </a:p>
        </p:txBody>
      </p:sp>
    </p:spTree>
    <p:custDataLst>
      <p:tags r:id="rId1"/>
    </p:custDataLst>
    <p:extLst>
      <p:ext uri="{BB962C8B-B14F-4D97-AF65-F5344CB8AC3E}">
        <p14:creationId xmlns:p14="http://schemas.microsoft.com/office/powerpoint/2010/main" val="18939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5" grpId="0"/>
      <p:bldP spid="35" grpId="1"/>
      <p:bldP spid="36" grpId="0"/>
      <p:bldP spid="36" grpId="1"/>
      <p:bldP spid="8" grpId="0"/>
      <p:bldP spid="8" grpId="1"/>
      <p:bldP spid="10" grpId="0"/>
      <p:bldP spid="10" grpId="1"/>
      <p:bldP spid="12" grpId="0"/>
      <p:bldP spid="12" grpId="1"/>
      <p:bldP spid="15" grpId="0"/>
      <p:bldP spid="15" grpId="1"/>
      <p:bldP spid="16" grpId="0"/>
      <p:bldP spid="16" grpId="1"/>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 Q&amp;A</a:t>
            </a:r>
            <a:br>
              <a:rPr lang="en-US" dirty="0"/>
            </a:br>
            <a:endParaRPr lang="en-US" dirty="0"/>
          </a:p>
        </p:txBody>
      </p:sp>
      <p:sp>
        <p:nvSpPr>
          <p:cNvPr id="8" name="Rectangle 6"/>
          <p:cNvSpPr txBox="1">
            <a:spLocks noChangeArrowheads="1"/>
          </p:cNvSpPr>
          <p:nvPr/>
        </p:nvSpPr>
        <p:spPr>
          <a:xfrm>
            <a:off x="550863" y="1556081"/>
            <a:ext cx="4021137" cy="3684587"/>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What Banks Do</a:t>
            </a:r>
          </a:p>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Types of Accounts</a:t>
            </a:r>
          </a:p>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Getting to Your Money</a:t>
            </a:r>
          </a:p>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ATMs</a:t>
            </a:r>
          </a:p>
          <a:p>
            <a:pPr marL="0" marR="0" algn="l">
              <a:lnSpc>
                <a:spcPct val="100000"/>
              </a:lnSpc>
              <a:spcBef>
                <a:spcPts val="12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APPS</a:t>
            </a:r>
          </a:p>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Depositing Money</a:t>
            </a:r>
          </a:p>
          <a:p>
            <a:pPr marL="0" marR="0" algn="l">
              <a:lnSpc>
                <a:spcPct val="100000"/>
              </a:lnSpc>
              <a:spcBef>
                <a:spcPts val="1200"/>
              </a:spcBef>
              <a:spcAft>
                <a:spcPts val="60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Withdrawing Money</a:t>
            </a:r>
          </a:p>
        </p:txBody>
      </p:sp>
      <p:pic>
        <p:nvPicPr>
          <p:cNvPr id="4" name="Picture 3" descr="A group of people looking at a computer">
            <a:extLst>
              <a:ext uri="{FF2B5EF4-FFF2-40B4-BE49-F238E27FC236}">
                <a16:creationId xmlns:a16="http://schemas.microsoft.com/office/drawing/2014/main" id="{17C6199B-BF18-40FA-9DF8-70F5EC902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2133600"/>
            <a:ext cx="3962400" cy="264094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DA0A2A3-9871-4F22-9198-FB4748CB734D}"/>
              </a:ext>
            </a:extLst>
          </p:cNvPr>
          <p:cNvSpPr txBox="1"/>
          <p:nvPr/>
        </p:nvSpPr>
        <p:spPr>
          <a:xfrm>
            <a:off x="2286000" y="5590783"/>
            <a:ext cx="4572000" cy="584775"/>
          </a:xfrm>
          <a:prstGeom prst="rect">
            <a:avLst/>
          </a:prstGeom>
          <a:noFill/>
        </p:spPr>
        <p:txBody>
          <a:bodyPr wrap="square">
            <a:spAutoFit/>
          </a:bodyPr>
          <a:lstStyle/>
          <a:p>
            <a:pPr marL="0" marR="0" algn="ctr">
              <a:spcBef>
                <a:spcPts val="0"/>
              </a:spcBef>
              <a:spcAft>
                <a:spcPts val="0"/>
              </a:spcAft>
            </a:pPr>
            <a:r>
              <a:rPr lang="en-US" sz="3200" b="1"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QUESTIONS?</a:t>
            </a:r>
          </a:p>
        </p:txBody>
      </p:sp>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13</a:t>
            </a:fld>
            <a:endParaRPr lang="en-US" altLang="en-US" dirty="0"/>
          </a:p>
        </p:txBody>
      </p:sp>
    </p:spTree>
    <p:custDataLst>
      <p:tags r:id="rId1"/>
    </p:custDataLst>
    <p:extLst>
      <p:ext uri="{BB962C8B-B14F-4D97-AF65-F5344CB8AC3E}">
        <p14:creationId xmlns:p14="http://schemas.microsoft.com/office/powerpoint/2010/main" val="247439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34290" y="2590800"/>
            <a:ext cx="658091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ヒラギノ角ゴ Pro W3" pitchFamily="1" charset="-128"/>
                <a:cs typeface="+mn-cs"/>
              </a:rPr>
              <a:t>Thank You / Feedback</a:t>
            </a:r>
            <a:endParaRPr kumimoji="0" lang="en-US" sz="3600" b="1"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ヒラギノ角ゴ Pro W3" pitchFamily="1" charset="-128"/>
              <a:cs typeface="+mn-cs"/>
            </a:endParaRPr>
          </a:p>
        </p:txBody>
      </p:sp>
      <p:sp>
        <p:nvSpPr>
          <p:cNvPr id="39939" name="Slide Number Placeholder 3"/>
          <p:cNvSpPr>
            <a:spLocks noGrp="1"/>
          </p:cNvSpPr>
          <p:nvPr>
            <p:ph type="sldNum" sz="quarter" idx="10"/>
          </p:nvPr>
        </p:nvSpPr>
        <p:spPr/>
        <p:txBody>
          <a:bodyPr/>
          <a:lstStyle/>
          <a:p>
            <a:fld id="{65AE5D9C-5993-4158-8F0B-8B700D793675}" type="slidenum">
              <a:rPr lang="en-US" smtClean="0">
                <a:solidFill>
                  <a:srgbClr val="5098AC"/>
                </a:solidFill>
              </a:rPr>
              <a:pPr/>
              <a:t>14</a:t>
            </a:fld>
            <a:endParaRPr lang="en-US" dirty="0">
              <a:solidFill>
                <a:srgbClr val="5098AC"/>
              </a:solidFill>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183FC-497A-49B8-8392-2CC65AFF1343}"/>
              </a:ext>
            </a:extLst>
          </p:cNvPr>
          <p:cNvSpPr>
            <a:spLocks noGrp="1"/>
          </p:cNvSpPr>
          <p:nvPr>
            <p:ph type="title"/>
          </p:nvPr>
        </p:nvSpPr>
        <p:spPr>
          <a:xfrm>
            <a:off x="550863" y="-887413"/>
            <a:ext cx="8043862" cy="887413"/>
          </a:xfrm>
        </p:spPr>
        <p:txBody>
          <a:bodyPr vert="horz" wrap="square" lIns="0" tIns="0" rIns="0" bIns="0" numCol="1" anchor="b" anchorCtr="0" compatLnSpc="1">
            <a:prstTxWarp prst="textNoShape">
              <a:avLst/>
            </a:prstTxWarp>
          </a:bodyPr>
          <a:lstStyle/>
          <a:p>
            <a:r>
              <a:rPr lang="en-US" dirty="0"/>
              <a:t>Thank You / Feedback Request</a:t>
            </a:r>
          </a:p>
        </p:txBody>
      </p:sp>
      <p:grpSp>
        <p:nvGrpSpPr>
          <p:cNvPr id="4" name="Group 3" descr="icon of an exclamation point">
            <a:extLst>
              <a:ext uri="{FF2B5EF4-FFF2-40B4-BE49-F238E27FC236}">
                <a16:creationId xmlns:a16="http://schemas.microsoft.com/office/drawing/2014/main" id="{D5D87228-6A69-4312-B717-8424EBBF37BF}"/>
              </a:ext>
            </a:extLst>
          </p:cNvPr>
          <p:cNvGrpSpPr/>
          <p:nvPr/>
        </p:nvGrpSpPr>
        <p:grpSpPr>
          <a:xfrm>
            <a:off x="4191000" y="381000"/>
            <a:ext cx="695357" cy="695357"/>
            <a:chOff x="4191000" y="381000"/>
            <a:chExt cx="695357" cy="695357"/>
          </a:xfrm>
        </p:grpSpPr>
        <p:sp>
          <p:nvSpPr>
            <p:cNvPr id="8" name="Freeform 508" descr="exclamation icon"/>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grpSp>
      <p:sp>
        <p:nvSpPr>
          <p:cNvPr id="2" name="Content Placeholder 1"/>
          <p:cNvSpPr>
            <a:spLocks noGrp="1"/>
          </p:cNvSpPr>
          <p:nvPr>
            <p:ph idx="1"/>
          </p:nvPr>
        </p:nvSpPr>
        <p:spPr>
          <a:xfrm>
            <a:off x="614879" y="1828800"/>
            <a:ext cx="8077199" cy="4114800"/>
          </a:xfrm>
          <a:noFill/>
          <a:ln>
            <a:noFill/>
          </a:ln>
        </p:spPr>
        <p:txBody>
          <a:bodyPr anchor="t" anchorCtr="1"/>
          <a:lstStyle/>
          <a:p>
            <a:pPr marL="0" indent="0">
              <a:spcBef>
                <a:spcPts val="0"/>
              </a:spcBef>
              <a:buNone/>
            </a:pPr>
            <a:r>
              <a:rPr lang="en-US" sz="1600" dirty="0"/>
              <a:t>Thank you for your support and commitment to providing financial education within our communities!  To demonstrate our impact with the work you do, we are collecting volunteer and educator feedback.</a:t>
            </a:r>
          </a:p>
          <a:p>
            <a:pPr marL="0" indent="0">
              <a:spcBef>
                <a:spcPts val="0"/>
              </a:spcBef>
              <a:buNone/>
            </a:pPr>
            <a:endParaRPr lang="en-US" sz="1600" dirty="0"/>
          </a:p>
          <a:p>
            <a:pPr marL="0" indent="0">
              <a:spcBef>
                <a:spcPts val="0"/>
              </a:spcBef>
              <a:buNone/>
            </a:pPr>
            <a:r>
              <a:rPr lang="en-US" sz="1600" dirty="0"/>
              <a:t>Please go to the following page to enter feedback - </a:t>
            </a:r>
            <a:r>
              <a:rPr lang="en-US" sz="1600" dirty="0">
                <a:hlinkClick r:id="rId4"/>
              </a:rPr>
              <a:t>https://handsonbanking.org/volunteerfeedback/</a:t>
            </a:r>
            <a:r>
              <a:rPr lang="en-US" sz="1600" dirty="0"/>
              <a:t>.</a:t>
            </a:r>
          </a:p>
          <a:p>
            <a:pPr marL="0" indent="0">
              <a:spcBef>
                <a:spcPts val="0"/>
              </a:spcBef>
              <a:buNone/>
            </a:pPr>
            <a:endParaRPr lang="en-US" sz="1600" dirty="0"/>
          </a:p>
          <a:p>
            <a:pPr marL="0" indent="0">
              <a:spcBef>
                <a:spcPts val="0"/>
              </a:spcBef>
              <a:buNone/>
            </a:pPr>
            <a:r>
              <a:rPr lang="en-US" sz="1600" dirty="0"/>
              <a:t>Please have your participants go to the following webpage to submit their feedback - </a:t>
            </a:r>
            <a:r>
              <a:rPr lang="en-US" sz="1600" dirty="0">
                <a:hlinkClick r:id="rId5"/>
              </a:rPr>
              <a:t>https://handsonbanking.org/participant-survey/</a:t>
            </a:r>
            <a:r>
              <a:rPr lang="en-US" sz="1600" dirty="0"/>
              <a:t>.  </a:t>
            </a:r>
          </a:p>
          <a:p>
            <a:pPr marL="0" indent="0">
              <a:spcBef>
                <a:spcPts val="0"/>
              </a:spcBef>
              <a:buNone/>
            </a:pPr>
            <a:endParaRPr lang="en-US" sz="1600" dirty="0"/>
          </a:p>
          <a:p>
            <a:pPr marL="0" indent="0">
              <a:spcBef>
                <a:spcPts val="0"/>
              </a:spcBef>
              <a:buNone/>
            </a:pPr>
            <a:r>
              <a:rPr lang="en-US" sz="1600" dirty="0"/>
              <a:t>The evaluation does not contain any personal information for participants or you. The evaluation will help us understand participants’ knowledge and confidence about money management topics and will help us better demonstrate the impact of our efforts. </a:t>
            </a:r>
          </a:p>
        </p:txBody>
      </p:sp>
    </p:spTree>
    <p:custDataLst>
      <p:tags r:id="rId1"/>
    </p:custDataLst>
    <p:extLst>
      <p:ext uri="{BB962C8B-B14F-4D97-AF65-F5344CB8AC3E}">
        <p14:creationId xmlns:p14="http://schemas.microsoft.com/office/powerpoint/2010/main" val="188547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97783" y="1981200"/>
            <a:ext cx="7678737" cy="2074552"/>
          </a:xfrm>
        </p:spPr>
        <p:txBody>
          <a:bodyPr/>
          <a:lstStyle/>
          <a:p>
            <a:pPr marL="342900" indent="-342900" fontAlgn="auto">
              <a:spcAft>
                <a:spcPts val="600"/>
              </a:spcAft>
              <a:buClr>
                <a:schemeClr val="tx1"/>
              </a:buClr>
              <a:buFont typeface="Wingdings" panose="05000000000000000000" pitchFamily="2" charset="2"/>
              <a:buChar char="§"/>
            </a:pPr>
            <a:r>
              <a:rPr lang="en-US" dirty="0"/>
              <a:t>Have you ever been to a bank?</a:t>
            </a:r>
          </a:p>
          <a:p>
            <a:pPr marL="342900" indent="-342900" fontAlgn="auto">
              <a:spcAft>
                <a:spcPts val="600"/>
              </a:spcAft>
              <a:buClr>
                <a:schemeClr val="tx1"/>
              </a:buClr>
              <a:buFont typeface="Wingdings" panose="05000000000000000000" pitchFamily="2" charset="2"/>
              <a:buChar char="§"/>
            </a:pPr>
            <a:r>
              <a:rPr lang="en-US" dirty="0"/>
              <a:t>Do you currently save your money?  </a:t>
            </a:r>
          </a:p>
          <a:p>
            <a:pPr marL="342900" indent="-342900" fontAlgn="auto">
              <a:spcAft>
                <a:spcPts val="600"/>
              </a:spcAft>
              <a:buClr>
                <a:schemeClr val="tx1"/>
              </a:buClr>
              <a:buFont typeface="Wingdings" panose="05000000000000000000" pitchFamily="2" charset="2"/>
              <a:buChar char="§"/>
            </a:pPr>
            <a:r>
              <a:rPr lang="en-US" dirty="0"/>
              <a:t>Does anyone have a savings account at a bank?</a:t>
            </a:r>
            <a:endParaRPr lang="en-US" dirty="0">
              <a:latin typeface="Century Gothic" panose="020B0502020202020204" pitchFamily="34" charset="0"/>
              <a:cs typeface="Arial" panose="020B0604020202020204" pitchFamily="34" charset="0"/>
            </a:endParaRPr>
          </a:p>
        </p:txBody>
      </p:sp>
      <p:pic>
        <p:nvPicPr>
          <p:cNvPr id="5" name="Picture 4" descr="A group of people sitting together smiling">
            <a:extLst>
              <a:ext uri="{FF2B5EF4-FFF2-40B4-BE49-F238E27FC236}">
                <a16:creationId xmlns:a16="http://schemas.microsoft.com/office/drawing/2014/main" id="{13A6A5DB-1007-4A84-812C-30D7F7377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3651" y="4343400"/>
            <a:ext cx="2667000" cy="1777556"/>
          </a:xfrm>
          <a:prstGeom prst="rect">
            <a:avLst/>
          </a:prstGeom>
          <a:ln>
            <a:noFill/>
          </a:ln>
          <a:effectLst>
            <a:outerShdw blurRad="292100" dist="139700" dir="2700000" algn="tl" rotWithShape="0">
              <a:srgbClr val="333333">
                <a:alpha val="65000"/>
              </a:srgbClr>
            </a:outerShdw>
          </a:effectLst>
        </p:spPr>
      </p:pic>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2</a:t>
            </a:fld>
            <a:endParaRPr lang="en-US" altLang="en-US" dirty="0"/>
          </a:p>
        </p:txBody>
      </p:sp>
    </p:spTree>
    <p:custDataLst>
      <p:tags r:id="rId1"/>
    </p:custDataLst>
    <p:extLst>
      <p:ext uri="{BB962C8B-B14F-4D97-AF65-F5344CB8AC3E}">
        <p14:creationId xmlns:p14="http://schemas.microsoft.com/office/powerpoint/2010/main" val="8230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3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6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 Take it to the Bank!</a:t>
            </a:r>
          </a:p>
        </p:txBody>
      </p:sp>
      <p:pic>
        <p:nvPicPr>
          <p:cNvPr id="6" name="high_school_-_take_it_to_the_bank! (540p)" descr="take it to the bank video">
            <a:hlinkClick r:id="" action="ppaction://media"/>
            <a:extLst>
              <a:ext uri="{FF2B5EF4-FFF2-40B4-BE49-F238E27FC236}">
                <a16:creationId xmlns:a16="http://schemas.microsoft.com/office/drawing/2014/main" id="{30BC0AA4-7D37-48DB-94FE-1C93AD47AF03}"/>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121914" y="1758046"/>
            <a:ext cx="6900171" cy="3881346"/>
          </a:xfrm>
          <a:prstGeom prst="rect">
            <a:avLst/>
          </a:prstGeom>
          <a:ln w="28575" cap="sq">
            <a:solidFill>
              <a:schemeClr val="tx2"/>
            </a:solidFill>
            <a:miter lim="800000"/>
          </a:ln>
          <a:effectLst>
            <a:outerShdw blurRad="57150" dist="50800" dir="2700000" algn="tl" rotWithShape="0">
              <a:srgbClr val="000000">
                <a:alpha val="40000"/>
              </a:srgbClr>
            </a:outerShdw>
          </a:effectLst>
        </p:spPr>
      </p:pic>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3</a:t>
            </a:fld>
            <a:endParaRPr lang="en-US" altLang="en-US" dirty="0"/>
          </a:p>
        </p:txBody>
      </p:sp>
    </p:spTree>
    <p:custDataLst>
      <p:tags r:id="rId1"/>
    </p:custDataLst>
    <p:extLst>
      <p:ext uri="{BB962C8B-B14F-4D97-AF65-F5344CB8AC3E}">
        <p14:creationId xmlns:p14="http://schemas.microsoft.com/office/powerpoint/2010/main" val="40286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47069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altLang="en-US" b="0" dirty="0">
                <a:latin typeface="Century Gothic" panose="020B0502020202020204" pitchFamily="34" charset="0"/>
              </a:rPr>
              <a:t>What Banks Do / Offer</a:t>
            </a:r>
            <a:endParaRPr lang="en-US" altLang="en-US" sz="2200" b="0" dirty="0">
              <a:solidFill>
                <a:schemeClr val="bg2"/>
              </a:solidFill>
              <a:latin typeface="Century Gothic" panose="020B0502020202020204" pitchFamily="34" charset="0"/>
            </a:endParaRPr>
          </a:p>
        </p:txBody>
      </p:sp>
      <p:sp>
        <p:nvSpPr>
          <p:cNvPr id="10" name="Content Placeholder 1"/>
          <p:cNvSpPr txBox="1">
            <a:spLocks/>
          </p:cNvSpPr>
          <p:nvPr/>
        </p:nvSpPr>
        <p:spPr>
          <a:xfrm>
            <a:off x="515078" y="1486103"/>
            <a:ext cx="4833655" cy="457202"/>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1200"/>
              </a:spcBef>
              <a:spcAft>
                <a:spcPts val="1200"/>
              </a:spcAft>
              <a:buClr>
                <a:schemeClr val="accent1"/>
              </a:buClr>
              <a:buNone/>
            </a:pPr>
            <a:r>
              <a:rPr lang="en-US" b="1" kern="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Keeps your money safe</a:t>
            </a:r>
          </a:p>
        </p:txBody>
      </p:sp>
      <p:sp>
        <p:nvSpPr>
          <p:cNvPr id="9" name="Content Placeholder 1">
            <a:extLst>
              <a:ext uri="{FF2B5EF4-FFF2-40B4-BE49-F238E27FC236}">
                <a16:creationId xmlns:a16="http://schemas.microsoft.com/office/drawing/2014/main" id="{43F3C7FD-BC69-4ADD-B984-4728FFAD6E0F}"/>
              </a:ext>
            </a:extLst>
          </p:cNvPr>
          <p:cNvSpPr txBox="1">
            <a:spLocks/>
          </p:cNvSpPr>
          <p:nvPr/>
        </p:nvSpPr>
        <p:spPr>
          <a:xfrm>
            <a:off x="487503" y="2316123"/>
            <a:ext cx="4833655" cy="457201"/>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1200"/>
              </a:spcBef>
              <a:spcAft>
                <a:spcPts val="1200"/>
              </a:spcAft>
              <a:buClr>
                <a:schemeClr val="accent1"/>
              </a:buClr>
              <a:buNone/>
            </a:pPr>
            <a:r>
              <a:rPr lang="en-US" b="1" kern="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Holds your money in accounts</a:t>
            </a:r>
          </a:p>
        </p:txBody>
      </p:sp>
      <p:sp>
        <p:nvSpPr>
          <p:cNvPr id="12" name="Content Placeholder 1">
            <a:extLst>
              <a:ext uri="{FF2B5EF4-FFF2-40B4-BE49-F238E27FC236}">
                <a16:creationId xmlns:a16="http://schemas.microsoft.com/office/drawing/2014/main" id="{2F11E306-2A52-498F-81B2-584A84AAF57B}"/>
              </a:ext>
            </a:extLst>
          </p:cNvPr>
          <p:cNvSpPr txBox="1">
            <a:spLocks/>
          </p:cNvSpPr>
          <p:nvPr/>
        </p:nvSpPr>
        <p:spPr>
          <a:xfrm>
            <a:off x="500345" y="3146142"/>
            <a:ext cx="6362060" cy="477273"/>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1200"/>
              </a:spcBef>
              <a:spcAft>
                <a:spcPts val="1200"/>
              </a:spcAft>
              <a:buClr>
                <a:schemeClr val="accent1"/>
              </a:buClr>
              <a:buNone/>
            </a:pPr>
            <a:r>
              <a:rPr lang="en-US" b="1" kern="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Loans help you buy big-ticket items</a:t>
            </a:r>
          </a:p>
        </p:txBody>
      </p:sp>
      <p:sp>
        <p:nvSpPr>
          <p:cNvPr id="16" name="Content Placeholder 1"/>
          <p:cNvSpPr txBox="1">
            <a:spLocks/>
          </p:cNvSpPr>
          <p:nvPr/>
        </p:nvSpPr>
        <p:spPr>
          <a:xfrm>
            <a:off x="518795" y="3996233"/>
            <a:ext cx="6362060" cy="480257"/>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1200"/>
              </a:spcBef>
              <a:spcAft>
                <a:spcPts val="1200"/>
              </a:spcAft>
              <a:buClr>
                <a:schemeClr val="accent1"/>
              </a:buClr>
              <a:buNone/>
            </a:pPr>
            <a:r>
              <a:rPr lang="en-US" b="1" kern="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Savings accounts help your money grow</a:t>
            </a:r>
          </a:p>
        </p:txBody>
      </p:sp>
      <p:sp>
        <p:nvSpPr>
          <p:cNvPr id="11" name="Content Placeholder 1">
            <a:extLst>
              <a:ext uri="{FF2B5EF4-FFF2-40B4-BE49-F238E27FC236}">
                <a16:creationId xmlns:a16="http://schemas.microsoft.com/office/drawing/2014/main" id="{D1CFCCD6-8F27-4E3F-9549-69D2340CFD17}"/>
              </a:ext>
            </a:extLst>
          </p:cNvPr>
          <p:cNvSpPr txBox="1">
            <a:spLocks/>
          </p:cNvSpPr>
          <p:nvPr/>
        </p:nvSpPr>
        <p:spPr>
          <a:xfrm>
            <a:off x="500344" y="4849307"/>
            <a:ext cx="6891055" cy="484693"/>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1200"/>
              </a:spcBef>
              <a:spcAft>
                <a:spcPts val="1200"/>
              </a:spcAft>
              <a:buClr>
                <a:schemeClr val="accent1"/>
              </a:buClr>
              <a:buNone/>
            </a:pPr>
            <a:r>
              <a:rPr lang="en-US" b="1" kern="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Checking accounts help you buy things without cash</a:t>
            </a:r>
          </a:p>
        </p:txBody>
      </p:sp>
      <p:pic>
        <p:nvPicPr>
          <p:cNvPr id="4" name="Picture 3" descr="bank icon">
            <a:extLst>
              <a:ext uri="{FF2B5EF4-FFF2-40B4-BE49-F238E27FC236}">
                <a16:creationId xmlns:a16="http://schemas.microsoft.com/office/drawing/2014/main" id="{0AB294EC-0791-4E86-9413-C6FB6A53AF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40702" y="1486103"/>
            <a:ext cx="2701394" cy="2677382"/>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4</a:t>
            </a:fld>
            <a:endParaRPr lang="en-US" altLang="en-US" dirty="0"/>
          </a:p>
        </p:txBody>
      </p:sp>
    </p:spTree>
    <p:custDataLst>
      <p:tags r:id="rId1"/>
    </p:custDataLst>
    <p:extLst>
      <p:ext uri="{BB962C8B-B14F-4D97-AF65-F5344CB8AC3E}">
        <p14:creationId xmlns:p14="http://schemas.microsoft.com/office/powerpoint/2010/main" val="37966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80CB95-C33C-474D-B5D4-F9E6D4A47C1B}"/>
              </a:ext>
            </a:extLst>
          </p:cNvPr>
          <p:cNvSpPr>
            <a:spLocks noGrp="1"/>
          </p:cNvSpPr>
          <p:nvPr>
            <p:ph type="title"/>
          </p:nvPr>
        </p:nvSpPr>
        <p:spPr/>
        <p:txBody>
          <a:bodyPr/>
          <a:lstStyle/>
          <a:p>
            <a:r>
              <a:rPr lang="en-US" dirty="0"/>
              <a:t>Types of Accounts</a:t>
            </a:r>
          </a:p>
        </p:txBody>
      </p:sp>
      <p:sp>
        <p:nvSpPr>
          <p:cNvPr id="5" name="Rectangle 4"/>
          <p:cNvSpPr/>
          <p:nvPr/>
        </p:nvSpPr>
        <p:spPr>
          <a:xfrm>
            <a:off x="537852" y="1326813"/>
            <a:ext cx="6320148" cy="830997"/>
          </a:xfrm>
          <a:prstGeom prst="rect">
            <a:avLst/>
          </a:prstGeom>
        </p:spPr>
        <p:txBody>
          <a:bodyPr wrap="square" anchor="ctr">
            <a:spAutoFit/>
          </a:bodyPr>
          <a:lstStyle/>
          <a:p>
            <a:r>
              <a:rPr lang="en-US" altLang="en-US" sz="2400" dirty="0">
                <a:latin typeface="Open Sans" panose="020B0606030504020204" pitchFamily="34" charset="0"/>
                <a:ea typeface="Open Sans" panose="020B0606030504020204" pitchFamily="34" charset="0"/>
                <a:cs typeface="Open Sans" panose="020B0606030504020204" pitchFamily="34" charset="0"/>
              </a:rPr>
              <a:t>Two types of accounts are </a:t>
            </a:r>
            <a:r>
              <a:rPr lang="en-US" altLang="en-US" sz="2400" b="1" dirty="0">
                <a:latin typeface="Open Sans" panose="020B0606030504020204" pitchFamily="34" charset="0"/>
                <a:ea typeface="Open Sans" panose="020B0606030504020204" pitchFamily="34" charset="0"/>
                <a:cs typeface="Open Sans" panose="020B0606030504020204" pitchFamily="34" charset="0"/>
              </a:rPr>
              <a:t>Checking</a:t>
            </a:r>
            <a:r>
              <a:rPr lang="en-US" altLang="en-US" sz="2400" dirty="0">
                <a:latin typeface="Open Sans" panose="020B0606030504020204" pitchFamily="34" charset="0"/>
                <a:ea typeface="Open Sans" panose="020B0606030504020204" pitchFamily="34" charset="0"/>
                <a:cs typeface="Open Sans" panose="020B0606030504020204" pitchFamily="34" charset="0"/>
              </a:rPr>
              <a:t> and </a:t>
            </a:r>
            <a:r>
              <a:rPr lang="en-US" altLang="en-US" sz="2400" b="1" dirty="0">
                <a:latin typeface="Open Sans" panose="020B0606030504020204" pitchFamily="34" charset="0"/>
                <a:ea typeface="Open Sans" panose="020B0606030504020204" pitchFamily="34" charset="0"/>
                <a:cs typeface="Open Sans" panose="020B0606030504020204" pitchFamily="34" charset="0"/>
              </a:rPr>
              <a:t>Savings</a:t>
            </a:r>
            <a:r>
              <a:rPr lang="en-US" altLang="en-US" sz="2400" dirty="0">
                <a:latin typeface="Open Sans" panose="020B0606030504020204" pitchFamily="34" charset="0"/>
                <a:ea typeface="Open Sans" panose="020B0606030504020204" pitchFamily="34" charset="0"/>
                <a:cs typeface="Open Sans" panose="020B0606030504020204" pitchFamily="34" charset="0"/>
              </a:rPr>
              <a:t> accounts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17" descr="checking accounts&#10;used for day to day spending&#10;typically don't earn interest&#10;can get / use a debit card">
            <a:extLst>
              <a:ext uri="{FF2B5EF4-FFF2-40B4-BE49-F238E27FC236}">
                <a16:creationId xmlns:a16="http://schemas.microsoft.com/office/drawing/2014/main" id="{089947AD-A8BD-4534-A170-A5D17AB7E9CE}"/>
              </a:ext>
            </a:extLst>
          </p:cNvPr>
          <p:cNvGrpSpPr/>
          <p:nvPr/>
        </p:nvGrpSpPr>
        <p:grpSpPr>
          <a:xfrm>
            <a:off x="616641" y="2504843"/>
            <a:ext cx="4348554" cy="1752890"/>
            <a:chOff x="616641" y="2504843"/>
            <a:chExt cx="4348554" cy="1752890"/>
          </a:xfrm>
        </p:grpSpPr>
        <p:sp>
          <p:nvSpPr>
            <p:cNvPr id="10" name="Content Placeholder 1"/>
            <p:cNvSpPr txBox="1">
              <a:spLocks/>
            </p:cNvSpPr>
            <p:nvPr/>
          </p:nvSpPr>
          <p:spPr>
            <a:xfrm>
              <a:off x="616641" y="2504843"/>
              <a:ext cx="3955360" cy="5207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0"/>
                </a:spcBef>
                <a:spcAft>
                  <a:spcPts val="3600"/>
                </a:spcAft>
                <a:buClr>
                  <a:schemeClr val="accent1"/>
                </a:buClr>
                <a:buNone/>
              </a:pPr>
              <a:r>
                <a:rPr lang="en-US" sz="24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rPr>
                <a:t>Checking Accounts</a:t>
              </a:r>
              <a:endParaRPr lang="en-US" sz="18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651276" y="3065100"/>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Used for Day-to-Day Spending</a:t>
              </a:r>
            </a:p>
          </p:txBody>
        </p:sp>
        <p:sp>
          <p:nvSpPr>
            <p:cNvPr id="13" name="Rectangle 12">
              <a:extLst>
                <a:ext uri="{FF2B5EF4-FFF2-40B4-BE49-F238E27FC236}">
                  <a16:creationId xmlns:a16="http://schemas.microsoft.com/office/drawing/2014/main" id="{8EFD34D0-2575-4CF1-872C-F2D51D44E959}"/>
                </a:ext>
              </a:extLst>
            </p:cNvPr>
            <p:cNvSpPr/>
            <p:nvPr/>
          </p:nvSpPr>
          <p:spPr>
            <a:xfrm>
              <a:off x="661612" y="3494911"/>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Typically Don’t Earn Interest</a:t>
              </a:r>
            </a:p>
          </p:txBody>
        </p:sp>
        <p:sp>
          <p:nvSpPr>
            <p:cNvPr id="14" name="Rectangle 13">
              <a:extLst>
                <a:ext uri="{FF2B5EF4-FFF2-40B4-BE49-F238E27FC236}">
                  <a16:creationId xmlns:a16="http://schemas.microsoft.com/office/drawing/2014/main" id="{DD092326-C3DF-42D0-BA97-0A4BDCBCD278}"/>
                </a:ext>
              </a:extLst>
            </p:cNvPr>
            <p:cNvSpPr/>
            <p:nvPr/>
          </p:nvSpPr>
          <p:spPr>
            <a:xfrm>
              <a:off x="663471" y="3888401"/>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Can Get / Use a Debit Card</a:t>
              </a:r>
            </a:p>
          </p:txBody>
        </p:sp>
      </p:grpSp>
      <p:grpSp>
        <p:nvGrpSpPr>
          <p:cNvPr id="19" name="Group 18" descr="savings accounts&#10;earn interest&#10;typically don't get a debit card&#10;not used for day-to-day spending">
            <a:extLst>
              <a:ext uri="{FF2B5EF4-FFF2-40B4-BE49-F238E27FC236}">
                <a16:creationId xmlns:a16="http://schemas.microsoft.com/office/drawing/2014/main" id="{F699A116-4274-4E12-9461-E1C12399C71F}"/>
              </a:ext>
            </a:extLst>
          </p:cNvPr>
          <p:cNvGrpSpPr/>
          <p:nvPr/>
        </p:nvGrpSpPr>
        <p:grpSpPr>
          <a:xfrm>
            <a:off x="633734" y="4516486"/>
            <a:ext cx="4341797" cy="1570734"/>
            <a:chOff x="633734" y="4516486"/>
            <a:chExt cx="4341797" cy="1570734"/>
          </a:xfrm>
        </p:grpSpPr>
        <p:sp>
          <p:nvSpPr>
            <p:cNvPr id="11" name="Content Placeholder 1"/>
            <p:cNvSpPr txBox="1">
              <a:spLocks/>
            </p:cNvSpPr>
            <p:nvPr/>
          </p:nvSpPr>
          <p:spPr>
            <a:xfrm>
              <a:off x="633734" y="4516486"/>
              <a:ext cx="4331461" cy="30480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0"/>
                </a:spcBef>
                <a:spcAft>
                  <a:spcPts val="3600"/>
                </a:spcAft>
                <a:buClr>
                  <a:schemeClr val="accent1"/>
                </a:buClr>
                <a:buNone/>
              </a:pPr>
              <a:r>
                <a:rPr lang="en-US" sz="24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rPr>
                <a:t>Savings Accounts</a:t>
              </a:r>
              <a:endParaRPr lang="en-US" sz="18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D5341A0-EDF4-4363-A584-BE4361863FD8}"/>
                </a:ext>
              </a:extLst>
            </p:cNvPr>
            <p:cNvSpPr/>
            <p:nvPr/>
          </p:nvSpPr>
          <p:spPr>
            <a:xfrm>
              <a:off x="661612" y="4894587"/>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Earn Interest</a:t>
              </a:r>
            </a:p>
          </p:txBody>
        </p:sp>
        <p:sp>
          <p:nvSpPr>
            <p:cNvPr id="16" name="Rectangle 15">
              <a:extLst>
                <a:ext uri="{FF2B5EF4-FFF2-40B4-BE49-F238E27FC236}">
                  <a16:creationId xmlns:a16="http://schemas.microsoft.com/office/drawing/2014/main" id="{414F1EF6-C49E-48FB-92B9-9D32B09D2050}"/>
                </a:ext>
              </a:extLst>
            </p:cNvPr>
            <p:cNvSpPr/>
            <p:nvPr/>
          </p:nvSpPr>
          <p:spPr>
            <a:xfrm>
              <a:off x="661612" y="5288077"/>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Typically Don’t Get a Debit Card</a:t>
              </a:r>
            </a:p>
          </p:txBody>
        </p:sp>
        <p:sp>
          <p:nvSpPr>
            <p:cNvPr id="17" name="Rectangle 16">
              <a:extLst>
                <a:ext uri="{FF2B5EF4-FFF2-40B4-BE49-F238E27FC236}">
                  <a16:creationId xmlns:a16="http://schemas.microsoft.com/office/drawing/2014/main" id="{0F25B197-E435-4091-8FEC-0CD6A93F8FD4}"/>
                </a:ext>
              </a:extLst>
            </p:cNvPr>
            <p:cNvSpPr/>
            <p:nvPr/>
          </p:nvSpPr>
          <p:spPr>
            <a:xfrm>
              <a:off x="673807" y="5717888"/>
              <a:ext cx="4301724" cy="369332"/>
            </a:xfrm>
            <a:prstGeom prst="rect">
              <a:avLst/>
            </a:prstGeom>
          </p:spPr>
          <p:txBody>
            <a:bodyPr wrap="square" anchor="ctr">
              <a:spAutoFit/>
            </a:bodyPr>
            <a:lstStyle/>
            <a:p>
              <a:pPr marL="0" indent="0" eaLnBrk="1" hangingPunct="1">
                <a:buFont typeface="Wingdings" pitchFamily="2" charset="2"/>
                <a:buNone/>
              </a:pPr>
              <a:r>
                <a:rPr lang="en-US" dirty="0">
                  <a:latin typeface="Open Sans" panose="020B0606030504020204" pitchFamily="34" charset="0"/>
                  <a:ea typeface="Open Sans" panose="020B0606030504020204" pitchFamily="34" charset="0"/>
                  <a:cs typeface="Open Sans" panose="020B0606030504020204" pitchFamily="34" charset="0"/>
                </a:rPr>
                <a:t>Not Used for Day-to-Day Spending</a:t>
              </a:r>
            </a:p>
          </p:txBody>
        </p:sp>
      </p:grpSp>
      <p:pic>
        <p:nvPicPr>
          <p:cNvPr id="7" name="Picture 6" descr="icon of a debit card">
            <a:extLst>
              <a:ext uri="{FF2B5EF4-FFF2-40B4-BE49-F238E27FC236}">
                <a16:creationId xmlns:a16="http://schemas.microsoft.com/office/drawing/2014/main" id="{4FCECF8C-96EC-446A-89A5-D3C579C852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2951" y="2908649"/>
            <a:ext cx="3354408" cy="1990282"/>
          </a:xfrm>
          <a:prstGeom prst="rect">
            <a:avLst/>
          </a:prstGeom>
        </p:spPr>
      </p:pic>
      <p:sp>
        <p:nvSpPr>
          <p:cNvPr id="6" name="Slide Number Placeholder 5"/>
          <p:cNvSpPr>
            <a:spLocks noGrp="1"/>
          </p:cNvSpPr>
          <p:nvPr>
            <p:ph type="sldNum" sz="quarter" idx="10"/>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5</a:t>
            </a:fld>
            <a:endParaRPr lang="en-US" altLang="en-US" dirty="0"/>
          </a:p>
        </p:txBody>
      </p:sp>
    </p:spTree>
    <p:custDataLst>
      <p:tags r:id="rId1"/>
    </p:custDataLst>
    <p:extLst>
      <p:ext uri="{BB962C8B-B14F-4D97-AF65-F5344CB8AC3E}">
        <p14:creationId xmlns:p14="http://schemas.microsoft.com/office/powerpoint/2010/main" val="163911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6213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3000" dirty="0"/>
              <a:t>Manage Your Money – </a:t>
            </a:r>
            <a:r>
              <a:rPr lang="en-US" sz="3000" dirty="0">
                <a:latin typeface="Century Gothic" panose="020B0502020202020204" pitchFamily="34" charset="0"/>
              </a:rPr>
              <a:t>ATMs</a:t>
            </a:r>
            <a:endParaRPr lang="en-US" altLang="en-US" sz="3000" b="0" dirty="0">
              <a:solidFill>
                <a:schemeClr val="bg2"/>
              </a:solidFill>
              <a:latin typeface="Century Gothic" panose="020B0502020202020204" pitchFamily="34" charset="0"/>
            </a:endParaRPr>
          </a:p>
        </p:txBody>
      </p:sp>
      <p:sp>
        <p:nvSpPr>
          <p:cNvPr id="7" name="TextBox 6">
            <a:extLst>
              <a:ext uri="{FF2B5EF4-FFF2-40B4-BE49-F238E27FC236}">
                <a16:creationId xmlns:a16="http://schemas.microsoft.com/office/drawing/2014/main" id="{D39D5472-706C-4876-A539-C2FA3DFE4AAC}"/>
              </a:ext>
            </a:extLst>
          </p:cNvPr>
          <p:cNvSpPr txBox="1"/>
          <p:nvPr/>
        </p:nvSpPr>
        <p:spPr>
          <a:xfrm>
            <a:off x="533400" y="1524000"/>
            <a:ext cx="4572000" cy="1400383"/>
          </a:xfrm>
          <a:prstGeom prst="rect">
            <a:avLst/>
          </a:prstGeom>
          <a:noFill/>
        </p:spPr>
        <p:txBody>
          <a:bodyPr wrap="square">
            <a:spAutoFit/>
          </a:bodyPr>
          <a:lstStyle/>
          <a:p>
            <a:pPr marL="0" indent="0">
              <a:buNone/>
            </a:pPr>
            <a:r>
              <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BENEFITS</a:t>
            </a:r>
          </a:p>
          <a:p>
            <a:pPr>
              <a:spcBef>
                <a:spcPts val="12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Easy access to cash</a:t>
            </a:r>
          </a:p>
          <a:p>
            <a:pPr>
              <a:spcBef>
                <a:spcPts val="12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View your balance</a:t>
            </a:r>
          </a:p>
        </p:txBody>
      </p:sp>
      <p:sp>
        <p:nvSpPr>
          <p:cNvPr id="10" name="Content Placeholder 1"/>
          <p:cNvSpPr txBox="1">
            <a:spLocks/>
          </p:cNvSpPr>
          <p:nvPr/>
        </p:nvSpPr>
        <p:spPr>
          <a:xfrm>
            <a:off x="609601" y="3447585"/>
            <a:ext cx="5181600" cy="22098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indent="0">
              <a:buFont typeface="Wingdings" panose="05000000000000000000" pitchFamily="2" charset="2"/>
              <a:buNone/>
            </a:pPr>
            <a:r>
              <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RISKS</a:t>
            </a:r>
          </a:p>
          <a:p>
            <a:pPr marL="0" indent="0">
              <a:spcBef>
                <a:spcPts val="1200"/>
              </a:spcBef>
              <a:spcAft>
                <a:spcPts val="600"/>
              </a:spcAft>
              <a:buNone/>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Fees – Watch out for withdrawal fees</a:t>
            </a:r>
          </a:p>
          <a:p>
            <a:pPr marL="0" indent="0">
              <a:spcBef>
                <a:spcPts val="1200"/>
              </a:spcBef>
              <a:spcAft>
                <a:spcPts val="600"/>
              </a:spcAft>
              <a:buNone/>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Could lose or share your PIN</a:t>
            </a:r>
          </a:p>
          <a:p>
            <a:pPr marL="0" indent="0">
              <a:spcBef>
                <a:spcPts val="1200"/>
              </a:spcBef>
              <a:spcAft>
                <a:spcPts val="600"/>
              </a:spcAft>
              <a:buNone/>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Could leave your card in the ATM</a:t>
            </a:r>
          </a:p>
        </p:txBody>
      </p:sp>
      <p:pic>
        <p:nvPicPr>
          <p:cNvPr id="3" name="Picture 2" descr="Icon of an atm">
            <a:extLst>
              <a:ext uri="{FF2B5EF4-FFF2-40B4-BE49-F238E27FC236}">
                <a16:creationId xmlns:a16="http://schemas.microsoft.com/office/drawing/2014/main" id="{2F22F8C9-8520-48BC-B268-A62606B42F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2006" y="2065473"/>
            <a:ext cx="2808594" cy="2727054"/>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6</a:t>
            </a:fld>
            <a:endParaRPr lang="en-US" altLang="en-US" dirty="0"/>
          </a:p>
        </p:txBody>
      </p:sp>
    </p:spTree>
    <p:custDataLst>
      <p:tags r:id="rId1"/>
    </p:custDataLst>
    <p:extLst>
      <p:ext uri="{BB962C8B-B14F-4D97-AF65-F5344CB8AC3E}">
        <p14:creationId xmlns:p14="http://schemas.microsoft.com/office/powerpoint/2010/main" val="21284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607562"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3000" dirty="0">
                <a:latin typeface="Century Gothic" panose="020B0502020202020204" pitchFamily="34" charset="0"/>
              </a:rPr>
              <a:t>Manage Your Money – Apps</a:t>
            </a:r>
            <a:endParaRPr lang="en-US" altLang="en-US" sz="3000" b="0" dirty="0">
              <a:solidFill>
                <a:schemeClr val="bg2"/>
              </a:solidFill>
              <a:latin typeface="Century Gothic" panose="020B0502020202020204" pitchFamily="34" charset="0"/>
            </a:endParaRPr>
          </a:p>
        </p:txBody>
      </p:sp>
      <p:sp>
        <p:nvSpPr>
          <p:cNvPr id="5" name="Rectangle 4"/>
          <p:cNvSpPr/>
          <p:nvPr/>
        </p:nvSpPr>
        <p:spPr>
          <a:xfrm>
            <a:off x="490406" y="1752600"/>
            <a:ext cx="5072194" cy="461665"/>
          </a:xfrm>
          <a:prstGeom prst="rect">
            <a:avLst/>
          </a:prstGeom>
        </p:spPr>
        <p:txBody>
          <a:bodyPr wrap="square">
            <a:spAutoFit/>
          </a:bodyPr>
          <a:lstStyle/>
          <a:p>
            <a:pPr eaLnBrk="1" hangingPunct="1"/>
            <a:r>
              <a:rPr lang="en-US"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BANKING APPS ARE GREAT FOR:</a:t>
            </a:r>
          </a:p>
        </p:txBody>
      </p:sp>
      <p:sp>
        <p:nvSpPr>
          <p:cNvPr id="17" name="Content Placeholder 1">
            <a:extLst>
              <a:ext uri="{FF2B5EF4-FFF2-40B4-BE49-F238E27FC236}">
                <a16:creationId xmlns:a16="http://schemas.microsoft.com/office/drawing/2014/main" id="{3F166209-EF98-4A53-8A2A-7BDF608509C4}"/>
              </a:ext>
            </a:extLst>
          </p:cNvPr>
          <p:cNvSpPr txBox="1">
            <a:spLocks/>
          </p:cNvSpPr>
          <p:nvPr/>
        </p:nvSpPr>
        <p:spPr>
          <a:xfrm>
            <a:off x="614256" y="2503133"/>
            <a:ext cx="5072193" cy="4001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buClr>
                <a:schemeClr val="tx1"/>
              </a:buClr>
              <a:buNone/>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Account Access / Management</a:t>
            </a:r>
          </a:p>
        </p:txBody>
      </p:sp>
      <p:sp>
        <p:nvSpPr>
          <p:cNvPr id="52" name="Content Placeholder 1">
            <a:extLst>
              <a:ext uri="{FF2B5EF4-FFF2-40B4-BE49-F238E27FC236}">
                <a16:creationId xmlns:a16="http://schemas.microsoft.com/office/drawing/2014/main" id="{5F6FF0F0-B650-4361-B35C-6F14C0A42A9F}"/>
              </a:ext>
            </a:extLst>
          </p:cNvPr>
          <p:cNvSpPr txBox="1">
            <a:spLocks/>
          </p:cNvSpPr>
          <p:nvPr/>
        </p:nvSpPr>
        <p:spPr>
          <a:xfrm>
            <a:off x="614257" y="3232678"/>
            <a:ext cx="4038600" cy="4001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buClr>
                <a:schemeClr val="tx1"/>
              </a:buClr>
              <a:buNone/>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Budgeting</a:t>
            </a:r>
          </a:p>
        </p:txBody>
      </p:sp>
      <p:sp>
        <p:nvSpPr>
          <p:cNvPr id="53" name="Content Placeholder 1">
            <a:extLst>
              <a:ext uri="{FF2B5EF4-FFF2-40B4-BE49-F238E27FC236}">
                <a16:creationId xmlns:a16="http://schemas.microsoft.com/office/drawing/2014/main" id="{E95AD2F6-56F0-4401-A0FA-6D8104CF3CCF}"/>
              </a:ext>
            </a:extLst>
          </p:cNvPr>
          <p:cNvSpPr txBox="1">
            <a:spLocks/>
          </p:cNvSpPr>
          <p:nvPr/>
        </p:nvSpPr>
        <p:spPr>
          <a:xfrm>
            <a:off x="614257" y="3962223"/>
            <a:ext cx="4038600" cy="4001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buClr>
                <a:schemeClr val="tx1"/>
              </a:buClr>
              <a:buNone/>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Transferring Money</a:t>
            </a:r>
          </a:p>
        </p:txBody>
      </p:sp>
      <p:sp>
        <p:nvSpPr>
          <p:cNvPr id="35" name="Content Placeholder 1">
            <a:extLst>
              <a:ext uri="{FF2B5EF4-FFF2-40B4-BE49-F238E27FC236}">
                <a16:creationId xmlns:a16="http://schemas.microsoft.com/office/drawing/2014/main" id="{E2CC40A9-D2A2-4BC4-9824-A3B647E1D872}"/>
              </a:ext>
            </a:extLst>
          </p:cNvPr>
          <p:cNvSpPr txBox="1">
            <a:spLocks/>
          </p:cNvSpPr>
          <p:nvPr/>
        </p:nvSpPr>
        <p:spPr>
          <a:xfrm>
            <a:off x="613526" y="4691768"/>
            <a:ext cx="4949073" cy="4001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buClr>
                <a:schemeClr val="tx1"/>
              </a:buClr>
              <a:buNone/>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Digital Wallet (</a:t>
            </a:r>
            <a:r>
              <a:rPr lang="en-US" dirty="0">
                <a:latin typeface="Open Sans" panose="020B0606030504020204" pitchFamily="34" charset="0"/>
                <a:ea typeface="Open Sans" panose="020B0606030504020204" pitchFamily="34" charset="0"/>
                <a:cs typeface="Open Sans" panose="020B0606030504020204" pitchFamily="34" charset="0"/>
              </a:rPr>
              <a:t>Apple Pay, Google Pay, Samsung Pay etc.)</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Content Placeholder 1">
            <a:extLst>
              <a:ext uri="{FF2B5EF4-FFF2-40B4-BE49-F238E27FC236}">
                <a16:creationId xmlns:a16="http://schemas.microsoft.com/office/drawing/2014/main" id="{0CA00A13-A3C8-4657-BFF7-CD24D20F5F29}"/>
              </a:ext>
            </a:extLst>
          </p:cNvPr>
          <p:cNvSpPr txBox="1">
            <a:spLocks/>
          </p:cNvSpPr>
          <p:nvPr/>
        </p:nvSpPr>
        <p:spPr>
          <a:xfrm>
            <a:off x="613527" y="5421311"/>
            <a:ext cx="4038600" cy="400110"/>
          </a:xfrm>
          <a:prstGeom prst="rect">
            <a:avLst/>
          </a:prstGeom>
          <a:noFill/>
          <a:ln>
            <a:noFill/>
          </a:ln>
        </p:spPr>
        <p:txBody>
          <a:bodyPr lIns="0" tIns="0" rIns="0" bIns="0" anchor="ctr"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buClr>
                <a:schemeClr val="tx1"/>
              </a:buClr>
              <a:buNone/>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Payments</a:t>
            </a:r>
          </a:p>
        </p:txBody>
      </p:sp>
      <p:grpSp>
        <p:nvGrpSpPr>
          <p:cNvPr id="2" name="Group 1" descr="image of a phone">
            <a:extLst>
              <a:ext uri="{FF2B5EF4-FFF2-40B4-BE49-F238E27FC236}">
                <a16:creationId xmlns:a16="http://schemas.microsoft.com/office/drawing/2014/main" id="{66BC5BFE-C2DF-4EF1-B0E5-1F849E5FAF1D}"/>
              </a:ext>
            </a:extLst>
          </p:cNvPr>
          <p:cNvGrpSpPr/>
          <p:nvPr/>
        </p:nvGrpSpPr>
        <p:grpSpPr>
          <a:xfrm>
            <a:off x="6015143" y="1669851"/>
            <a:ext cx="2514600" cy="4197549"/>
            <a:chOff x="6015143" y="1447800"/>
            <a:chExt cx="2514600" cy="4197549"/>
          </a:xfrm>
        </p:grpSpPr>
        <p:grpSp>
          <p:nvGrpSpPr>
            <p:cNvPr id="14" name="Group 13">
              <a:extLst>
                <a:ext uri="{FF2B5EF4-FFF2-40B4-BE49-F238E27FC236}">
                  <a16:creationId xmlns:a16="http://schemas.microsoft.com/office/drawing/2014/main" id="{9F80441F-F2B1-4971-B1D9-A708D49FCA89}"/>
                </a:ext>
              </a:extLst>
            </p:cNvPr>
            <p:cNvGrpSpPr/>
            <p:nvPr/>
          </p:nvGrpSpPr>
          <p:grpSpPr>
            <a:xfrm>
              <a:off x="6015143" y="1447800"/>
              <a:ext cx="2514600" cy="4197549"/>
              <a:chOff x="5982866" y="1435155"/>
              <a:chExt cx="2514600" cy="4197549"/>
            </a:xfrm>
            <a:solidFill>
              <a:schemeClr val="bg2"/>
            </a:solidFill>
          </p:grpSpPr>
          <p:sp>
            <p:nvSpPr>
              <p:cNvPr id="8" name="Rectangle: Rounded Corners 7">
                <a:extLst>
                  <a:ext uri="{FF2B5EF4-FFF2-40B4-BE49-F238E27FC236}">
                    <a16:creationId xmlns:a16="http://schemas.microsoft.com/office/drawing/2014/main" id="{961A375E-73EF-4398-A3BB-FF5FDB168CA3}"/>
                  </a:ext>
                </a:extLst>
              </p:cNvPr>
              <p:cNvSpPr/>
              <p:nvPr/>
            </p:nvSpPr>
            <p:spPr bwMode="auto">
              <a:xfrm>
                <a:off x="5982866" y="1435155"/>
                <a:ext cx="2514600" cy="4197549"/>
              </a:xfrm>
              <a:prstGeom prst="roundRect">
                <a:avLst/>
              </a:prstGeom>
              <a:grp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9" name="Rectangle: Rounded Corners 8">
                <a:extLst>
                  <a:ext uri="{FF2B5EF4-FFF2-40B4-BE49-F238E27FC236}">
                    <a16:creationId xmlns:a16="http://schemas.microsoft.com/office/drawing/2014/main" id="{BDE0F416-B618-4010-8687-959B04E8F564}"/>
                  </a:ext>
                </a:extLst>
              </p:cNvPr>
              <p:cNvSpPr/>
              <p:nvPr/>
            </p:nvSpPr>
            <p:spPr bwMode="auto">
              <a:xfrm>
                <a:off x="6809267" y="1524000"/>
                <a:ext cx="861798" cy="72137"/>
              </a:xfrm>
              <a:prstGeom prst="roundRect">
                <a:avLst>
                  <a:gd name="adj" fmla="val 36230"/>
                </a:avLst>
              </a:prstGeom>
              <a:grp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grpSp>
        <p:sp>
          <p:nvSpPr>
            <p:cNvPr id="19" name="Rectangle: Rounded Corners 18">
              <a:extLst>
                <a:ext uri="{FF2B5EF4-FFF2-40B4-BE49-F238E27FC236}">
                  <a16:creationId xmlns:a16="http://schemas.microsoft.com/office/drawing/2014/main" id="{9E556CDA-627C-4761-9CEC-1EC8865D26BA}"/>
                </a:ext>
              </a:extLst>
            </p:cNvPr>
            <p:cNvSpPr/>
            <p:nvPr/>
          </p:nvSpPr>
          <p:spPr bwMode="auto">
            <a:xfrm>
              <a:off x="6160704" y="1991357"/>
              <a:ext cx="457200" cy="457200"/>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0" name="Rectangle: Rounded Corners 19">
              <a:extLst>
                <a:ext uri="{FF2B5EF4-FFF2-40B4-BE49-F238E27FC236}">
                  <a16:creationId xmlns:a16="http://schemas.microsoft.com/office/drawing/2014/main" id="{656852D2-05B2-4EE4-9E70-B48A7CC2BCAB}"/>
                </a:ext>
              </a:extLst>
            </p:cNvPr>
            <p:cNvSpPr/>
            <p:nvPr/>
          </p:nvSpPr>
          <p:spPr bwMode="auto">
            <a:xfrm>
              <a:off x="6746905" y="1981201"/>
              <a:ext cx="457200" cy="46735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1" name="Rectangle: Rounded Corners 20">
              <a:extLst>
                <a:ext uri="{FF2B5EF4-FFF2-40B4-BE49-F238E27FC236}">
                  <a16:creationId xmlns:a16="http://schemas.microsoft.com/office/drawing/2014/main" id="{1D17FC26-8A4F-426F-971A-9A53AF4F893F}"/>
                </a:ext>
              </a:extLst>
            </p:cNvPr>
            <p:cNvSpPr/>
            <p:nvPr/>
          </p:nvSpPr>
          <p:spPr bwMode="auto">
            <a:xfrm>
              <a:off x="7340561" y="1981200"/>
              <a:ext cx="1060797" cy="988991"/>
            </a:xfrm>
            <a:prstGeom prst="round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BANK APP</a:t>
              </a:r>
            </a:p>
          </p:txBody>
        </p:sp>
        <p:sp>
          <p:nvSpPr>
            <p:cNvPr id="27" name="Rectangle: Rounded Corners 26">
              <a:extLst>
                <a:ext uri="{FF2B5EF4-FFF2-40B4-BE49-F238E27FC236}">
                  <a16:creationId xmlns:a16="http://schemas.microsoft.com/office/drawing/2014/main" id="{8737D5E5-9978-41FD-90CD-4AAA5806D1FA}"/>
                </a:ext>
              </a:extLst>
            </p:cNvPr>
            <p:cNvSpPr/>
            <p:nvPr/>
          </p:nvSpPr>
          <p:spPr bwMode="auto">
            <a:xfrm>
              <a:off x="6160704" y="2517803"/>
              <a:ext cx="457200" cy="457200"/>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a:ln>
                  <a:noFill/>
                </a:ln>
                <a:solidFill>
                  <a:schemeClr val="tx1"/>
                </a:solidFill>
                <a:effectLst/>
                <a:latin typeface="Verdana" pitchFamily="34" charset="0"/>
                <a:ea typeface="ＭＳ Ｐゴシック" pitchFamily="34" charset="-128"/>
              </a:endParaRPr>
            </a:p>
          </p:txBody>
        </p:sp>
        <p:sp>
          <p:nvSpPr>
            <p:cNvPr id="28" name="Rectangle: Rounded Corners 27">
              <a:extLst>
                <a:ext uri="{FF2B5EF4-FFF2-40B4-BE49-F238E27FC236}">
                  <a16:creationId xmlns:a16="http://schemas.microsoft.com/office/drawing/2014/main" id="{D8972E10-6483-495E-B6B7-C86274BEB510}"/>
                </a:ext>
              </a:extLst>
            </p:cNvPr>
            <p:cNvSpPr/>
            <p:nvPr/>
          </p:nvSpPr>
          <p:spPr bwMode="auto">
            <a:xfrm>
              <a:off x="6746905" y="2507647"/>
              <a:ext cx="457200" cy="467356"/>
            </a:xfrm>
            <a:prstGeom prst="roundRect">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1" name="Rectangle: Rounded Corners 30">
              <a:extLst>
                <a:ext uri="{FF2B5EF4-FFF2-40B4-BE49-F238E27FC236}">
                  <a16:creationId xmlns:a16="http://schemas.microsoft.com/office/drawing/2014/main" id="{A09D0372-302C-4EEE-ACAE-0118C76FFF7C}"/>
                </a:ext>
              </a:extLst>
            </p:cNvPr>
            <p:cNvSpPr/>
            <p:nvPr/>
          </p:nvSpPr>
          <p:spPr bwMode="auto">
            <a:xfrm>
              <a:off x="6160704" y="3063930"/>
              <a:ext cx="457200" cy="457200"/>
            </a:xfrm>
            <a:prstGeom prst="roundRect">
              <a:avLst/>
            </a:prstGeom>
            <a:solidFill>
              <a:schemeClr val="accent5">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2" name="Rectangle: Rounded Corners 31">
              <a:extLst>
                <a:ext uri="{FF2B5EF4-FFF2-40B4-BE49-F238E27FC236}">
                  <a16:creationId xmlns:a16="http://schemas.microsoft.com/office/drawing/2014/main" id="{191A62AE-9D20-402E-9749-07C137A33AC6}"/>
                </a:ext>
              </a:extLst>
            </p:cNvPr>
            <p:cNvSpPr/>
            <p:nvPr/>
          </p:nvSpPr>
          <p:spPr bwMode="auto">
            <a:xfrm>
              <a:off x="6746905" y="3053774"/>
              <a:ext cx="457200" cy="467356"/>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3" name="Rectangle: Rounded Corners 32">
              <a:extLst>
                <a:ext uri="{FF2B5EF4-FFF2-40B4-BE49-F238E27FC236}">
                  <a16:creationId xmlns:a16="http://schemas.microsoft.com/office/drawing/2014/main" id="{1385E86C-D94A-4EFC-AB6D-53C1685F4B2A}"/>
                </a:ext>
              </a:extLst>
            </p:cNvPr>
            <p:cNvSpPr/>
            <p:nvPr/>
          </p:nvSpPr>
          <p:spPr bwMode="auto">
            <a:xfrm>
              <a:off x="7338282" y="3053774"/>
              <a:ext cx="457200" cy="467356"/>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4" name="Rectangle: Rounded Corners 33">
              <a:extLst>
                <a:ext uri="{FF2B5EF4-FFF2-40B4-BE49-F238E27FC236}">
                  <a16:creationId xmlns:a16="http://schemas.microsoft.com/office/drawing/2014/main" id="{49194FDA-6473-4ED8-B1C8-CEFD0C5821A6}"/>
                </a:ext>
              </a:extLst>
            </p:cNvPr>
            <p:cNvSpPr/>
            <p:nvPr/>
          </p:nvSpPr>
          <p:spPr bwMode="auto">
            <a:xfrm>
              <a:off x="7946438" y="3053774"/>
              <a:ext cx="457200" cy="467356"/>
            </a:xfrm>
            <a:prstGeom prst="roundRect">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9" name="Rectangle: Rounded Corners 38">
              <a:extLst>
                <a:ext uri="{FF2B5EF4-FFF2-40B4-BE49-F238E27FC236}">
                  <a16:creationId xmlns:a16="http://schemas.microsoft.com/office/drawing/2014/main" id="{A60AF833-1B38-4801-808D-6ED5529EBD72}"/>
                </a:ext>
              </a:extLst>
            </p:cNvPr>
            <p:cNvSpPr/>
            <p:nvPr/>
          </p:nvSpPr>
          <p:spPr bwMode="auto">
            <a:xfrm>
              <a:off x="6160704" y="4742060"/>
              <a:ext cx="457200" cy="457200"/>
            </a:xfrm>
            <a:prstGeom prst="roundRect">
              <a:avLst/>
            </a:prstGeom>
            <a:solidFill>
              <a:schemeClr val="accent5">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0" name="Rectangle: Rounded Corners 39">
              <a:extLst>
                <a:ext uri="{FF2B5EF4-FFF2-40B4-BE49-F238E27FC236}">
                  <a16:creationId xmlns:a16="http://schemas.microsoft.com/office/drawing/2014/main" id="{D993A170-EF74-4D12-9595-498DB5D19E36}"/>
                </a:ext>
              </a:extLst>
            </p:cNvPr>
            <p:cNvSpPr/>
            <p:nvPr/>
          </p:nvSpPr>
          <p:spPr bwMode="auto">
            <a:xfrm>
              <a:off x="6746905" y="4731904"/>
              <a:ext cx="457200" cy="467356"/>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1" name="Rectangle: Rounded Corners 40">
              <a:extLst>
                <a:ext uri="{FF2B5EF4-FFF2-40B4-BE49-F238E27FC236}">
                  <a16:creationId xmlns:a16="http://schemas.microsoft.com/office/drawing/2014/main" id="{0813123F-9349-4568-9DBF-B971E6961173}"/>
                </a:ext>
              </a:extLst>
            </p:cNvPr>
            <p:cNvSpPr/>
            <p:nvPr/>
          </p:nvSpPr>
          <p:spPr bwMode="auto">
            <a:xfrm>
              <a:off x="7338282" y="4731904"/>
              <a:ext cx="457200" cy="467356"/>
            </a:xfrm>
            <a:prstGeom prst="roundRect">
              <a:avLst/>
            </a:prstGeom>
            <a:solidFill>
              <a:schemeClr val="accent5">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2" name="Rectangle: Rounded Corners 41">
              <a:extLst>
                <a:ext uri="{FF2B5EF4-FFF2-40B4-BE49-F238E27FC236}">
                  <a16:creationId xmlns:a16="http://schemas.microsoft.com/office/drawing/2014/main" id="{F0F10363-BB22-47D8-8A6B-60D25B55F425}"/>
                </a:ext>
              </a:extLst>
            </p:cNvPr>
            <p:cNvSpPr/>
            <p:nvPr/>
          </p:nvSpPr>
          <p:spPr bwMode="auto">
            <a:xfrm>
              <a:off x="7946438" y="4731904"/>
              <a:ext cx="457200" cy="467356"/>
            </a:xfrm>
            <a:prstGeom prst="roundRect">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3" name="Rectangle: Rounded Corners 42">
              <a:extLst>
                <a:ext uri="{FF2B5EF4-FFF2-40B4-BE49-F238E27FC236}">
                  <a16:creationId xmlns:a16="http://schemas.microsoft.com/office/drawing/2014/main" id="{C7275A2D-577A-462D-B766-046B5F17D7EF}"/>
                </a:ext>
              </a:extLst>
            </p:cNvPr>
            <p:cNvSpPr/>
            <p:nvPr/>
          </p:nvSpPr>
          <p:spPr bwMode="auto">
            <a:xfrm>
              <a:off x="6160704" y="3614868"/>
              <a:ext cx="457200" cy="457200"/>
            </a:xfrm>
            <a:prstGeom prst="roundRect">
              <a:avLst/>
            </a:prstGeom>
            <a:solidFill>
              <a:srgbClr val="CCBE3C"/>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4" name="Rectangle: Rounded Corners 43">
              <a:extLst>
                <a:ext uri="{FF2B5EF4-FFF2-40B4-BE49-F238E27FC236}">
                  <a16:creationId xmlns:a16="http://schemas.microsoft.com/office/drawing/2014/main" id="{B3A6DD78-D6FA-499F-86DF-0FAB74B5D364}"/>
                </a:ext>
              </a:extLst>
            </p:cNvPr>
            <p:cNvSpPr/>
            <p:nvPr/>
          </p:nvSpPr>
          <p:spPr bwMode="auto">
            <a:xfrm>
              <a:off x="6746905" y="3604712"/>
              <a:ext cx="457200" cy="467356"/>
            </a:xfrm>
            <a:prstGeom prst="round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5" name="Rectangle: Rounded Corners 44">
              <a:extLst>
                <a:ext uri="{FF2B5EF4-FFF2-40B4-BE49-F238E27FC236}">
                  <a16:creationId xmlns:a16="http://schemas.microsoft.com/office/drawing/2014/main" id="{9A3550F8-8ABD-4024-BC71-7C78EDF83A0D}"/>
                </a:ext>
              </a:extLst>
            </p:cNvPr>
            <p:cNvSpPr/>
            <p:nvPr/>
          </p:nvSpPr>
          <p:spPr bwMode="auto">
            <a:xfrm>
              <a:off x="7338282" y="3604712"/>
              <a:ext cx="457200" cy="467356"/>
            </a:xfrm>
            <a:prstGeom prst="roundRect">
              <a:avLst/>
            </a:prstGeom>
            <a:solidFill>
              <a:srgbClr val="CCBE3C"/>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6" name="Rectangle: Rounded Corners 45">
              <a:extLst>
                <a:ext uri="{FF2B5EF4-FFF2-40B4-BE49-F238E27FC236}">
                  <a16:creationId xmlns:a16="http://schemas.microsoft.com/office/drawing/2014/main" id="{A44021F6-0E89-4723-9DE4-93CEA80BE9F4}"/>
                </a:ext>
              </a:extLst>
            </p:cNvPr>
            <p:cNvSpPr/>
            <p:nvPr/>
          </p:nvSpPr>
          <p:spPr bwMode="auto">
            <a:xfrm>
              <a:off x="7946438" y="3604712"/>
              <a:ext cx="457200" cy="46735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7" name="Rectangle: Rounded Corners 46">
              <a:extLst>
                <a:ext uri="{FF2B5EF4-FFF2-40B4-BE49-F238E27FC236}">
                  <a16:creationId xmlns:a16="http://schemas.microsoft.com/office/drawing/2014/main" id="{166E19B0-2E29-4825-B1E5-923DE2E9A472}"/>
                </a:ext>
              </a:extLst>
            </p:cNvPr>
            <p:cNvSpPr/>
            <p:nvPr/>
          </p:nvSpPr>
          <p:spPr bwMode="auto">
            <a:xfrm>
              <a:off x="6160704" y="4160995"/>
              <a:ext cx="457200" cy="457200"/>
            </a:xfrm>
            <a:prstGeom prst="roundRect">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8" name="Rectangle: Rounded Corners 47">
              <a:extLst>
                <a:ext uri="{FF2B5EF4-FFF2-40B4-BE49-F238E27FC236}">
                  <a16:creationId xmlns:a16="http://schemas.microsoft.com/office/drawing/2014/main" id="{F1A8BD58-9A3D-4595-AFC7-1D116C9EA400}"/>
                </a:ext>
              </a:extLst>
            </p:cNvPr>
            <p:cNvSpPr/>
            <p:nvPr/>
          </p:nvSpPr>
          <p:spPr bwMode="auto">
            <a:xfrm>
              <a:off x="6746905" y="4150839"/>
              <a:ext cx="457200" cy="46735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9" name="Rectangle: Rounded Corners 48">
              <a:extLst>
                <a:ext uri="{FF2B5EF4-FFF2-40B4-BE49-F238E27FC236}">
                  <a16:creationId xmlns:a16="http://schemas.microsoft.com/office/drawing/2014/main" id="{C5EE45C6-6CCE-4BC3-B3FB-3F733852DC79}"/>
                </a:ext>
              </a:extLst>
            </p:cNvPr>
            <p:cNvSpPr/>
            <p:nvPr/>
          </p:nvSpPr>
          <p:spPr bwMode="auto">
            <a:xfrm>
              <a:off x="7338282" y="4150839"/>
              <a:ext cx="457200" cy="467356"/>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50" name="Rectangle: Rounded Corners 49">
              <a:extLst>
                <a:ext uri="{FF2B5EF4-FFF2-40B4-BE49-F238E27FC236}">
                  <a16:creationId xmlns:a16="http://schemas.microsoft.com/office/drawing/2014/main" id="{6CC7B8B4-AB42-454F-811D-F3D553BFA9F6}"/>
                </a:ext>
              </a:extLst>
            </p:cNvPr>
            <p:cNvSpPr/>
            <p:nvPr/>
          </p:nvSpPr>
          <p:spPr bwMode="auto">
            <a:xfrm>
              <a:off x="7946438" y="4150839"/>
              <a:ext cx="457200" cy="467356"/>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grpSp>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7</a:t>
            </a:fld>
            <a:endParaRPr lang="en-US" altLang="en-US" dirty="0"/>
          </a:p>
        </p:txBody>
      </p:sp>
    </p:spTree>
    <p:custDataLst>
      <p:tags r:id="rId1"/>
    </p:custDataLst>
    <p:extLst>
      <p:ext uri="{BB962C8B-B14F-4D97-AF65-F5344CB8AC3E}">
        <p14:creationId xmlns:p14="http://schemas.microsoft.com/office/powerpoint/2010/main" val="194115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2" presetClass="emph" presetSubtype="0" fill="hold" nodeType="withEffect">
                                  <p:stCondLst>
                                    <p:cond delay="3000"/>
                                  </p:stCondLst>
                                  <p:childTnLst>
                                    <p:animRot by="120000">
                                      <p:cBhvr>
                                        <p:cTn id="22" dur="280" fill="hold">
                                          <p:stCondLst>
                                            <p:cond delay="0"/>
                                          </p:stCondLst>
                                        </p:cTn>
                                        <p:tgtEl>
                                          <p:spTgt spid="2"/>
                                        </p:tgtEl>
                                        <p:attrNameLst>
                                          <p:attrName>r</p:attrName>
                                        </p:attrNameLst>
                                      </p:cBhvr>
                                    </p:animRot>
                                    <p:animRot by="-240000">
                                      <p:cBhvr>
                                        <p:cTn id="23" dur="560" fill="hold">
                                          <p:stCondLst>
                                            <p:cond delay="560"/>
                                          </p:stCondLst>
                                        </p:cTn>
                                        <p:tgtEl>
                                          <p:spTgt spid="2"/>
                                        </p:tgtEl>
                                        <p:attrNameLst>
                                          <p:attrName>r</p:attrName>
                                        </p:attrNameLst>
                                      </p:cBhvr>
                                    </p:animRot>
                                    <p:animRot by="240000">
                                      <p:cBhvr>
                                        <p:cTn id="24" dur="560" fill="hold">
                                          <p:stCondLst>
                                            <p:cond delay="1120"/>
                                          </p:stCondLst>
                                        </p:cTn>
                                        <p:tgtEl>
                                          <p:spTgt spid="2"/>
                                        </p:tgtEl>
                                        <p:attrNameLst>
                                          <p:attrName>r</p:attrName>
                                        </p:attrNameLst>
                                      </p:cBhvr>
                                    </p:animRot>
                                    <p:animRot by="-240000">
                                      <p:cBhvr>
                                        <p:cTn id="25" dur="560" fill="hold">
                                          <p:stCondLst>
                                            <p:cond delay="1680"/>
                                          </p:stCondLst>
                                        </p:cTn>
                                        <p:tgtEl>
                                          <p:spTgt spid="2"/>
                                        </p:tgtEl>
                                        <p:attrNameLst>
                                          <p:attrName>r</p:attrName>
                                        </p:attrNameLst>
                                      </p:cBhvr>
                                    </p:animRot>
                                    <p:animRot by="120000">
                                      <p:cBhvr>
                                        <p:cTn id="26" dur="560" fill="hold">
                                          <p:stCondLst>
                                            <p:cond delay="2240"/>
                                          </p:stCondLst>
                                        </p:cTn>
                                        <p:tgtEl>
                                          <p:spTgt spid="2"/>
                                        </p:tgtEl>
                                        <p:attrNameLst>
                                          <p:attrName>r</p:attrName>
                                        </p:attrNameLst>
                                      </p:cBhvr>
                                    </p:animRot>
                                  </p:childTnLst>
                                </p:cTn>
                              </p:par>
                              <p:par>
                                <p:cTn id="27" presetID="2" presetClass="entr" presetSubtype="8"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500" fill="hold"/>
                                        <p:tgtEl>
                                          <p:spTgt spid="5"/>
                                        </p:tgtEl>
                                        <p:attrNameLst>
                                          <p:attrName>ppt_x</p:attrName>
                                        </p:attrNameLst>
                                      </p:cBhvr>
                                      <p:tavLst>
                                        <p:tav tm="0">
                                          <p:val>
                                            <p:strVal val="0-#ppt_w/2"/>
                                          </p:val>
                                        </p:tav>
                                        <p:tav tm="100000">
                                          <p:val>
                                            <p:strVal val="#ppt_x"/>
                                          </p:val>
                                        </p:tav>
                                      </p:tavLst>
                                    </p:anim>
                                    <p:anim calcmode="lin" valueType="num">
                                      <p:cBhvr additive="base">
                                        <p:cTn id="30"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0-#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0-#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0-#ppt_w/2"/>
                                          </p:val>
                                        </p:tav>
                                        <p:tav tm="100000">
                                          <p:val>
                                            <p:strVal val="#ppt_x"/>
                                          </p:val>
                                        </p:tav>
                                      </p:tavLst>
                                    </p:anim>
                                    <p:anim calcmode="lin" valueType="num">
                                      <p:cBhvr additive="base">
                                        <p:cTn id="6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52" grpId="0"/>
      <p:bldP spid="5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9261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Deposit Money</a:t>
            </a:r>
            <a:endParaRPr lang="en-US" altLang="en-US" sz="2200" b="0" dirty="0">
              <a:solidFill>
                <a:schemeClr val="bg2"/>
              </a:solidFill>
              <a:latin typeface="Century Gothic" panose="020B0502020202020204" pitchFamily="34" charset="0"/>
            </a:endParaRPr>
          </a:p>
        </p:txBody>
      </p:sp>
      <p:sp>
        <p:nvSpPr>
          <p:cNvPr id="13" name="Rectangle 12"/>
          <p:cNvSpPr/>
          <p:nvPr/>
        </p:nvSpPr>
        <p:spPr>
          <a:xfrm>
            <a:off x="375942" y="1932802"/>
            <a:ext cx="5491458" cy="954107"/>
          </a:xfrm>
          <a:prstGeom prst="rect">
            <a:avLst/>
          </a:prstGeom>
        </p:spPr>
        <p:txBody>
          <a:bodyPr wrap="square" anchor="ctr">
            <a:spAutoFit/>
          </a:bodyPr>
          <a:lstStyle/>
          <a:p>
            <a:pPr eaLnBrk="1" hangingPunct="1"/>
            <a:r>
              <a:rPr lang="en-US" sz="2800" dirty="0">
                <a:latin typeface="Open Sans" panose="020B0606030504020204" pitchFamily="34" charset="0"/>
                <a:ea typeface="Open Sans" panose="020B0606030504020204" pitchFamily="34" charset="0"/>
                <a:cs typeface="Open Sans" panose="020B0606030504020204" pitchFamily="34" charset="0"/>
              </a:rPr>
              <a:t>What does the term </a:t>
            </a:r>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deposit</a:t>
            </a:r>
            <a:r>
              <a:rPr lang="en-US" sz="2800" dirty="0">
                <a:latin typeface="Open Sans" panose="020B0606030504020204" pitchFamily="34" charset="0"/>
                <a:ea typeface="Open Sans" panose="020B0606030504020204" pitchFamily="34" charset="0"/>
                <a:cs typeface="Open Sans" panose="020B0606030504020204" pitchFamily="34" charset="0"/>
              </a:rPr>
              <a:t> mean?</a:t>
            </a:r>
          </a:p>
        </p:txBody>
      </p:sp>
      <p:sp>
        <p:nvSpPr>
          <p:cNvPr id="7" name="Rectangle 6">
            <a:extLst>
              <a:ext uri="{FF2B5EF4-FFF2-40B4-BE49-F238E27FC236}">
                <a16:creationId xmlns:a16="http://schemas.microsoft.com/office/drawing/2014/main" id="{2773D7E5-E51C-47CC-BAE8-7E3146F4D024}"/>
              </a:ext>
            </a:extLst>
          </p:cNvPr>
          <p:cNvSpPr/>
          <p:nvPr/>
        </p:nvSpPr>
        <p:spPr>
          <a:xfrm>
            <a:off x="375942" y="3305890"/>
            <a:ext cx="4813916" cy="954107"/>
          </a:xfrm>
          <a:prstGeom prst="rect">
            <a:avLst/>
          </a:prstGeom>
        </p:spPr>
        <p:txBody>
          <a:bodyPr wrap="square" anchor="ctr">
            <a:spAutoFit/>
          </a:bodyPr>
          <a:lstStyle/>
          <a:p>
            <a:pPr eaLnBrk="1" hangingPunct="1"/>
            <a:r>
              <a:rPr lang="en-US" sz="2800" dirty="0">
                <a:latin typeface="Open Sans" panose="020B0606030504020204" pitchFamily="34" charset="0"/>
                <a:ea typeface="Open Sans" panose="020B0606030504020204" pitchFamily="34" charset="0"/>
                <a:cs typeface="Open Sans" panose="020B0606030504020204" pitchFamily="34" charset="0"/>
              </a:rPr>
              <a:t>How do you put money into the bank?</a:t>
            </a:r>
          </a:p>
        </p:txBody>
      </p:sp>
      <p:pic>
        <p:nvPicPr>
          <p:cNvPr id="4" name="Picture 3" descr="Icon of a safe">
            <a:extLst>
              <a:ext uri="{FF2B5EF4-FFF2-40B4-BE49-F238E27FC236}">
                <a16:creationId xmlns:a16="http://schemas.microsoft.com/office/drawing/2014/main" id="{6D88827E-10AD-4D40-B6FD-33EADABC62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24345" y="1942629"/>
            <a:ext cx="2870380" cy="2834748"/>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8</a:t>
            </a:fld>
            <a:endParaRPr lang="en-US" altLang="en-US" dirty="0"/>
          </a:p>
        </p:txBody>
      </p:sp>
    </p:spTree>
    <p:custDataLst>
      <p:tags r:id="rId1"/>
    </p:custDataLst>
    <p:extLst>
      <p:ext uri="{BB962C8B-B14F-4D97-AF65-F5344CB8AC3E}">
        <p14:creationId xmlns:p14="http://schemas.microsoft.com/office/powerpoint/2010/main" val="17324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9261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Depositing Money - Mobile</a:t>
            </a:r>
            <a:endParaRPr lang="en-US" altLang="en-US" sz="2200" b="0" dirty="0">
              <a:solidFill>
                <a:schemeClr val="bg2"/>
              </a:solidFill>
              <a:latin typeface="Century Gothic" panose="020B0502020202020204" pitchFamily="34" charset="0"/>
            </a:endParaRPr>
          </a:p>
        </p:txBody>
      </p:sp>
      <p:sp>
        <p:nvSpPr>
          <p:cNvPr id="7" name="TextBox 6">
            <a:extLst>
              <a:ext uri="{FF2B5EF4-FFF2-40B4-BE49-F238E27FC236}">
                <a16:creationId xmlns:a16="http://schemas.microsoft.com/office/drawing/2014/main" id="{7FF51AA5-CE5C-4AFC-930F-F49B63D530AE}"/>
              </a:ext>
            </a:extLst>
          </p:cNvPr>
          <p:cNvSpPr txBox="1"/>
          <p:nvPr/>
        </p:nvSpPr>
        <p:spPr>
          <a:xfrm>
            <a:off x="202601" y="1521410"/>
            <a:ext cx="8884285" cy="400110"/>
          </a:xfrm>
          <a:prstGeom prst="rect">
            <a:avLst/>
          </a:prstGeom>
          <a:noFill/>
        </p:spPr>
        <p:txBody>
          <a:bodyPr wrap="square">
            <a:spAutoFit/>
          </a:bodyPr>
          <a:lstStyle/>
          <a:p>
            <a:pPr algn="ctr" fontAlgn="base"/>
            <a:r>
              <a:rPr lang="en-US" sz="2000" dirty="0">
                <a:solidFill>
                  <a:schemeClr val="accent2"/>
                </a:solidFill>
                <a:effectLst/>
                <a:latin typeface="Open Sans" panose="020B0606030504020204" pitchFamily="34" charset="0"/>
              </a:rPr>
              <a:t>Using your Phone to Make a Deposit to Your Checking Account</a:t>
            </a:r>
          </a:p>
        </p:txBody>
      </p:sp>
      <p:grpSp>
        <p:nvGrpSpPr>
          <p:cNvPr id="12" name="Group 11">
            <a:extLst>
              <a:ext uri="{FF2B5EF4-FFF2-40B4-BE49-F238E27FC236}">
                <a16:creationId xmlns:a16="http://schemas.microsoft.com/office/drawing/2014/main" id="{F4913D77-E983-49C9-94B8-B87CC70A6B22}"/>
              </a:ext>
              <a:ext uri="{C183D7F6-B498-43B3-948B-1728B52AA6E4}">
                <adec:decorative xmlns:adec="http://schemas.microsoft.com/office/drawing/2017/decorative" val="1"/>
              </a:ext>
            </a:extLst>
          </p:cNvPr>
          <p:cNvGrpSpPr/>
          <p:nvPr/>
        </p:nvGrpSpPr>
        <p:grpSpPr>
          <a:xfrm>
            <a:off x="2133600" y="2152563"/>
            <a:ext cx="4924976" cy="1382570"/>
            <a:chOff x="-1613818" y="2191203"/>
            <a:chExt cx="4924976" cy="1382570"/>
          </a:xfrm>
        </p:grpSpPr>
        <p:sp>
          <p:nvSpPr>
            <p:cNvPr id="37" name="TextBox 36">
              <a:extLst>
                <a:ext uri="{FF2B5EF4-FFF2-40B4-BE49-F238E27FC236}">
                  <a16:creationId xmlns:a16="http://schemas.microsoft.com/office/drawing/2014/main" id="{B79B67F4-C94C-4FBE-ACB7-1CCC11E9C032}"/>
                </a:ext>
              </a:extLst>
            </p:cNvPr>
            <p:cNvSpPr txBox="1"/>
            <p:nvPr/>
          </p:nvSpPr>
          <p:spPr>
            <a:xfrm>
              <a:off x="49619" y="2191203"/>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1</a:t>
              </a:r>
              <a:endParaRPr lang="en-US" sz="2400" b="1" dirty="0">
                <a:solidFill>
                  <a:schemeClr val="tx2"/>
                </a:solidFill>
                <a:effectLst/>
                <a:latin typeface="Open Sans" panose="020B0606030504020204" pitchFamily="34" charset="0"/>
              </a:endParaRPr>
            </a:p>
          </p:txBody>
        </p:sp>
        <p:sp>
          <p:nvSpPr>
            <p:cNvPr id="38" name="TextBox 37">
              <a:extLst>
                <a:ext uri="{FF2B5EF4-FFF2-40B4-BE49-F238E27FC236}">
                  <a16:creationId xmlns:a16="http://schemas.microsoft.com/office/drawing/2014/main" id="{FEBC6F65-A4E3-434D-A2B7-770DB1985E3B}"/>
                </a:ext>
              </a:extLst>
            </p:cNvPr>
            <p:cNvSpPr txBox="1"/>
            <p:nvPr/>
          </p:nvSpPr>
          <p:spPr>
            <a:xfrm>
              <a:off x="-1613818" y="2681221"/>
              <a:ext cx="4924976" cy="892552"/>
            </a:xfrm>
            <a:prstGeom prst="rect">
              <a:avLst/>
            </a:prstGeom>
            <a:noFill/>
          </p:spPr>
          <p:txBody>
            <a:bodyPr wrap="square">
              <a:spAutoFit/>
            </a:bodyPr>
            <a:lstStyle/>
            <a:p>
              <a:pPr algn="ctr" fontAlgn="base"/>
              <a:endParaRPr lang="en-US" sz="2400" dirty="0">
                <a:effectLst/>
                <a:latin typeface="Open Sans" panose="020B0606030504020204" pitchFamily="34" charset="0"/>
              </a:endParaRPr>
            </a:p>
            <a:p>
              <a:pPr algn="ctr" fontAlgn="base"/>
              <a:r>
                <a:rPr lang="en-US" sz="2800" dirty="0">
                  <a:effectLst/>
                  <a:latin typeface="Open Sans" panose="020B0606030504020204" pitchFamily="34" charset="0"/>
                </a:rPr>
                <a:t>Sign the Back of the Check</a:t>
              </a:r>
            </a:p>
          </p:txBody>
        </p:sp>
      </p:grpSp>
      <p:grpSp>
        <p:nvGrpSpPr>
          <p:cNvPr id="8" name="Group 7">
            <a:extLst>
              <a:ext uri="{FF2B5EF4-FFF2-40B4-BE49-F238E27FC236}">
                <a16:creationId xmlns:a16="http://schemas.microsoft.com/office/drawing/2014/main" id="{50F62173-1BDD-422F-80F0-6275FABEFC1F}"/>
              </a:ext>
              <a:ext uri="{C183D7F6-B498-43B3-948B-1728B52AA6E4}">
                <adec:decorative xmlns:adec="http://schemas.microsoft.com/office/drawing/2017/decorative" val="1"/>
              </a:ext>
            </a:extLst>
          </p:cNvPr>
          <p:cNvGrpSpPr/>
          <p:nvPr/>
        </p:nvGrpSpPr>
        <p:grpSpPr>
          <a:xfrm>
            <a:off x="2009467" y="2156872"/>
            <a:ext cx="5207489" cy="1813668"/>
            <a:chOff x="-3353888" y="4615382"/>
            <a:chExt cx="5207489" cy="1813668"/>
          </a:xfrm>
        </p:grpSpPr>
        <p:sp>
          <p:nvSpPr>
            <p:cNvPr id="39" name="TextBox 38">
              <a:extLst>
                <a:ext uri="{FF2B5EF4-FFF2-40B4-BE49-F238E27FC236}">
                  <a16:creationId xmlns:a16="http://schemas.microsoft.com/office/drawing/2014/main" id="{10058AA6-CA40-4384-8C20-94CCEB7C2AAE}"/>
                </a:ext>
              </a:extLst>
            </p:cNvPr>
            <p:cNvSpPr txBox="1"/>
            <p:nvPr/>
          </p:nvSpPr>
          <p:spPr>
            <a:xfrm>
              <a:off x="-1573546" y="4615382"/>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2</a:t>
              </a:r>
              <a:endParaRPr lang="en-US" sz="2400" b="1" dirty="0">
                <a:solidFill>
                  <a:schemeClr val="tx2"/>
                </a:solidFill>
                <a:effectLst/>
                <a:latin typeface="Open Sans" panose="020B0606030504020204" pitchFamily="34" charset="0"/>
              </a:endParaRPr>
            </a:p>
          </p:txBody>
        </p:sp>
        <p:sp>
          <p:nvSpPr>
            <p:cNvPr id="40" name="TextBox 39">
              <a:extLst>
                <a:ext uri="{FF2B5EF4-FFF2-40B4-BE49-F238E27FC236}">
                  <a16:creationId xmlns:a16="http://schemas.microsoft.com/office/drawing/2014/main" id="{7D1C5C19-29C1-42A2-929A-95868D017AB3}"/>
                </a:ext>
              </a:extLst>
            </p:cNvPr>
            <p:cNvSpPr txBox="1"/>
            <p:nvPr/>
          </p:nvSpPr>
          <p:spPr>
            <a:xfrm>
              <a:off x="-3353888" y="5105611"/>
              <a:ext cx="5207489" cy="1323439"/>
            </a:xfrm>
            <a:prstGeom prst="rect">
              <a:avLst/>
            </a:prstGeom>
            <a:noFill/>
          </p:spPr>
          <p:txBody>
            <a:bodyPr wrap="square">
              <a:spAutoFit/>
            </a:bodyPr>
            <a:lstStyle/>
            <a:p>
              <a:pPr algn="ctr" fontAlgn="base"/>
              <a:endParaRPr lang="en-US" sz="2400" dirty="0">
                <a:latin typeface="Open Sans" panose="020B0606030504020204" pitchFamily="34" charset="0"/>
              </a:endParaRPr>
            </a:p>
            <a:p>
              <a:pPr algn="ctr" fontAlgn="base"/>
              <a:r>
                <a:rPr lang="en-US" sz="2800" dirty="0">
                  <a:latin typeface="Open Sans" panose="020B0606030504020204" pitchFamily="34" charset="0"/>
                </a:rPr>
                <a:t>Open Your Banking App</a:t>
              </a:r>
            </a:p>
            <a:p>
              <a:pPr algn="ctr" fontAlgn="base"/>
              <a:r>
                <a:rPr lang="en-US" sz="2800" dirty="0">
                  <a:latin typeface="Open Sans" panose="020B0606030504020204" pitchFamily="34" charset="0"/>
                </a:rPr>
                <a:t>a</a:t>
              </a:r>
              <a:r>
                <a:rPr lang="en-US" sz="2800" dirty="0">
                  <a:effectLst/>
                  <a:latin typeface="Open Sans" panose="020B0606030504020204" pitchFamily="34" charset="0"/>
                </a:rPr>
                <a:t>nd Login</a:t>
              </a:r>
            </a:p>
          </p:txBody>
        </p:sp>
      </p:grpSp>
      <p:grpSp>
        <p:nvGrpSpPr>
          <p:cNvPr id="18" name="Group 17">
            <a:extLst>
              <a:ext uri="{FF2B5EF4-FFF2-40B4-BE49-F238E27FC236}">
                <a16:creationId xmlns:a16="http://schemas.microsoft.com/office/drawing/2014/main" id="{B5CF30B0-8D9C-42C0-BCE2-2D966819AECE}"/>
              </a:ext>
              <a:ext uri="{C183D7F6-B498-43B3-948B-1728B52AA6E4}">
                <adec:decorative xmlns:adec="http://schemas.microsoft.com/office/drawing/2017/decorative" val="1"/>
              </a:ext>
            </a:extLst>
          </p:cNvPr>
          <p:cNvGrpSpPr/>
          <p:nvPr/>
        </p:nvGrpSpPr>
        <p:grpSpPr>
          <a:xfrm>
            <a:off x="1916087" y="2148254"/>
            <a:ext cx="5457314" cy="1846660"/>
            <a:chOff x="-3932320" y="3182403"/>
            <a:chExt cx="5457314" cy="1846660"/>
          </a:xfrm>
        </p:grpSpPr>
        <p:sp>
          <p:nvSpPr>
            <p:cNvPr id="41" name="TextBox 40">
              <a:extLst>
                <a:ext uri="{FF2B5EF4-FFF2-40B4-BE49-F238E27FC236}">
                  <a16:creationId xmlns:a16="http://schemas.microsoft.com/office/drawing/2014/main" id="{21662EC4-69A4-4BAB-9A21-D88ACBE424B7}"/>
                </a:ext>
              </a:extLst>
            </p:cNvPr>
            <p:cNvSpPr txBox="1"/>
            <p:nvPr/>
          </p:nvSpPr>
          <p:spPr>
            <a:xfrm>
              <a:off x="-2056407" y="3182403"/>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3</a:t>
              </a:r>
              <a:endParaRPr lang="en-US" sz="2400" b="1" dirty="0">
                <a:solidFill>
                  <a:schemeClr val="tx2"/>
                </a:solidFill>
                <a:effectLst/>
                <a:latin typeface="Open Sans" panose="020B0606030504020204" pitchFamily="34" charset="0"/>
              </a:endParaRPr>
            </a:p>
          </p:txBody>
        </p:sp>
        <p:sp>
          <p:nvSpPr>
            <p:cNvPr id="42" name="TextBox 41">
              <a:extLst>
                <a:ext uri="{FF2B5EF4-FFF2-40B4-BE49-F238E27FC236}">
                  <a16:creationId xmlns:a16="http://schemas.microsoft.com/office/drawing/2014/main" id="{5773D35C-76EF-425F-9F37-F61E1487CDC1}"/>
                </a:ext>
              </a:extLst>
            </p:cNvPr>
            <p:cNvSpPr txBox="1"/>
            <p:nvPr/>
          </p:nvSpPr>
          <p:spPr>
            <a:xfrm>
              <a:off x="-3932320" y="3644068"/>
              <a:ext cx="5457314" cy="1384995"/>
            </a:xfrm>
            <a:prstGeom prst="rect">
              <a:avLst/>
            </a:prstGeom>
            <a:noFill/>
          </p:spPr>
          <p:txBody>
            <a:bodyPr wrap="square">
              <a:spAutoFit/>
            </a:bodyPr>
            <a:lstStyle/>
            <a:p>
              <a:pPr algn="ctr" fontAlgn="base"/>
              <a:endParaRPr lang="en-US" sz="2800" dirty="0">
                <a:effectLst/>
                <a:latin typeface="Open Sans" panose="020B0606030504020204" pitchFamily="34" charset="0"/>
              </a:endParaRPr>
            </a:p>
            <a:p>
              <a:pPr algn="ctr" fontAlgn="base"/>
              <a:r>
                <a:rPr lang="en-US" sz="2800" dirty="0">
                  <a:effectLst/>
                  <a:latin typeface="Open Sans" panose="020B0606030504020204" pitchFamily="34" charset="0"/>
                </a:rPr>
                <a:t>Select the Deposit Option and Enter the Check Amount</a:t>
              </a:r>
            </a:p>
          </p:txBody>
        </p:sp>
      </p:grpSp>
      <p:grpSp>
        <p:nvGrpSpPr>
          <p:cNvPr id="14" name="Group 13">
            <a:extLst>
              <a:ext uri="{FF2B5EF4-FFF2-40B4-BE49-F238E27FC236}">
                <a16:creationId xmlns:a16="http://schemas.microsoft.com/office/drawing/2014/main" id="{6D1B0E2B-C973-43F9-9537-48653DD810FE}"/>
              </a:ext>
              <a:ext uri="{C183D7F6-B498-43B3-948B-1728B52AA6E4}">
                <adec:decorative xmlns:adec="http://schemas.microsoft.com/office/drawing/2017/decorative" val="1"/>
              </a:ext>
            </a:extLst>
          </p:cNvPr>
          <p:cNvGrpSpPr/>
          <p:nvPr/>
        </p:nvGrpSpPr>
        <p:grpSpPr>
          <a:xfrm>
            <a:off x="2461690" y="2148254"/>
            <a:ext cx="4220619" cy="3913935"/>
            <a:chOff x="3276600" y="3743224"/>
            <a:chExt cx="4220619" cy="3913935"/>
          </a:xfrm>
        </p:grpSpPr>
        <p:pic>
          <p:nvPicPr>
            <p:cNvPr id="5" name="Picture 4" descr="Graphical user interface&#10;&#10;Description automatically generated with low confidence">
              <a:extLst>
                <a:ext uri="{FF2B5EF4-FFF2-40B4-BE49-F238E27FC236}">
                  <a16:creationId xmlns:a16="http://schemas.microsoft.com/office/drawing/2014/main" id="{8B28454C-538C-4509-A778-800476C7C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5012238"/>
              <a:ext cx="4220619" cy="2644921"/>
            </a:xfrm>
            <a:prstGeom prst="rect">
              <a:avLst/>
            </a:prstGeom>
          </p:spPr>
        </p:pic>
        <p:sp>
          <p:nvSpPr>
            <p:cNvPr id="43" name="TextBox 42">
              <a:extLst>
                <a:ext uri="{FF2B5EF4-FFF2-40B4-BE49-F238E27FC236}">
                  <a16:creationId xmlns:a16="http://schemas.microsoft.com/office/drawing/2014/main" id="{004EEDC1-C633-46D7-9ACF-0C455B026FBE}"/>
                </a:ext>
              </a:extLst>
            </p:cNvPr>
            <p:cNvSpPr txBox="1"/>
            <p:nvPr/>
          </p:nvSpPr>
          <p:spPr>
            <a:xfrm>
              <a:off x="4649768" y="3743224"/>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4</a:t>
              </a:r>
              <a:endParaRPr lang="en-US" sz="2400" b="1" dirty="0">
                <a:solidFill>
                  <a:schemeClr val="tx2"/>
                </a:solidFill>
                <a:effectLst/>
                <a:latin typeface="Open Sans" panose="020B0606030504020204" pitchFamily="34" charset="0"/>
              </a:endParaRPr>
            </a:p>
          </p:txBody>
        </p:sp>
        <p:sp>
          <p:nvSpPr>
            <p:cNvPr id="44" name="TextBox 43">
              <a:extLst>
                <a:ext uri="{FF2B5EF4-FFF2-40B4-BE49-F238E27FC236}">
                  <a16:creationId xmlns:a16="http://schemas.microsoft.com/office/drawing/2014/main" id="{6DBCD830-60ED-481F-9CE0-14EB723E50E0}"/>
                </a:ext>
              </a:extLst>
            </p:cNvPr>
            <p:cNvSpPr txBox="1"/>
            <p:nvPr/>
          </p:nvSpPr>
          <p:spPr>
            <a:xfrm>
              <a:off x="3352801" y="4145143"/>
              <a:ext cx="4144418" cy="830997"/>
            </a:xfrm>
            <a:prstGeom prst="rect">
              <a:avLst/>
            </a:prstGeom>
            <a:noFill/>
          </p:spPr>
          <p:txBody>
            <a:bodyPr wrap="square">
              <a:spAutoFit/>
            </a:bodyPr>
            <a:lstStyle/>
            <a:p>
              <a:pPr algn="ctr" fontAlgn="base"/>
              <a:r>
                <a:rPr lang="en-US" sz="2400" dirty="0">
                  <a:effectLst/>
                  <a:latin typeface="Open Sans" panose="020B0606030504020204" pitchFamily="34" charset="0"/>
                </a:rPr>
                <a:t>Take a Picture of the Fron</a:t>
              </a:r>
              <a:r>
                <a:rPr lang="en-US" sz="2400" dirty="0">
                  <a:latin typeface="Open Sans" panose="020B0606030504020204" pitchFamily="34" charset="0"/>
                </a:rPr>
                <a:t>t of the Check</a:t>
              </a:r>
              <a:endParaRPr lang="en-US" sz="2400" dirty="0">
                <a:effectLst/>
                <a:latin typeface="Open Sans" panose="020B0606030504020204" pitchFamily="34" charset="0"/>
              </a:endParaRPr>
            </a:p>
          </p:txBody>
        </p:sp>
      </p:grpSp>
      <p:grpSp>
        <p:nvGrpSpPr>
          <p:cNvPr id="16" name="Group 15">
            <a:extLst>
              <a:ext uri="{FF2B5EF4-FFF2-40B4-BE49-F238E27FC236}">
                <a16:creationId xmlns:a16="http://schemas.microsoft.com/office/drawing/2014/main" id="{65064636-B62C-4340-B7DE-CA0819BF52EC}"/>
              </a:ext>
              <a:ext uri="{C183D7F6-B498-43B3-948B-1728B52AA6E4}">
                <adec:decorative xmlns:adec="http://schemas.microsoft.com/office/drawing/2017/decorative" val="1"/>
              </a:ext>
            </a:extLst>
          </p:cNvPr>
          <p:cNvGrpSpPr/>
          <p:nvPr/>
        </p:nvGrpSpPr>
        <p:grpSpPr>
          <a:xfrm>
            <a:off x="2413304" y="2129825"/>
            <a:ext cx="4220620" cy="3998300"/>
            <a:chOff x="6248400" y="2303639"/>
            <a:chExt cx="4220620" cy="3998300"/>
          </a:xfrm>
        </p:grpSpPr>
        <p:pic>
          <p:nvPicPr>
            <p:cNvPr id="3" name="Picture 2" descr="Graphical user interface, application&#10;&#10;Description automatically generated">
              <a:extLst>
                <a:ext uri="{FF2B5EF4-FFF2-40B4-BE49-F238E27FC236}">
                  <a16:creationId xmlns:a16="http://schemas.microsoft.com/office/drawing/2014/main" id="{40FEB0C1-46B6-45F8-960E-D0F70963B9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3657017"/>
              <a:ext cx="4220620" cy="2644922"/>
            </a:xfrm>
            <a:prstGeom prst="rect">
              <a:avLst/>
            </a:prstGeom>
          </p:spPr>
        </p:pic>
        <p:sp>
          <p:nvSpPr>
            <p:cNvPr id="45" name="TextBox 44">
              <a:extLst>
                <a:ext uri="{FF2B5EF4-FFF2-40B4-BE49-F238E27FC236}">
                  <a16:creationId xmlns:a16="http://schemas.microsoft.com/office/drawing/2014/main" id="{C7C22E49-AECB-45BC-AC38-BEF8B54A3288}"/>
                </a:ext>
              </a:extLst>
            </p:cNvPr>
            <p:cNvSpPr txBox="1"/>
            <p:nvPr/>
          </p:nvSpPr>
          <p:spPr>
            <a:xfrm>
              <a:off x="7664679" y="2303639"/>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5</a:t>
              </a:r>
              <a:endParaRPr lang="en-US" sz="2400" b="1" dirty="0">
                <a:solidFill>
                  <a:schemeClr val="tx2"/>
                </a:solidFill>
                <a:effectLst/>
                <a:latin typeface="Open Sans" panose="020B0606030504020204" pitchFamily="34" charset="0"/>
              </a:endParaRPr>
            </a:p>
          </p:txBody>
        </p:sp>
        <p:sp>
          <p:nvSpPr>
            <p:cNvPr id="46" name="TextBox 45">
              <a:extLst>
                <a:ext uri="{FF2B5EF4-FFF2-40B4-BE49-F238E27FC236}">
                  <a16:creationId xmlns:a16="http://schemas.microsoft.com/office/drawing/2014/main" id="{34620AE7-C01F-4134-AB53-63591236AA48}"/>
                </a:ext>
              </a:extLst>
            </p:cNvPr>
            <p:cNvSpPr txBox="1"/>
            <p:nvPr/>
          </p:nvSpPr>
          <p:spPr>
            <a:xfrm>
              <a:off x="6781800" y="2765304"/>
              <a:ext cx="3315683" cy="830997"/>
            </a:xfrm>
            <a:prstGeom prst="rect">
              <a:avLst/>
            </a:prstGeom>
            <a:noFill/>
          </p:spPr>
          <p:txBody>
            <a:bodyPr wrap="square">
              <a:spAutoFit/>
            </a:bodyPr>
            <a:lstStyle/>
            <a:p>
              <a:pPr algn="ctr" fontAlgn="base"/>
              <a:r>
                <a:rPr lang="en-US" sz="2400" dirty="0">
                  <a:effectLst/>
                  <a:latin typeface="Open Sans" panose="020B0606030504020204" pitchFamily="34" charset="0"/>
                </a:rPr>
                <a:t>Take a Picture of the Back of the Check</a:t>
              </a:r>
            </a:p>
          </p:txBody>
        </p:sp>
      </p:grpSp>
      <p:grpSp>
        <p:nvGrpSpPr>
          <p:cNvPr id="48" name="Group 47">
            <a:extLst>
              <a:ext uri="{FF2B5EF4-FFF2-40B4-BE49-F238E27FC236}">
                <a16:creationId xmlns:a16="http://schemas.microsoft.com/office/drawing/2014/main" id="{D2F66B42-8756-4528-8254-BC8B1F7070B2}"/>
              </a:ext>
              <a:ext uri="{C183D7F6-B498-43B3-948B-1728B52AA6E4}">
                <adec:decorative xmlns:adec="http://schemas.microsoft.com/office/drawing/2017/decorative" val="1"/>
              </a:ext>
            </a:extLst>
          </p:cNvPr>
          <p:cNvGrpSpPr/>
          <p:nvPr/>
        </p:nvGrpSpPr>
        <p:grpSpPr>
          <a:xfrm>
            <a:off x="2429135" y="2159398"/>
            <a:ext cx="4431218" cy="1354217"/>
            <a:chOff x="-3395622" y="3182403"/>
            <a:chExt cx="4431218" cy="1354217"/>
          </a:xfrm>
        </p:grpSpPr>
        <p:sp>
          <p:nvSpPr>
            <p:cNvPr id="49" name="TextBox 48">
              <a:extLst>
                <a:ext uri="{FF2B5EF4-FFF2-40B4-BE49-F238E27FC236}">
                  <a16:creationId xmlns:a16="http://schemas.microsoft.com/office/drawing/2014/main" id="{F08252D6-98CD-447D-B283-5035CB59B295}"/>
                </a:ext>
              </a:extLst>
            </p:cNvPr>
            <p:cNvSpPr txBox="1"/>
            <p:nvPr/>
          </p:nvSpPr>
          <p:spPr>
            <a:xfrm>
              <a:off x="-2056407" y="3182403"/>
              <a:ext cx="1549926" cy="461665"/>
            </a:xfrm>
            <a:prstGeom prst="rect">
              <a:avLst/>
            </a:prstGeom>
            <a:noFill/>
          </p:spPr>
          <p:txBody>
            <a:bodyPr wrap="square">
              <a:spAutoFit/>
            </a:bodyPr>
            <a:lstStyle/>
            <a:p>
              <a:pPr algn="ctr" fontAlgn="base"/>
              <a:r>
                <a:rPr lang="en-US" sz="2400" b="1" dirty="0">
                  <a:solidFill>
                    <a:schemeClr val="tx2"/>
                  </a:solidFill>
                  <a:latin typeface="Open Sans" panose="020B0606030504020204" pitchFamily="34" charset="0"/>
                </a:rPr>
                <a:t>STEP 6</a:t>
              </a:r>
              <a:endParaRPr lang="en-US" sz="2400" b="1" dirty="0">
                <a:solidFill>
                  <a:schemeClr val="tx2"/>
                </a:solidFill>
                <a:effectLst/>
                <a:latin typeface="Open Sans" panose="020B0606030504020204" pitchFamily="34" charset="0"/>
              </a:endParaRPr>
            </a:p>
          </p:txBody>
        </p:sp>
        <p:sp>
          <p:nvSpPr>
            <p:cNvPr id="50" name="TextBox 49">
              <a:extLst>
                <a:ext uri="{FF2B5EF4-FFF2-40B4-BE49-F238E27FC236}">
                  <a16:creationId xmlns:a16="http://schemas.microsoft.com/office/drawing/2014/main" id="{D1AB9B97-451E-4A6B-BF31-1969A4D35A81}"/>
                </a:ext>
              </a:extLst>
            </p:cNvPr>
            <p:cNvSpPr txBox="1"/>
            <p:nvPr/>
          </p:nvSpPr>
          <p:spPr>
            <a:xfrm>
              <a:off x="-3395622" y="3644068"/>
              <a:ext cx="4431218" cy="892552"/>
            </a:xfrm>
            <a:prstGeom prst="rect">
              <a:avLst/>
            </a:prstGeom>
            <a:noFill/>
          </p:spPr>
          <p:txBody>
            <a:bodyPr wrap="square">
              <a:spAutoFit/>
            </a:bodyPr>
            <a:lstStyle/>
            <a:p>
              <a:pPr algn="ctr" fontAlgn="base"/>
              <a:endParaRPr lang="en-US" sz="2400" dirty="0">
                <a:effectLst/>
                <a:latin typeface="Open Sans" panose="020B0606030504020204" pitchFamily="34" charset="0"/>
              </a:endParaRPr>
            </a:p>
            <a:p>
              <a:pPr algn="ctr" fontAlgn="base"/>
              <a:r>
                <a:rPr lang="en-US" sz="2800" dirty="0">
                  <a:effectLst/>
                  <a:latin typeface="Open Sans" panose="020B0606030504020204" pitchFamily="34" charset="0"/>
                </a:rPr>
                <a:t>Confirm Your Deposit</a:t>
              </a:r>
            </a:p>
          </p:txBody>
        </p:sp>
      </p:grpSp>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9</a:t>
            </a:fld>
            <a:endParaRPr lang="en-US" altLang="en-US" dirty="0"/>
          </a:p>
        </p:txBody>
      </p:sp>
    </p:spTree>
    <p:custDataLst>
      <p:tags r:id="rId1"/>
    </p:custDataLst>
    <p:extLst>
      <p:ext uri="{BB962C8B-B14F-4D97-AF65-F5344CB8AC3E}">
        <p14:creationId xmlns:p14="http://schemas.microsoft.com/office/powerpoint/2010/main" val="3972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10" presetClass="entr" presetSubtype="0" fill="hold" nodeType="withEffect">
                                  <p:stCondLst>
                                    <p:cond delay="1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ntr" presetSubtype="0" fill="hold"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nodeType="withEffect">
                                  <p:stCondLst>
                                    <p:cond delay="5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DESIGN_ID_HANDS ON BANKING - VOLUNTEER LESSON - LAYOUT" val="oN8tCSIS"/>
  <p:tag name="ARTICULATE_SLIDE_THUMBNAIL_REFRESH" val="1"/>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nds on Banking - Volunteer Lesson - Layou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E101C-6522-4F41-9323-23C1B051A70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43ae30-5c02-438c-8c12-fee7f97be6df"/>
    <ds:schemaRef ds:uri="http://www.w3.org/XML/1998/namespace"/>
    <ds:schemaRef ds:uri="http://purl.org/dc/dcmitype/"/>
  </ds:schemaRefs>
</ds:datastoreItem>
</file>

<file path=customXml/itemProps2.xml><?xml version="1.0" encoding="utf-8"?>
<ds:datastoreItem xmlns:ds="http://schemas.openxmlformats.org/officeDocument/2006/customXml" ds:itemID="{B91075F3-5C6E-4DC0-9CBD-8AECD7363E68}">
  <ds:schemaRefs>
    <ds:schemaRef ds:uri="http://schemas.microsoft.com/sharepoint/v3/contenttype/forms"/>
  </ds:schemaRefs>
</ds:datastoreItem>
</file>

<file path=customXml/itemProps3.xml><?xml version="1.0" encoding="utf-8"?>
<ds:datastoreItem xmlns:ds="http://schemas.openxmlformats.org/officeDocument/2006/customXml" ds:itemID="{05826175-BB54-4087-A95E-7C655E11D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0</TotalTime>
  <Words>1773</Words>
  <Application>Microsoft Office PowerPoint</Application>
  <PresentationFormat>On-screen Show (4:3)</PresentationFormat>
  <Paragraphs>260</Paragraphs>
  <Slides>15</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Century Gothic</vt:lpstr>
      <vt:lpstr>Georgia</vt:lpstr>
      <vt:lpstr>Open Sans</vt:lpstr>
      <vt:lpstr>Raleway</vt:lpstr>
      <vt:lpstr>Roboto</vt:lpstr>
      <vt:lpstr>Verdana</vt:lpstr>
      <vt:lpstr>Wingdings</vt:lpstr>
      <vt:lpstr>Hands on Banking - Volunteer Lesson - Layout</vt:lpstr>
      <vt:lpstr>Banking</vt:lpstr>
      <vt:lpstr>Introduction</vt:lpstr>
      <vt:lpstr>Video – Take it to the Bank!</vt:lpstr>
      <vt:lpstr>What Banks Do / Offer</vt:lpstr>
      <vt:lpstr>Types of Accounts</vt:lpstr>
      <vt:lpstr>Manage Your Money – ATMs</vt:lpstr>
      <vt:lpstr>Manage Your Money – Apps</vt:lpstr>
      <vt:lpstr>Deposit Money</vt:lpstr>
      <vt:lpstr>Depositing Money - Mobile</vt:lpstr>
      <vt:lpstr>Depositing Money - ATM</vt:lpstr>
      <vt:lpstr>Withdrawing Money</vt:lpstr>
      <vt:lpstr>Quiz Time!</vt:lpstr>
      <vt:lpstr>Wrap-up / Q&amp;A </vt:lpstr>
      <vt:lpstr>Thank You / Feedback</vt:lpstr>
      <vt:lpstr>Thank You / Feedback Request</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High School - Banking</dc:title>
  <dc:creator>Wells Fargo</dc:creator>
  <cp:lastModifiedBy>Miller, Matt (CAO)</cp:lastModifiedBy>
  <cp:revision>789</cp:revision>
  <cp:lastPrinted>2020-01-23T14:33:58Z</cp:lastPrinted>
  <dcterms:created xsi:type="dcterms:W3CDTF">2014-10-23T16:24:31Z</dcterms:created>
  <dcterms:modified xsi:type="dcterms:W3CDTF">2022-03-30T15:27:01Z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ies>
</file>