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19"/>
  </p:notesMasterIdLst>
  <p:handoutMasterIdLst>
    <p:handoutMasterId r:id="rId20"/>
  </p:handoutMasterIdLst>
  <p:sldIdLst>
    <p:sldId id="472" r:id="rId5"/>
    <p:sldId id="794" r:id="rId6"/>
    <p:sldId id="784" r:id="rId7"/>
    <p:sldId id="419" r:id="rId8"/>
    <p:sldId id="464" r:id="rId9"/>
    <p:sldId id="446" r:id="rId10"/>
    <p:sldId id="447" r:id="rId11"/>
    <p:sldId id="448" r:id="rId12"/>
    <p:sldId id="450" r:id="rId13"/>
    <p:sldId id="449" r:id="rId14"/>
    <p:sldId id="468" r:id="rId15"/>
    <p:sldId id="796" r:id="rId16"/>
    <p:sldId id="728" r:id="rId17"/>
    <p:sldId id="797" r:id="rId18"/>
  </p:sldIdLst>
  <p:sldSz cx="9144000" cy="6858000" type="screen4x3"/>
  <p:notesSz cx="7010400" cy="92964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1104" userDrawn="1">
          <p15:clr>
            <a:srgbClr val="A4A3A4"/>
          </p15:clr>
        </p15:guide>
        <p15:guide id="2" pos="2880">
          <p15:clr>
            <a:srgbClr val="A4A3A4"/>
          </p15:clr>
        </p15:guide>
        <p15:guide id="3" pos="336" userDrawn="1">
          <p15:clr>
            <a:srgbClr val="A4A3A4"/>
          </p15:clr>
        </p15:guide>
        <p15:guide id="4" pos="5424" userDrawn="1">
          <p15:clr>
            <a:srgbClr val="A4A3A4"/>
          </p15:clr>
        </p15:guide>
        <p15:guide id="5" orient="horz" pos="4224" userDrawn="1">
          <p15:clr>
            <a:srgbClr val="A4A3A4"/>
          </p15:clr>
        </p15:guide>
        <p15:guide id="6" orient="horz" pos="240" userDrawn="1">
          <p15:clr>
            <a:srgbClr val="A4A3A4"/>
          </p15:clr>
        </p15:guide>
        <p15:guide id="7" pos="480" userDrawn="1">
          <p15:clr>
            <a:srgbClr val="A4A3A4"/>
          </p15:clr>
        </p15:guide>
        <p15:guide id="8" pos="5280" userDrawn="1">
          <p15:clr>
            <a:srgbClr val="A4A3A4"/>
          </p15:clr>
        </p15:guide>
        <p15:guide id="9" orient="horz" pos="65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con, Kara D." initials="BKD" lastIdx="19" clrIdx="0">
    <p:extLst>
      <p:ext uri="{19B8F6BF-5375-455C-9EA6-DF929625EA0E}">
        <p15:presenceInfo xmlns:p15="http://schemas.microsoft.com/office/powerpoint/2012/main" userId="S-1-5-21-1123561945-1708537768-1801674531-428925" providerId="AD"/>
      </p:ext>
    </p:extLst>
  </p:cmAuthor>
  <p:cmAuthor id="2" name="Mccarty, Karen" initials="MK" lastIdx="12" clrIdx="1">
    <p:extLst>
      <p:ext uri="{19B8F6BF-5375-455C-9EA6-DF929625EA0E}">
        <p15:presenceInfo xmlns:p15="http://schemas.microsoft.com/office/powerpoint/2012/main" userId="S-1-5-21-1123561945-1708537768-1801674531-3323459" providerId="AD"/>
      </p:ext>
    </p:extLst>
  </p:cmAuthor>
  <p:cmAuthor id="3" name="Rich, Mark" initials="RM" lastIdx="11" clrIdx="2">
    <p:extLst>
      <p:ext uri="{19B8F6BF-5375-455C-9EA6-DF929625EA0E}">
        <p15:presenceInfo xmlns:p15="http://schemas.microsoft.com/office/powerpoint/2012/main" userId="S-1-5-21-1123561945-1708537768-1801674531-2061652" providerId="AD"/>
      </p:ext>
    </p:extLst>
  </p:cmAuthor>
  <p:cmAuthor id="4" name="Tyson, Teresa R [COMMUNITY RELATIONS ASSOC CONS]" initials="TTR[RAC" lastIdx="1" clrIdx="3">
    <p:extLst>
      <p:ext uri="{19B8F6BF-5375-455C-9EA6-DF929625EA0E}">
        <p15:presenceInfo xmlns:p15="http://schemas.microsoft.com/office/powerpoint/2012/main" userId="S-1-5-21-1123561945-1708537768-1801674531-237693" providerId="AD"/>
      </p:ext>
    </p:extLst>
  </p:cmAuthor>
  <p:cmAuthor id="5" name="Mustard, Todd C." initials="TACM" lastIdx="1" clrIdx="4">
    <p:extLst>
      <p:ext uri="{19B8F6BF-5375-455C-9EA6-DF929625EA0E}">
        <p15:presenceInfo xmlns:p15="http://schemas.microsoft.com/office/powerpoint/2012/main" userId="Mustard, Todd 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E3C"/>
    <a:srgbClr val="E0D789"/>
    <a:srgbClr val="B9D6DE"/>
    <a:srgbClr val="DCEBEF"/>
    <a:srgbClr val="509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0" autoAdjust="0"/>
    <p:restoredTop sz="81062" autoAdjust="0"/>
  </p:normalViewPr>
  <p:slideViewPr>
    <p:cSldViewPr showGuides="1">
      <p:cViewPr varScale="1">
        <p:scale>
          <a:sx n="86" d="100"/>
          <a:sy n="86" d="100"/>
        </p:scale>
        <p:origin x="402" y="90"/>
      </p:cViewPr>
      <p:guideLst>
        <p:guide orient="horz" pos="1104"/>
        <p:guide pos="2880"/>
        <p:guide pos="336"/>
        <p:guide pos="5424"/>
        <p:guide orient="horz" pos="4224"/>
        <p:guide orient="horz" pos="240"/>
        <p:guide pos="480"/>
        <p:guide pos="5280"/>
        <p:guide orient="horz" pos="655"/>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1" d="100"/>
          <a:sy n="81" d="100"/>
        </p:scale>
        <p:origin x="29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2F3B4E33-FCDB-448B-AE16-2CEF24B93533}" type="datetimeFigureOut">
              <a:rPr lang="en-US" smtClean="0"/>
              <a:t>4/7/2022</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19F2DB45-9C28-4FAB-9CAD-C885F35C7CED}" type="slidenum">
              <a:rPr lang="en-US" smtClean="0"/>
              <a:t>‹#›</a:t>
            </a:fld>
            <a:endParaRPr lang="en-US" dirty="0"/>
          </a:p>
        </p:txBody>
      </p:sp>
    </p:spTree>
    <p:extLst>
      <p:ext uri="{BB962C8B-B14F-4D97-AF65-F5344CB8AC3E}">
        <p14:creationId xmlns:p14="http://schemas.microsoft.com/office/powerpoint/2010/main" val="230146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D251C479-A956-4EE1-A6D6-2932B0683068}" type="datetimeFigureOut">
              <a:rPr lang="en-US" smtClean="0"/>
              <a:t>4/7/2022</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51536139-4B24-4CFC-976A-19CB08B9070A}" type="slidenum">
              <a:rPr lang="en-US" smtClean="0"/>
              <a:t>‹#›</a:t>
            </a:fld>
            <a:endParaRPr lang="en-US" dirty="0"/>
          </a:p>
        </p:txBody>
      </p:sp>
    </p:spTree>
    <p:extLst>
      <p:ext uri="{BB962C8B-B14F-4D97-AF65-F5344CB8AC3E}">
        <p14:creationId xmlns:p14="http://schemas.microsoft.com/office/powerpoint/2010/main" val="44955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andsonbanking.org/employee-volunteer-feedbac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Elder Financial Abuse presentation is designed </a:t>
            </a:r>
            <a:r>
              <a:rPr lang="en-US" sz="1200" i="0" kern="1200" baseline="0" dirty="0">
                <a:solidFill>
                  <a:schemeClr val="tx1"/>
                </a:solidFill>
                <a:effectLst/>
                <a:latin typeface="+mn-lt"/>
                <a:ea typeface="+mn-ea"/>
                <a:cs typeface="+mn-cs"/>
              </a:rPr>
              <a:t>to help protect older adults and their loved ones from scams and elder financial abuse.  Learning to spot scams is one of the best ways to help prevent financial abuse from happening to you.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b="0" kern="1200" dirty="0">
                <a:solidFill>
                  <a:schemeClr val="tx1"/>
                </a:solidFill>
                <a:effectLst/>
                <a:latin typeface="+mn-lt"/>
                <a:ea typeface="+mn-ea"/>
                <a:cs typeface="+mn-cs"/>
              </a:rPr>
              <a:t>When conducting a Hands on Banking financial education activity, you cannot promote any specific Wells Fargo products or services during your presentations.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LESSON CONCEPT</a:t>
            </a:r>
            <a:r>
              <a:rPr lang="en-US" sz="1200" kern="1200" dirty="0">
                <a:solidFill>
                  <a:schemeClr val="tx1"/>
                </a:solidFill>
                <a:effectLst/>
                <a:latin typeface="+mn-lt"/>
                <a:ea typeface="+mn-ea"/>
                <a:cs typeface="+mn-cs"/>
              </a:rPr>
              <a:t> – Learning about Elder Financial Abuse, Fraud and Scams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you:</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Personal Computer</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Internet Access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Projector</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PowerPoint Presentation</a:t>
            </a:r>
          </a:p>
          <a:p>
            <a:r>
              <a:rPr lang="en-US" sz="1200" kern="1200" dirty="0">
                <a:solidFill>
                  <a:schemeClr val="tx1"/>
                </a:solidFill>
                <a:effectLst/>
                <a:latin typeface="+mn-lt"/>
                <a:ea typeface="+mn-ea"/>
                <a:cs typeface="+mn-cs"/>
              </a:rPr>
              <a:t> Participant</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Tablet / Computer with Internet Access (optional)</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Handouts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Giveaway Items (optional items ordered from the DUC)</a:t>
            </a: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1</a:t>
            </a:fld>
            <a:endParaRPr lang="en-US" dirty="0"/>
          </a:p>
        </p:txBody>
      </p:sp>
    </p:spTree>
    <p:extLst>
      <p:ext uri="{BB962C8B-B14F-4D97-AF65-F5344CB8AC3E}">
        <p14:creationId xmlns:p14="http://schemas.microsoft.com/office/powerpoint/2010/main" val="776254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a:spcAft>
                <a:spcPts val="1200"/>
              </a:spcAft>
            </a:pPr>
            <a:r>
              <a:rPr lang="en-US" dirty="0"/>
              <a:t>The scam problem has one solution: knowing how to protect yourself! Participating in events like this</a:t>
            </a:r>
            <a:r>
              <a:rPr lang="en-US" baseline="0" dirty="0"/>
              <a:t> one helps to arm you with knowledge to protect yourself and your loved ones.</a:t>
            </a:r>
            <a:endParaRPr lang="en-US" dirty="0"/>
          </a:p>
          <a:p>
            <a:pPr marL="0" indent="0">
              <a:buFont typeface="Arial" panose="020B0604020202020204" pitchFamily="34" charset="0"/>
              <a:buNone/>
            </a:pPr>
            <a:r>
              <a:rPr lang="en-US" sz="1200" b="1" kern="1200" dirty="0">
                <a:solidFill>
                  <a:schemeClr val="tx1"/>
                </a:solidFill>
                <a:effectLst/>
                <a:latin typeface="+mn-lt"/>
                <a:ea typeface="+mn-ea"/>
                <a:cs typeface="+mn-cs"/>
              </a:rPr>
              <a:t>Share some of these key ideas: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Learning</a:t>
            </a:r>
            <a:r>
              <a:rPr lang="en-US" sz="1200" b="0" kern="1200" baseline="0" dirty="0">
                <a:solidFill>
                  <a:schemeClr val="tx1"/>
                </a:solidFill>
                <a:effectLst/>
                <a:latin typeface="+mn-lt"/>
                <a:ea typeface="+mn-ea"/>
                <a:cs typeface="+mn-cs"/>
              </a:rPr>
              <a:t> about scams is one of the best ways to prevent scams from happening to you and those you love</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If you think you or someone you know is being scammed, say something or report it to local authorities</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If you’ve been scammed, report it and tell others about what happened to help protect others in your community </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3200" dirty="0"/>
          </a:p>
          <a:p>
            <a:endParaRPr lang="en-US" sz="32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10</a:t>
            </a:fld>
            <a:endParaRPr lang="en-US" dirty="0">
              <a:ea typeface="ヒラギノ角ゴ Pro W3" pitchFamily="1" charset="-128"/>
            </a:endParaRPr>
          </a:p>
        </p:txBody>
      </p:sp>
    </p:spTree>
    <p:extLst>
      <p:ext uri="{BB962C8B-B14F-4D97-AF65-F5344CB8AC3E}">
        <p14:creationId xmlns:p14="http://schemas.microsoft.com/office/powerpoint/2010/main" val="67390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The more we stay connected to</a:t>
            </a:r>
            <a:r>
              <a:rPr lang="en-US" sz="1200" b="0" kern="1200" baseline="0" dirty="0">
                <a:solidFill>
                  <a:schemeClr val="tx1"/>
                </a:solidFill>
                <a:effectLst/>
                <a:latin typeface="+mn-lt"/>
                <a:ea typeface="+mn-ea"/>
                <a:cs typeface="+mn-cs"/>
              </a:rPr>
              <a:t> others and discuss potential scams with friends, family and neighbors, the more we can all stay safe.</a:t>
            </a: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Share some of these key ideas: </a:t>
            </a:r>
          </a:p>
          <a:p>
            <a:pPr marL="171450" indent="-171450">
              <a:buFont typeface="Arial" panose="020B0604020202020204" pitchFamily="34" charset="0"/>
              <a:buChar char="•"/>
            </a:pPr>
            <a:r>
              <a:rPr lang="en-US" dirty="0"/>
              <a:t>Don’t be silent</a:t>
            </a:r>
          </a:p>
          <a:p>
            <a:pPr marL="171450" indent="-171450">
              <a:buFont typeface="Arial" panose="020B0604020202020204" pitchFamily="34" charset="0"/>
              <a:buChar char="•"/>
            </a:pPr>
            <a:r>
              <a:rPr lang="en-US" dirty="0"/>
              <a:t>If you see something</a:t>
            </a:r>
            <a:r>
              <a:rPr lang="en-US" baseline="0" dirty="0"/>
              <a:t>, say something</a:t>
            </a:r>
          </a:p>
          <a:p>
            <a:pPr marL="171450" indent="-171450">
              <a:buFont typeface="Arial" panose="020B0604020202020204" pitchFamily="34" charset="0"/>
              <a:buChar char="•"/>
            </a:pPr>
            <a:r>
              <a:rPr lang="en-US" baseline="0" dirty="0"/>
              <a:t>Always report scams or suspected scams to help put a stop to it</a:t>
            </a:r>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11</a:t>
            </a:fld>
            <a:endParaRPr lang="en-US" dirty="0"/>
          </a:p>
        </p:txBody>
      </p:sp>
    </p:spTree>
    <p:extLst>
      <p:ext uri="{BB962C8B-B14F-4D97-AF65-F5344CB8AC3E}">
        <p14:creationId xmlns:p14="http://schemas.microsoft.com/office/powerpoint/2010/main" val="3071728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Ask participants if they have any questions.</a:t>
            </a:r>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12</a:t>
            </a:fld>
            <a:endParaRPr lang="en-US" dirty="0"/>
          </a:p>
        </p:txBody>
      </p:sp>
    </p:spTree>
    <p:extLst>
      <p:ext uri="{BB962C8B-B14F-4D97-AF65-F5344CB8AC3E}">
        <p14:creationId xmlns:p14="http://schemas.microsoft.com/office/powerpoint/2010/main" val="287013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3792CC-6C8B-4B5B-AF6A-F44E80171FB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74185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After class:</a:t>
            </a:r>
          </a:p>
          <a:p>
            <a:pPr marL="611167" lvl="1" indent="-166681">
              <a:buFont typeface="Verdana" panose="020B0604030504040204" pitchFamily="34" charset="0"/>
              <a:buChar char="•"/>
            </a:pPr>
            <a:r>
              <a:rPr lang="en-US" sz="1000" dirty="0"/>
              <a:t>Take a few minutes to ask the teacher or program director how they thought the lesson went. Ask if there are other materials or information you could provide them.</a:t>
            </a:r>
          </a:p>
          <a:p>
            <a:pPr marL="611167" lvl="1" indent="-166681">
              <a:buFont typeface="Verdana" panose="020B0604030504040204" pitchFamily="34" charset="0"/>
              <a:buChar char="•"/>
            </a:pPr>
            <a:r>
              <a:rPr lang="en-US" sz="1000" dirty="0"/>
              <a:t>Consider writing a thank you note as a follow-up to your visit.</a:t>
            </a:r>
          </a:p>
          <a:p>
            <a:pPr marL="611167" marR="0" lvl="1" indent="-166681" algn="l" defTabSz="914400" rtl="0" eaLnBrk="1" fontAlgn="auto" latinLnBrk="0" hangingPunct="1">
              <a:lnSpc>
                <a:spcPct val="100000"/>
              </a:lnSpc>
              <a:spcBef>
                <a:spcPts val="0"/>
              </a:spcBef>
              <a:spcAft>
                <a:spcPts val="0"/>
              </a:spcAft>
              <a:buClrTx/>
              <a:buSzTx/>
              <a:buFont typeface="Verdana" panose="020B0604030504040204" pitchFamily="34" charset="0"/>
              <a:buChar char="•"/>
              <a:tabLst/>
              <a:defRPr/>
            </a:pPr>
            <a:r>
              <a:rPr lang="en-US" sz="1000" dirty="0"/>
              <a:t>Submit feedback</a:t>
            </a:r>
            <a:r>
              <a:rPr lang="en-US" sz="1000" baseline="0" dirty="0"/>
              <a:t> on your experience at </a:t>
            </a:r>
            <a:r>
              <a:rPr lang="en-US" sz="1000" kern="0" dirty="0">
                <a:latin typeface="Century Gothic" panose="020B0502020202020204" pitchFamily="34" charset="0"/>
                <a:hlinkClick r:id="rId3"/>
              </a:rPr>
              <a:t>https://handsonbanking.org/employee-volunteer-feedback/</a:t>
            </a:r>
            <a:r>
              <a:rPr lang="en-US" sz="1000" kern="0" dirty="0">
                <a:latin typeface="Century Gothic" panose="020B0502020202020204" pitchFamily="34" charset="0"/>
              </a:rPr>
              <a:t> </a:t>
            </a:r>
          </a:p>
          <a:p>
            <a:pPr marL="611167" lvl="1" indent="-166681">
              <a:buFont typeface="Verdana" panose="020B0604030504040204" pitchFamily="34" charset="0"/>
              <a:buChar char="•"/>
            </a:pPr>
            <a:r>
              <a:rPr lang="en-US" sz="1000" dirty="0"/>
              <a:t>Go to </a:t>
            </a:r>
            <a:r>
              <a:rPr lang="en-US" sz="1000" b="1" dirty="0"/>
              <a:t>https://wellsfargo.yourcause.com/ </a:t>
            </a:r>
            <a:r>
              <a:rPr lang="en-US" sz="1000" dirty="0"/>
              <a:t>and record your volunteer hours.</a:t>
            </a:r>
          </a:p>
          <a:p>
            <a:pPr marL="611167" lvl="1" indent="-166681">
              <a:buFont typeface="Verdana" panose="020B0604030504040204" pitchFamily="34" charset="0"/>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14</a:t>
            </a:fld>
            <a:endParaRPr lang="en-US" dirty="0"/>
          </a:p>
        </p:txBody>
      </p:sp>
    </p:spTree>
    <p:extLst>
      <p:ext uri="{BB962C8B-B14F-4D97-AF65-F5344CB8AC3E}">
        <p14:creationId xmlns:p14="http://schemas.microsoft.com/office/powerpoint/2010/main" val="96982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yourself to the class and share what your role is at Wells Fargo.  Share with the class what you’ll be covering today:</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Understand what Elder Financial Abuse is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Learn about common scams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Recognize red flags to avoid being scammed</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Steps to protect yourself</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Learn about helpful resources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questions before we begin?</a:t>
            </a:r>
          </a:p>
          <a:p>
            <a:pPr marL="219156" indent="-219156">
              <a:lnSpc>
                <a:spcPct val="90000"/>
              </a:lnSpc>
            </a:pPr>
            <a:endParaRPr lang="en-US" sz="1000" dirty="0"/>
          </a:p>
          <a:p>
            <a:pPr marL="219156" indent="-219156">
              <a:lnSpc>
                <a:spcPct val="90000"/>
              </a:lnSpc>
            </a:pPr>
            <a:endParaRPr lang="en-US" sz="1000" dirty="0"/>
          </a:p>
        </p:txBody>
      </p:sp>
      <p:sp>
        <p:nvSpPr>
          <p:cNvPr id="4" name="Slide Number Placeholder 3"/>
          <p:cNvSpPr>
            <a:spLocks noGrp="1"/>
          </p:cNvSpPr>
          <p:nvPr>
            <p:ph type="sldNum" sz="quarter" idx="10"/>
          </p:nvPr>
        </p:nvSpPr>
        <p:spPr/>
        <p:txBody>
          <a:bodyPr/>
          <a:lstStyle/>
          <a:p>
            <a:fld id="{51536139-4B24-4CFC-976A-19CB08B9070A}" type="slidenum">
              <a:rPr lang="en-US" smtClean="0"/>
              <a:t>2</a:t>
            </a:fld>
            <a:endParaRPr lang="en-US" dirty="0"/>
          </a:p>
        </p:txBody>
      </p:sp>
    </p:spTree>
    <p:extLst>
      <p:ext uri="{BB962C8B-B14F-4D97-AF65-F5344CB8AC3E}">
        <p14:creationId xmlns:p14="http://schemas.microsoft.com/office/powerpoint/2010/main" val="281762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90000"/>
              </a:lnSpc>
              <a:buFontTx/>
              <a:buNone/>
            </a:pPr>
            <a:r>
              <a:rPr lang="en-US" sz="1000" dirty="0"/>
              <a:t>Watch the video about Fraud and lead a short discussion about what they saw. </a:t>
            </a:r>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3</a:t>
            </a:fld>
            <a:endParaRPr lang="en-US" dirty="0"/>
          </a:p>
        </p:txBody>
      </p:sp>
    </p:spTree>
    <p:extLst>
      <p:ext uri="{BB962C8B-B14F-4D97-AF65-F5344CB8AC3E}">
        <p14:creationId xmlns:p14="http://schemas.microsoft.com/office/powerpoint/2010/main" val="289634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lvl="0"/>
            <a:r>
              <a:rPr lang="en-US" sz="1200" kern="1200" dirty="0">
                <a:solidFill>
                  <a:schemeClr val="tx1"/>
                </a:solidFill>
                <a:effectLst/>
                <a:latin typeface="+mn-lt"/>
                <a:ea typeface="+mn-ea"/>
                <a:cs typeface="+mn-cs"/>
              </a:rPr>
              <a:t>Unfortunately,</a:t>
            </a:r>
            <a:r>
              <a:rPr lang="en-US" sz="1200" kern="1200" baseline="0" dirty="0">
                <a:solidFill>
                  <a:schemeClr val="tx1"/>
                </a:solidFill>
                <a:effectLst/>
                <a:latin typeface="+mn-lt"/>
                <a:ea typeface="+mn-ea"/>
                <a:cs typeface="+mn-cs"/>
              </a:rPr>
              <a:t> anyone can fall victim to a scam but elder financial abuse occurs when older or vulnerable adults are targeted.</a:t>
            </a:r>
            <a:r>
              <a:rPr lang="en-US" sz="3200" kern="1200" baseline="0" dirty="0">
                <a:solidFill>
                  <a:schemeClr val="tx1"/>
                </a:solidFill>
                <a:effectLst/>
                <a:latin typeface="+mn-lt"/>
                <a:ea typeface="+mn-ea"/>
                <a:cs typeface="+mn-cs"/>
              </a:rPr>
              <a:t>  Go over the differences between Elder Financial Abuse and Scams.</a:t>
            </a:r>
            <a:endParaRPr lang="en-US" sz="32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4</a:t>
            </a:fld>
            <a:endParaRPr lang="en-US" dirty="0">
              <a:ea typeface="ヒラギノ角ゴ Pro W3" pitchFamily="1" charset="-128"/>
            </a:endParaRPr>
          </a:p>
        </p:txBody>
      </p:sp>
    </p:spTree>
    <p:extLst>
      <p:ext uri="{BB962C8B-B14F-4D97-AF65-F5344CB8AC3E}">
        <p14:creationId xmlns:p14="http://schemas.microsoft.com/office/powerpoint/2010/main" val="422814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Share some of these key ideas: </a:t>
            </a:r>
          </a:p>
          <a:p>
            <a:pPr marL="171450" indent="-171450">
              <a:buFont typeface="Arial" panose="020B0604020202020204" pitchFamily="34" charset="0"/>
              <a:buChar char="•"/>
            </a:pPr>
            <a:r>
              <a:rPr lang="en-US" dirty="0"/>
              <a:t>Being aware of what</a:t>
            </a:r>
            <a:r>
              <a:rPr lang="en-US" baseline="0" dirty="0"/>
              <a:t> puts you at risk can save you</a:t>
            </a:r>
          </a:p>
          <a:p>
            <a:pPr marL="171450" indent="-171450">
              <a:buFont typeface="Arial" panose="020B0604020202020204" pitchFamily="34" charset="0"/>
              <a:buChar char="•"/>
            </a:pPr>
            <a:r>
              <a:rPr lang="en-US" baseline="0" dirty="0"/>
              <a:t>Scammers try to outwit you with jargon and fear</a:t>
            </a:r>
          </a:p>
          <a:p>
            <a:pPr marL="171450" indent="-171450">
              <a:buFont typeface="Arial" panose="020B0604020202020204" pitchFamily="34" charset="0"/>
              <a:buChar char="•"/>
            </a:pPr>
            <a:r>
              <a:rPr lang="en-US" baseline="0" dirty="0"/>
              <a:t>Always reach out to someone you trust to double check the facts</a:t>
            </a:r>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5</a:t>
            </a:fld>
            <a:endParaRPr lang="en-US" dirty="0"/>
          </a:p>
        </p:txBody>
      </p:sp>
    </p:spTree>
    <p:extLst>
      <p:ext uri="{BB962C8B-B14F-4D97-AF65-F5344CB8AC3E}">
        <p14:creationId xmlns:p14="http://schemas.microsoft.com/office/powerpoint/2010/main" val="2405407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Scammers are </a:t>
            </a:r>
            <a:r>
              <a:rPr lang="en-US" dirty="0"/>
              <a:t>A master of persuasion or the ultimate salesperson with a tempting offer.</a:t>
            </a:r>
          </a:p>
          <a:p>
            <a:pPr marL="0" indent="0">
              <a:buFont typeface="Arial" panose="020B0604020202020204" pitchFamily="34" charset="0"/>
              <a:buNone/>
            </a:pPr>
            <a:endParaRPr lang="en-US" sz="1200" b="1"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Share some of these key ideas: </a:t>
            </a:r>
          </a:p>
          <a:p>
            <a:pPr marL="171450" indent="-171450">
              <a:buFont typeface="Arial" panose="020B0604020202020204" pitchFamily="34" charset="0"/>
              <a:buChar char="•"/>
            </a:pPr>
            <a:r>
              <a:rPr lang="en-US" sz="3200" dirty="0"/>
              <a:t>Scammers</a:t>
            </a:r>
            <a:r>
              <a:rPr lang="en-US" sz="3200" baseline="0" dirty="0"/>
              <a:t> know</a:t>
            </a:r>
            <a:r>
              <a:rPr lang="en-US" sz="3200" dirty="0"/>
              <a:t> the art of telling</a:t>
            </a:r>
            <a:r>
              <a:rPr lang="en-US" sz="3200" baseline="0" dirty="0"/>
              <a:t> a good story and how to make a lie seem real</a:t>
            </a:r>
          </a:p>
          <a:p>
            <a:pPr marL="171450" indent="-171450">
              <a:buFont typeface="Arial" panose="020B0604020202020204" pitchFamily="34" charset="0"/>
              <a:buChar char="•"/>
            </a:pPr>
            <a:r>
              <a:rPr lang="en-US" sz="3200" baseline="0" dirty="0"/>
              <a:t>They make the situation seem urgent </a:t>
            </a:r>
          </a:p>
          <a:p>
            <a:pPr marL="171450" indent="-171450">
              <a:buFont typeface="Arial" panose="020B0604020202020204" pitchFamily="34" charset="0"/>
              <a:buChar char="•"/>
            </a:pPr>
            <a:r>
              <a:rPr lang="en-US" sz="3200" dirty="0"/>
              <a:t>They</a:t>
            </a:r>
            <a:r>
              <a:rPr lang="en-US" sz="3200" baseline="0" dirty="0"/>
              <a:t> c</a:t>
            </a:r>
            <a:r>
              <a:rPr lang="en-US" sz="3200" dirty="0"/>
              <a:t>an be very believable</a:t>
            </a:r>
            <a:r>
              <a:rPr lang="en-US" sz="3200" baseline="0" dirty="0"/>
              <a:t> – even very smart people get fooled!</a:t>
            </a:r>
          </a:p>
          <a:p>
            <a:pPr marL="171450" indent="-171450">
              <a:buFont typeface="Arial" panose="020B0604020202020204" pitchFamily="34" charset="0"/>
              <a:buChar char="•"/>
            </a:pPr>
            <a:r>
              <a:rPr lang="en-US" sz="3200" baseline="0" dirty="0"/>
              <a:t>They find ways to make you believe them </a:t>
            </a:r>
          </a:p>
          <a:p>
            <a:pPr marL="171450" indent="-171450">
              <a:buFont typeface="Arial" panose="020B0604020202020204" pitchFamily="34" charset="0"/>
              <a:buChar char="•"/>
            </a:pPr>
            <a:r>
              <a:rPr lang="en-US" sz="3200" baseline="0" dirty="0"/>
              <a:t>Always slow down and check in with your instincts if you think you’re the target of a scammer</a:t>
            </a:r>
          </a:p>
          <a:p>
            <a:pPr marL="171450" indent="-171450">
              <a:buFont typeface="Arial" panose="020B0604020202020204" pitchFamily="34" charset="0"/>
              <a:buChar char="•"/>
            </a:pPr>
            <a:r>
              <a:rPr lang="en-US" sz="3200" baseline="0" dirty="0"/>
              <a:t>Call someone you know and trust to discuss before proceeding or giving out money or personal information</a:t>
            </a:r>
            <a:endParaRPr lang="en-US" sz="3200" dirty="0"/>
          </a:p>
          <a:p>
            <a:pPr marL="0" indent="0">
              <a:buFont typeface="Arial" panose="020B0604020202020204" pitchFamily="34" charset="0"/>
              <a:buNone/>
            </a:pPr>
            <a:endParaRPr lang="en-US" sz="3200" dirty="0"/>
          </a:p>
          <a:p>
            <a:endParaRPr lang="en-US" sz="32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6</a:t>
            </a:fld>
            <a:endParaRPr lang="en-US" dirty="0">
              <a:ea typeface="ヒラギノ角ゴ Pro W3" pitchFamily="1" charset="-128"/>
            </a:endParaRPr>
          </a:p>
        </p:txBody>
      </p:sp>
    </p:spTree>
    <p:extLst>
      <p:ext uri="{BB962C8B-B14F-4D97-AF65-F5344CB8AC3E}">
        <p14:creationId xmlns:p14="http://schemas.microsoft.com/office/powerpoint/2010/main" val="201100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People</a:t>
            </a:r>
            <a:r>
              <a:rPr lang="en-US" sz="1200" b="0" kern="1200" baseline="0" dirty="0">
                <a:solidFill>
                  <a:schemeClr val="tx1"/>
                </a:solidFill>
                <a:effectLst/>
                <a:latin typeface="+mn-lt"/>
                <a:ea typeface="+mn-ea"/>
                <a:cs typeface="+mn-cs"/>
              </a:rPr>
              <a:t> don’t like to talk about the idea that even certain family members or close friends can manipulate and scam older relatives into handing over money or property, but it does happen more often than most people realize.  </a:t>
            </a:r>
            <a:r>
              <a:rPr lang="en-US" sz="1200" dirty="0"/>
              <a:t>Scammer can be strangers, “new” friends or acquaintances, or even someone you know well.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Share some of these key ideas: </a:t>
            </a:r>
          </a:p>
          <a:p>
            <a:pPr marL="171450" indent="-171450">
              <a:buFont typeface="Arial" panose="020B0604020202020204" pitchFamily="34" charset="0"/>
              <a:buChar char="•"/>
            </a:pPr>
            <a:r>
              <a:rPr lang="en-US" dirty="0"/>
              <a:t>Scammers can use information</a:t>
            </a:r>
            <a:r>
              <a:rPr lang="en-US" baseline="0" dirty="0"/>
              <a:t> gathered online or on social media to send you misleading emails or letter, or call you with a story</a:t>
            </a:r>
          </a:p>
          <a:p>
            <a:pPr marL="171450" indent="-171450">
              <a:buFont typeface="Arial" panose="020B0604020202020204" pitchFamily="34" charset="0"/>
              <a:buChar char="•"/>
            </a:pPr>
            <a:r>
              <a:rPr lang="en-US" baseline="0" dirty="0"/>
              <a:t>Other online dangers include: Posting travel dates and photos, family details, use of dating websites, and even details shared on church or hobby groups</a:t>
            </a:r>
          </a:p>
          <a:p>
            <a:pPr marL="171450" indent="-171450">
              <a:buFont typeface="Arial" panose="020B0604020202020204" pitchFamily="34" charset="0"/>
              <a:buChar char="•"/>
            </a:pPr>
            <a:r>
              <a:rPr lang="en-US" baseline="0" dirty="0"/>
              <a:t>Make sure you check backgrounds of new caregivers, handymen, non-profits, or new friends </a:t>
            </a:r>
          </a:p>
          <a:p>
            <a:pPr marL="171450" indent="-171450">
              <a:buFont typeface="Arial" panose="020B0604020202020204" pitchFamily="34" charset="0"/>
              <a:buChar char="•"/>
            </a:pPr>
            <a:r>
              <a:rPr lang="en-US" baseline="0" dirty="0"/>
              <a:t>If you think a family member is trying to scam you, delay the request for money and talk someone you trust</a:t>
            </a:r>
            <a:endParaRPr lang="en-US" dirty="0"/>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3200" dirty="0"/>
          </a:p>
          <a:p>
            <a:endParaRPr lang="en-US" sz="32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7</a:t>
            </a:fld>
            <a:endParaRPr lang="en-US" dirty="0">
              <a:ea typeface="ヒラギノ角ゴ Pro W3" pitchFamily="1" charset="-128"/>
            </a:endParaRPr>
          </a:p>
        </p:txBody>
      </p:sp>
    </p:spTree>
    <p:extLst>
      <p:ext uri="{BB962C8B-B14F-4D97-AF65-F5344CB8AC3E}">
        <p14:creationId xmlns:p14="http://schemas.microsoft.com/office/powerpoint/2010/main" val="387120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Anyone can be the victim of a scammer but scammers are experts at identifying signs of vulnerability</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0" kern="1200" dirty="0">
                <a:solidFill>
                  <a:schemeClr val="tx1"/>
                </a:solidFill>
                <a:effectLst/>
                <a:latin typeface="+mn-lt"/>
                <a:ea typeface="+mn-ea"/>
                <a:cs typeface="+mn-cs"/>
              </a:rPr>
              <a:t>Often</a:t>
            </a:r>
            <a:r>
              <a:rPr lang="en-US" sz="1200" b="0" kern="1200" baseline="0" dirty="0">
                <a:solidFill>
                  <a:schemeClr val="tx1"/>
                </a:solidFill>
                <a:effectLst/>
                <a:latin typeface="+mn-lt"/>
                <a:ea typeface="+mn-ea"/>
                <a:cs typeface="+mn-cs"/>
              </a:rPr>
              <a:t> scammers target victims who live alone or who may have health issues or cognitive problems. </a:t>
            </a:r>
          </a:p>
          <a:p>
            <a:pPr marL="0" indent="0">
              <a:buFont typeface="Arial" panose="020B0604020202020204" pitchFamily="34" charset="0"/>
              <a:buNone/>
            </a:pPr>
            <a:r>
              <a:rPr lang="en-US" sz="1200" b="1" kern="1200" dirty="0">
                <a:solidFill>
                  <a:schemeClr val="tx1"/>
                </a:solidFill>
                <a:effectLst/>
                <a:latin typeface="+mn-lt"/>
                <a:ea typeface="+mn-ea"/>
                <a:cs typeface="+mn-cs"/>
              </a:rPr>
              <a:t>Share some of these key ideas: </a:t>
            </a:r>
          </a:p>
          <a:p>
            <a:pPr marL="171450" indent="-171450">
              <a:buFont typeface="Arial" panose="020B0604020202020204" pitchFamily="34" charset="0"/>
              <a:buChar char="•"/>
            </a:pPr>
            <a:r>
              <a:rPr lang="en-US" dirty="0"/>
              <a:t>Being “catfished”</a:t>
            </a:r>
            <a:r>
              <a:rPr lang="en-US" baseline="0" dirty="0"/>
              <a:t> by a person on the internet can happen to anyone – young or old</a:t>
            </a:r>
          </a:p>
          <a:p>
            <a:pPr marL="171450" indent="-171450">
              <a:buFont typeface="Arial" panose="020B0604020202020204" pitchFamily="34" charset="0"/>
              <a:buChar char="•"/>
            </a:pPr>
            <a:r>
              <a:rPr lang="en-US" baseline="0" dirty="0"/>
              <a:t>Catfishing occurs when a scammer uses a fake persona online in an effort form relationships with potential victims</a:t>
            </a:r>
          </a:p>
          <a:p>
            <a:pPr marL="171450" indent="-171450">
              <a:buFont typeface="Arial" panose="020B0604020202020204" pitchFamily="34" charset="0"/>
              <a:buChar char="•"/>
            </a:pPr>
            <a:r>
              <a:rPr lang="en-US" baseline="0" dirty="0"/>
              <a:t>Scammers realize older individuals tend to have more assets they can get their hands on</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Share this information with vulnerable neighbors, friends or relatives to keep them informed and vigilant against potential scams</a:t>
            </a: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3200" dirty="0"/>
          </a:p>
          <a:p>
            <a:endParaRPr lang="en-US" sz="32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8</a:t>
            </a:fld>
            <a:endParaRPr lang="en-US" dirty="0">
              <a:ea typeface="ヒラギノ角ゴ Pro W3" pitchFamily="1" charset="-128"/>
            </a:endParaRPr>
          </a:p>
        </p:txBody>
      </p:sp>
    </p:spTree>
    <p:extLst>
      <p:ext uri="{BB962C8B-B14F-4D97-AF65-F5344CB8AC3E}">
        <p14:creationId xmlns:p14="http://schemas.microsoft.com/office/powerpoint/2010/main" val="95409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Watch out for these commonly used scams targeting older adults.  </a:t>
            </a:r>
            <a:r>
              <a:rPr lang="en-US" sz="1200" b="0" kern="1200" dirty="0">
                <a:solidFill>
                  <a:schemeClr val="tx1"/>
                </a:solidFill>
                <a:effectLst/>
                <a:latin typeface="+mn-lt"/>
                <a:ea typeface="+mn-ea"/>
                <a:cs typeface="+mn-cs"/>
              </a:rPr>
              <a:t>These</a:t>
            </a:r>
            <a:r>
              <a:rPr lang="en-US" sz="1200" b="0" kern="1200" baseline="0" dirty="0">
                <a:solidFill>
                  <a:schemeClr val="tx1"/>
                </a:solidFill>
                <a:effectLst/>
                <a:latin typeface="+mn-lt"/>
                <a:ea typeface="+mn-ea"/>
                <a:cs typeface="+mn-cs"/>
              </a:rPr>
              <a:t> are the most common types of scams, but stay aware because scammers are always inventing new methods of tricking people to obtain information, money or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Share some of these key ideas: </a:t>
            </a:r>
          </a:p>
          <a:p>
            <a:pPr marL="171450" indent="-171450">
              <a:buFont typeface="Arial" panose="020B0604020202020204" pitchFamily="34" charset="0"/>
              <a:buChar char="•"/>
            </a:pPr>
            <a:r>
              <a:rPr lang="en-US" sz="3200" dirty="0"/>
              <a:t>Winning</a:t>
            </a:r>
            <a:r>
              <a:rPr lang="en-US" sz="3200" baseline="0" dirty="0"/>
              <a:t> the lottery requires playing the lottery. If you didn’t play the lottery, you didn’t win the lottery!</a:t>
            </a:r>
          </a:p>
          <a:p>
            <a:pPr marL="171450" indent="-171450">
              <a:buFont typeface="Arial" panose="020B0604020202020204" pitchFamily="34" charset="0"/>
              <a:buChar char="•"/>
            </a:pPr>
            <a:r>
              <a:rPr lang="en-US" sz="3200" baseline="0" dirty="0"/>
              <a:t>Before donating to charities do your homework</a:t>
            </a:r>
          </a:p>
          <a:p>
            <a:pPr marL="171450" indent="-171450">
              <a:buFont typeface="Arial" panose="020B0604020202020204" pitchFamily="34" charset="0"/>
              <a:buChar char="•"/>
            </a:pPr>
            <a:r>
              <a:rPr lang="en-US" sz="3200" baseline="0" dirty="0"/>
              <a:t>Double check or get a second opinion on home or car repairs before work is done </a:t>
            </a:r>
          </a:p>
          <a:p>
            <a:pPr marL="171450" indent="-171450">
              <a:buFont typeface="Arial" panose="020B0604020202020204" pitchFamily="34" charset="0"/>
              <a:buChar char="•"/>
            </a:pPr>
            <a:r>
              <a:rPr lang="en-US" sz="3200" dirty="0"/>
              <a:t>If it’s too good to be</a:t>
            </a:r>
            <a:r>
              <a:rPr lang="en-US" sz="3200" baseline="0" dirty="0"/>
              <a:t> true, it probably is</a:t>
            </a:r>
          </a:p>
          <a:p>
            <a:pPr marL="171450" marR="0" lvl="0" indent="-171450" algn="l" defTabSz="914400" rtl="0" eaLnBrk="1" fontAlgn="auto" latinLnBrk="0" hangingPunct="1">
              <a:lnSpc>
                <a:spcPct val="100000"/>
              </a:lnSpc>
              <a:spcBef>
                <a:spcPts val="0"/>
              </a:spcBef>
              <a:spcAft>
                <a:spcPts val="0"/>
              </a:spcAft>
              <a:buClrTx/>
              <a:buSzTx/>
              <a:buFont typeface="Wells Fargo Sans" panose="020B0503020203020204" pitchFamily="34" charset="0"/>
              <a:buChar char="•"/>
              <a:tabLst/>
              <a:defRPr/>
            </a:pPr>
            <a:r>
              <a:rPr lang="en-US" sz="3200" baseline="0" dirty="0"/>
              <a:t>Before you give anybody money, slow down and double check with a trusted person</a:t>
            </a:r>
          </a:p>
          <a:p>
            <a:pPr marL="171450" marR="0" lvl="0" indent="-171450" algn="l" defTabSz="914400" rtl="0" eaLnBrk="1" fontAlgn="auto" latinLnBrk="0" hangingPunct="1">
              <a:lnSpc>
                <a:spcPct val="100000"/>
              </a:lnSpc>
              <a:spcBef>
                <a:spcPts val="0"/>
              </a:spcBef>
              <a:spcAft>
                <a:spcPts val="0"/>
              </a:spcAft>
              <a:buClrTx/>
              <a:buSzTx/>
              <a:buFont typeface="Wells Fargo Sans" panose="020B0503020203020204" pitchFamily="34" charset="0"/>
              <a:buChar char="•"/>
              <a:tabLst/>
              <a:defRPr/>
            </a:pPr>
            <a:r>
              <a:rPr lang="en-US" sz="3200" baseline="0" dirty="0"/>
              <a:t>Resist free drawings that require providing personal information</a:t>
            </a:r>
          </a:p>
          <a:p>
            <a:endParaRPr lang="en-US" sz="32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9</a:t>
            </a:fld>
            <a:endParaRPr lang="en-US" dirty="0">
              <a:ea typeface="ヒラギノ角ゴ Pro W3" pitchFamily="1" charset="-128"/>
            </a:endParaRPr>
          </a:p>
        </p:txBody>
      </p:sp>
    </p:spTree>
    <p:extLst>
      <p:ext uri="{BB962C8B-B14F-4D97-AF65-F5344CB8AC3E}">
        <p14:creationId xmlns:p14="http://schemas.microsoft.com/office/powerpoint/2010/main" val="850832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550863" y="2015825"/>
            <a:ext cx="8043862" cy="1554480"/>
          </a:xfrm>
        </p:spPr>
        <p:txBody>
          <a:bodyPr lIns="0" tIns="0" rIns="0" bIns="0" anchor="b"/>
          <a:lstStyle>
            <a:lvl1pPr>
              <a:lnSpc>
                <a:spcPts val="5000"/>
              </a:lnSpc>
              <a:defRPr sz="4000" b="0" spc="-100" baseline="0">
                <a:latin typeface="Century Gothic" panose="020B0502020202020204" pitchFamily="34" charset="0"/>
              </a:defRPr>
            </a:lvl1pPr>
          </a:lstStyle>
          <a:p>
            <a:r>
              <a:rPr lang="en-US" dirty="0"/>
              <a:t>Click to edit Master title style</a:t>
            </a:r>
          </a:p>
        </p:txBody>
      </p:sp>
      <p:sp>
        <p:nvSpPr>
          <p:cNvPr id="59395" name="Rectangle 3"/>
          <p:cNvSpPr>
            <a:spLocks noGrp="1" noChangeArrowheads="1"/>
          </p:cNvSpPr>
          <p:nvPr>
            <p:ph type="subTitle" idx="1"/>
          </p:nvPr>
        </p:nvSpPr>
        <p:spPr>
          <a:xfrm>
            <a:off x="550863" y="4077382"/>
            <a:ext cx="8043862" cy="1828800"/>
          </a:xfrm>
        </p:spPr>
        <p:txBody>
          <a:bodyPr lIns="0" tIns="0" rIns="0" bIns="0"/>
          <a:lstStyle>
            <a:lvl1pPr marL="0" indent="0">
              <a:buFont typeface="Wingdings" pitchFamily="2" charset="2"/>
              <a:buNone/>
              <a:defRPr sz="2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subtitle style</a:t>
            </a:r>
          </a:p>
        </p:txBody>
      </p:sp>
      <p:pic>
        <p:nvPicPr>
          <p:cNvPr id="5" name="Picture 4" descr="HOB Logo.horizontal_w-tag_CMYK.jpg"/>
          <p:cNvPicPr>
            <a:picLocks noChangeAspect="1"/>
          </p:cNvPicPr>
          <p:nvPr userDrawn="1"/>
        </p:nvPicPr>
        <p:blipFill>
          <a:blip r:embed="rId3" cstate="print"/>
          <a:stretch>
            <a:fillRect/>
          </a:stretch>
        </p:blipFill>
        <p:spPr>
          <a:xfrm>
            <a:off x="534389" y="254993"/>
            <a:ext cx="3657600" cy="1030309"/>
          </a:xfrm>
          <a:prstGeom prst="rect">
            <a:avLst/>
          </a:prstGeom>
        </p:spPr>
      </p:pic>
      <p:sp>
        <p:nvSpPr>
          <p:cNvPr id="7" name="Line 9"/>
          <p:cNvSpPr>
            <a:spLocks noChangeShapeType="1"/>
          </p:cNvSpPr>
          <p:nvPr userDrawn="1"/>
        </p:nvSpPr>
        <p:spPr bwMode="auto">
          <a:xfrm>
            <a:off x="538163" y="3823843"/>
            <a:ext cx="8058150" cy="0"/>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924800" y="418527"/>
            <a:ext cx="762000" cy="866775"/>
          </a:xfrm>
          <a:prstGeom prst="rect">
            <a:avLst/>
          </a:prstGeom>
        </p:spPr>
      </p:pic>
    </p:spTree>
    <p:custDataLst>
      <p:tags r:id="rId1"/>
    </p:custData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49117" y="243020"/>
            <a:ext cx="850900" cy="803846"/>
          </a:xfrm>
          <a:prstGeom prst="rect">
            <a:avLst/>
          </a:prstGeom>
        </p:spPr>
      </p:pic>
      <p:sp>
        <p:nvSpPr>
          <p:cNvPr id="6"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50863" y="1371599"/>
            <a:ext cx="3941007" cy="51974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7014" y="1371599"/>
            <a:ext cx="3957712" cy="51974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49117" y="243020"/>
            <a:ext cx="850900" cy="803846"/>
          </a:xfrm>
          <a:prstGeom prst="rect">
            <a:avLst/>
          </a:prstGeom>
        </p:spPr>
      </p:pic>
      <p:sp>
        <p:nvSpPr>
          <p:cNvPr id="7"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C6DD0DAE-F3F3-40D8-9B48-720A67EB0BFF}" type="slidenum">
              <a:rPr lang="en-US"/>
              <a:pPr>
                <a:defRPr/>
              </a:pPr>
              <a:t>‹#›</a:t>
            </a:fld>
            <a:endParaRPr lang="en-US" dirty="0">
              <a:solidFill>
                <a:srgbClr val="000000"/>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49117" y="243020"/>
            <a:ext cx="850900" cy="803846"/>
          </a:xfrm>
          <a:prstGeom prst="rect">
            <a:avLst/>
          </a:prstGeom>
        </p:spPr>
      </p:pic>
    </p:spTree>
    <p:custDataLst>
      <p:tags r:id="rId1"/>
    </p:custData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F94F33D4-F7A4-4E4C-AAF3-CA59B98AB79B}" type="slidenum">
              <a:rPr lang="en-US"/>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Line 9"/>
          <p:cNvSpPr>
            <a:spLocks noChangeShapeType="1"/>
          </p:cNvSpPr>
          <p:nvPr/>
        </p:nvSpPr>
        <p:spPr bwMode="auto">
          <a:xfrm>
            <a:off x="546785" y="3710093"/>
            <a:ext cx="8058150" cy="0"/>
          </a:xfrm>
          <a:prstGeom prst="line">
            <a:avLst/>
          </a:prstGeom>
          <a:ln w="38100">
            <a:solidFill>
              <a:schemeClr val="accent4"/>
            </a:solidFill>
            <a:headEnd/>
            <a:tailEnd/>
          </a:ln>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sp>
        <p:nvSpPr>
          <p:cNvPr id="2" name="Title 1"/>
          <p:cNvSpPr>
            <a:spLocks noGrp="1"/>
          </p:cNvSpPr>
          <p:nvPr>
            <p:ph type="ctrTitle"/>
          </p:nvPr>
        </p:nvSpPr>
        <p:spPr>
          <a:xfrm>
            <a:off x="546785" y="2033692"/>
            <a:ext cx="7772400" cy="1436725"/>
          </a:xfrm>
          <a:noFill/>
          <a:ln w="9525">
            <a:noFill/>
            <a:miter lim="800000"/>
            <a:headEnd/>
            <a:tailEnd/>
          </a:ln>
        </p:spPr>
        <p:txBody>
          <a:bodyPr anchor="b"/>
          <a:lstStyle>
            <a:lvl1pPr algn="l" rtl="0" eaLnBrk="1" fontAlgn="base" hangingPunct="1">
              <a:lnSpc>
                <a:spcPct val="105000"/>
              </a:lnSpc>
              <a:spcBef>
                <a:spcPct val="0"/>
              </a:spcBef>
              <a:spcAft>
                <a:spcPct val="0"/>
              </a:spcAft>
              <a:defRPr lang="en-US" sz="4000" dirty="0">
                <a:solidFill>
                  <a:schemeClr val="tx2"/>
                </a:solidFill>
                <a:latin typeface="Century Gothic" panose="020B0502020202020204" pitchFamily="34" charset="0"/>
                <a:ea typeface="+mj-ea"/>
                <a:cs typeface="+mj-cs"/>
              </a:defRPr>
            </a:lvl1pPr>
          </a:lstStyle>
          <a:p>
            <a:r>
              <a:rPr lang="en-US" dirty="0"/>
              <a:t>Click to edit Master title style</a:t>
            </a:r>
          </a:p>
        </p:txBody>
      </p:sp>
      <p:sp>
        <p:nvSpPr>
          <p:cNvPr id="3" name="Subtitle 2"/>
          <p:cNvSpPr>
            <a:spLocks noGrp="1"/>
          </p:cNvSpPr>
          <p:nvPr>
            <p:ph type="subTitle" idx="1"/>
          </p:nvPr>
        </p:nvSpPr>
        <p:spPr>
          <a:xfrm>
            <a:off x="546785" y="39624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1800" b="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HOB Logo.horizontal_w-tag_CMYK.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6785" y="304800"/>
            <a:ext cx="3568015" cy="1005073"/>
          </a:xfrm>
          <a:prstGeom prst="rect">
            <a:avLst/>
          </a:prstGeom>
        </p:spPr>
      </p:pic>
      <p:sp>
        <p:nvSpPr>
          <p:cNvPr id="7"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2022 Wells Fargo Bank NA. All rights reserved.</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930047" y="381001"/>
            <a:ext cx="704652" cy="801542"/>
          </a:xfrm>
          <a:prstGeom prst="rect">
            <a:avLst/>
          </a:prstGeom>
        </p:spPr>
      </p:pic>
    </p:spTree>
    <p:custDataLst>
      <p:tags r:id="rId1"/>
    </p:custDataLst>
    <p:extLst>
      <p:ext uri="{BB962C8B-B14F-4D97-AF65-F5344CB8AC3E}">
        <p14:creationId xmlns:p14="http://schemas.microsoft.com/office/powerpoint/2010/main" val="385905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50863" y="380999"/>
            <a:ext cx="8043862" cy="88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3075" name="Rectangle 3"/>
          <p:cNvSpPr>
            <a:spLocks noGrp="1" noChangeArrowheads="1"/>
          </p:cNvSpPr>
          <p:nvPr>
            <p:ph type="body" idx="1"/>
          </p:nvPr>
        </p:nvSpPr>
        <p:spPr bwMode="auto">
          <a:xfrm>
            <a:off x="550863" y="1448789"/>
            <a:ext cx="8043862" cy="51202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8372" name="Rectangle 4"/>
          <p:cNvSpPr>
            <a:spLocks noGrp="1" noChangeArrowheads="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37F2037-485C-4029-AB58-DA0CC97D04D9}" type="slidenum">
              <a:rPr lang="en-US" smtClean="0"/>
              <a:pPr>
                <a:defRPr/>
              </a:pPr>
              <a:t>‹#›</a:t>
            </a:fld>
            <a:endParaRPr lang="en-US" dirty="0"/>
          </a:p>
        </p:txBody>
      </p:sp>
      <p:sp>
        <p:nvSpPr>
          <p:cNvPr id="5"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2022 Wells Fargo Bank NA. All rights reserved.</a:t>
            </a:r>
          </a:p>
        </p:txBody>
      </p:sp>
    </p:spTree>
    <p:custDataLst>
      <p:tags r:id="rId8"/>
    </p:custDataLst>
  </p:cSld>
  <p:clrMap bg1="lt1" tx1="dk1" bg2="lt2" tx2="dk2" accent1="accent1" accent2="accent2" accent3="accent3" accent4="accent4" accent5="accent5" accent6="accent6" hlink="hlink" folHlink="folHlink"/>
  <p:sldLayoutIdLst>
    <p:sldLayoutId id="2147484179" r:id="rId1"/>
    <p:sldLayoutId id="2147484180" r:id="rId2"/>
    <p:sldLayoutId id="2147484182" r:id="rId3"/>
    <p:sldLayoutId id="2147484184" r:id="rId4"/>
    <p:sldLayoutId id="2147484185" r:id="rId5"/>
    <p:sldLayoutId id="2147484192" r:id="rId6"/>
  </p:sldLayoutIdLst>
  <p:transition>
    <p:fade/>
  </p:transition>
  <p:txStyles>
    <p:titleStyle>
      <a:lvl1pPr algn="l" rtl="0" eaLnBrk="1" fontAlgn="base" hangingPunct="1">
        <a:lnSpc>
          <a:spcPct val="105000"/>
        </a:lnSpc>
        <a:spcBef>
          <a:spcPct val="0"/>
        </a:spcBef>
        <a:spcAft>
          <a:spcPct val="0"/>
        </a:spcAft>
        <a:defRPr sz="3200" b="0" spc="-100" baseline="0">
          <a:solidFill>
            <a:schemeClr val="tx2"/>
          </a:solidFill>
          <a:latin typeface="Century Gothic" panose="020B0502020202020204" pitchFamily="34" charset="0"/>
          <a:ea typeface="MS PGothic"/>
          <a:cs typeface="Century Gothic" panose="020B0502020202020204" pitchFamily="34" charset="0"/>
        </a:defRPr>
      </a:lvl1pPr>
      <a:lvl2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2pPr>
      <a:lvl3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3pPr>
      <a:lvl4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4pPr>
      <a:lvl5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5pPr>
      <a:lvl6pPr marL="4572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6pPr>
      <a:lvl7pPr marL="9144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7pPr>
      <a:lvl8pPr marL="13716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8pPr>
      <a:lvl9pPr marL="18288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9pPr>
    </p:titleStyle>
    <p:bodyStyle>
      <a:lvl1pPr marL="225425" indent="-225425" algn="l" rtl="0" eaLnBrk="1" fontAlgn="base" hangingPunct="1">
        <a:lnSpc>
          <a:spcPct val="100000"/>
        </a:lnSpc>
        <a:spcBef>
          <a:spcPts val="600"/>
        </a:spcBef>
        <a:spcAft>
          <a:spcPct val="0"/>
        </a:spcAft>
        <a:buFont typeface="Arial" pitchFamily="34" charset="0"/>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69913" indent="-225425" algn="l" rtl="0" eaLnBrk="1" fontAlgn="base" hangingPunct="1">
        <a:lnSpc>
          <a:spcPct val="100000"/>
        </a:lnSpc>
        <a:spcBef>
          <a:spcPts val="600"/>
        </a:spcBef>
        <a:spcAft>
          <a:spcPct val="0"/>
        </a:spcAft>
        <a:buFont typeface="Arial" pitchFamily="34" charset="0"/>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5425" algn="l" rtl="0" eaLnBrk="1" fontAlgn="base" hangingPunct="1">
        <a:lnSpc>
          <a:spcPct val="100000"/>
        </a:lnSpc>
        <a:spcBef>
          <a:spcPts val="600"/>
        </a:spcBef>
        <a:spcAft>
          <a:spcPct val="0"/>
        </a:spcAft>
        <a:buFont typeface="Arial"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66825" indent="-233363" algn="l" rtl="0" eaLnBrk="1" fontAlgn="base" hangingPunct="1">
        <a:lnSpc>
          <a:spcPct val="100000"/>
        </a:lnSpc>
        <a:spcBef>
          <a:spcPts val="600"/>
        </a:spcBef>
        <a:spcAft>
          <a:spcPct val="0"/>
        </a:spcAft>
        <a:buFont typeface="Arial"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603375" indent="-225425" algn="l" rtl="0" eaLnBrk="1" fontAlgn="base" hangingPunct="1">
        <a:lnSpc>
          <a:spcPct val="100000"/>
        </a:lnSpc>
        <a:spcBef>
          <a:spcPts val="600"/>
        </a:spcBef>
        <a:spcAft>
          <a:spcPct val="0"/>
        </a:spcAft>
        <a:buFont typeface="Arial" pitchFamily="34" charset="0"/>
        <a:buChar cha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s://handsonbanking.org/participant-survey/" TargetMode="External"/><Relationship Id="rId4" Type="http://schemas.openxmlformats.org/officeDocument/2006/relationships/hyperlink" Target="https://handsonbanking.org/volunteerfeedbac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Elder Financial Abuse</a:t>
            </a:r>
          </a:p>
        </p:txBody>
      </p:sp>
      <p:sp>
        <p:nvSpPr>
          <p:cNvPr id="3" name="Subtitle 2"/>
          <p:cNvSpPr>
            <a:spLocks noGrp="1"/>
          </p:cNvSpPr>
          <p:nvPr>
            <p:ph type="subTitle" idx="1"/>
          </p:nvPr>
        </p:nvSpPr>
        <p:spPr/>
        <p:txBody>
          <a:bodyPr/>
          <a:lstStyle/>
          <a:p>
            <a:r>
              <a:rPr lang="en-US" dirty="0"/>
              <a:t>Presenter Name</a:t>
            </a:r>
          </a:p>
        </p:txBody>
      </p:sp>
      <p:sp>
        <p:nvSpPr>
          <p:cNvPr id="6" name="TextBox 5">
            <a:extLst>
              <a:ext uri="{FF2B5EF4-FFF2-40B4-BE49-F238E27FC236}">
                <a16:creationId xmlns:a16="http://schemas.microsoft.com/office/drawing/2014/main" id="{BE4925A6-07F2-49DE-8F3D-4A1918E62240}"/>
              </a:ext>
            </a:extLst>
          </p:cNvPr>
          <p:cNvSpPr txBox="1"/>
          <p:nvPr/>
        </p:nvSpPr>
        <p:spPr>
          <a:xfrm>
            <a:off x="3429000" y="2209800"/>
            <a:ext cx="5410200" cy="2893100"/>
          </a:xfrm>
          <a:prstGeom prst="rect">
            <a:avLst/>
          </a:prstGeom>
          <a:solidFill>
            <a:schemeClr val="accent6"/>
          </a:solid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BEFORE PRESENTING THIS MATERIAL: </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ADD YOUR NAME TO THE FIRST PAGE </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THE PRESENTATION FOR TIMING</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REVIEW PRESENTER NOTES TO BECOME FAMILIAR WITH THE INFO / SLIDES</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PUT PRESENTATION INTO ‘SLIDE SHOW’ MODE TO CLICK THROUGH THE PRESENTATION AND USE THE INTERACTIVE ELEMENTS.</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DELETE THIS MESSAGE BEFORE PRESENTING.</a:t>
            </a:r>
          </a:p>
        </p:txBody>
      </p:sp>
    </p:spTree>
    <p:custDataLst>
      <p:tags r:id="rId1"/>
    </p:custDataLst>
    <p:extLst>
      <p:ext uri="{BB962C8B-B14F-4D97-AF65-F5344CB8AC3E}">
        <p14:creationId xmlns:p14="http://schemas.microsoft.com/office/powerpoint/2010/main" val="72393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Solving the Scam Problem  </a:t>
            </a:r>
          </a:p>
        </p:txBody>
      </p:sp>
      <p:pic>
        <p:nvPicPr>
          <p:cNvPr id="7" name="Picture 6" descr="Icon&#10;&#10;Description automatically generated">
            <a:extLst>
              <a:ext uri="{FF2B5EF4-FFF2-40B4-BE49-F238E27FC236}">
                <a16:creationId xmlns:a16="http://schemas.microsoft.com/office/drawing/2014/main" id="{09606F25-5417-4CD6-9251-DAB4928323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2362200"/>
            <a:ext cx="2401018" cy="2346008"/>
          </a:xfrm>
          <a:prstGeom prst="rect">
            <a:avLst/>
          </a:prstGeom>
        </p:spPr>
      </p:pic>
      <p:sp>
        <p:nvSpPr>
          <p:cNvPr id="9" name="Content Placeholder 2">
            <a:extLst>
              <a:ext uri="{FF2B5EF4-FFF2-40B4-BE49-F238E27FC236}">
                <a16:creationId xmlns:a16="http://schemas.microsoft.com/office/drawing/2014/main" id="{DBA9FD88-0ADB-42EB-B806-8DFFC3DDB5E0}"/>
              </a:ext>
            </a:extLst>
          </p:cNvPr>
          <p:cNvSpPr txBox="1">
            <a:spLocks/>
          </p:cNvSpPr>
          <p:nvPr/>
        </p:nvSpPr>
        <p:spPr bwMode="auto">
          <a:xfrm>
            <a:off x="342183" y="1447800"/>
            <a:ext cx="6058618" cy="4297204"/>
          </a:xfrm>
          <a:prstGeom prst="rect">
            <a:avLst/>
          </a:prstGeom>
          <a:noFill/>
          <a:ln>
            <a:noFill/>
          </a:ln>
        </p:spPr>
        <p:txBody>
          <a:bodyPr vert="horz" wrap="square" lIns="91440" tIns="91440" rIns="91440" bIns="91440" numCol="1" anchor="t" anchorCtr="0" compatLnSpc="1">
            <a:prstTxWarp prst="textNoShape">
              <a:avLst/>
            </a:prstTxWarp>
          </a:bodyPr>
          <a:lst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227013" algn="l" rtl="0" eaLnBrk="1" fontAlgn="base" hangingPunct="1">
              <a:spcBef>
                <a:spcPct val="0"/>
              </a:spcBef>
              <a:spcAft>
                <a:spcPts val="1200"/>
              </a:spcAft>
              <a:buFont typeface="Arial"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376363" indent="-234950" algn="l" rtl="0" eaLnBrk="1" fontAlgn="base" hangingPunct="1">
              <a:spcBef>
                <a:spcPct val="0"/>
              </a:spcBef>
              <a:spcAft>
                <a:spcPts val="1200"/>
              </a:spcAft>
              <a:buFont typeface="Wingdings" pitchFamily="2" charset="2"/>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lvl="0" indent="-457200">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Learn how to recognize a scam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when you see it</a:t>
            </a:r>
          </a:p>
          <a:p>
            <a:pPr marL="457200" lvl="0" indent="-457200">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If it sounds too good to be true, it usually is!</a:t>
            </a:r>
          </a:p>
          <a:p>
            <a:pPr marL="457200" lvl="0" indent="-457200">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If you see something say something</a:t>
            </a:r>
          </a:p>
          <a:p>
            <a:pPr marL="457200" lvl="0" indent="-457200">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Double check with a friend before sending money or gift card to someone you don’t know</a:t>
            </a:r>
          </a:p>
          <a:p>
            <a:pPr marL="457200" lvl="0" indent="-457200">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Do your homework, ask questions, and keep informed</a:t>
            </a:r>
          </a:p>
        </p:txBody>
      </p:sp>
    </p:spTree>
    <p:custDataLst>
      <p:tags r:id="rId1"/>
    </p:custDataLst>
    <p:extLst>
      <p:ext uri="{BB962C8B-B14F-4D97-AF65-F5344CB8AC3E}">
        <p14:creationId xmlns:p14="http://schemas.microsoft.com/office/powerpoint/2010/main" val="57524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 presetClass="entr" presetSubtype="8" fill="hold" grpId="0" nodeType="withEffect">
                                  <p:stCondLst>
                                    <p:cond delay="0"/>
                                  </p:stCondLst>
                                  <p:childTnLst>
                                    <p:set>
                                      <p:cBhvr>
                                        <p:cTn id="22" dur="1" fill="hold">
                                          <p:stCondLst>
                                            <p:cond delay="0"/>
                                          </p:stCondLst>
                                        </p:cTn>
                                        <p:tgtEl>
                                          <p:spTgt spid="9">
                                            <p:bg/>
                                          </p:spTgt>
                                        </p:tgtEl>
                                        <p:attrNameLst>
                                          <p:attrName>style.visibility</p:attrName>
                                        </p:attrNameLst>
                                      </p:cBhvr>
                                      <p:to>
                                        <p:strVal val="visible"/>
                                      </p:to>
                                    </p:set>
                                    <p:anim calcmode="lin" valueType="num">
                                      <p:cBhvr additive="base">
                                        <p:cTn id="23" dur="500" fill="hold"/>
                                        <p:tgtEl>
                                          <p:spTgt spid="9">
                                            <p:bg/>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bg/>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additive="base">
                                        <p:cTn id="35"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 calcmode="lin" valueType="num">
                                      <p:cBhvr additive="base">
                                        <p:cTn id="4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 calcmode="lin" valueType="num">
                                      <p:cBhvr additive="base">
                                        <p:cTn id="47"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 calcmode="lin" valueType="num">
                                      <p:cBhvr additive="base">
                                        <p:cTn id="53"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4343400" cy="4276725"/>
          </a:xfrm>
          <a:solidFill>
            <a:schemeClr val="bg1"/>
          </a:solidFill>
        </p:spPr>
        <p:txBody>
          <a:bodyPr lIns="91440" tIns="91440" rIns="91440" bIns="91440"/>
          <a:lstStyle/>
          <a:p>
            <a:pPr>
              <a:spcAft>
                <a:spcPts val="1200"/>
              </a:spcAft>
              <a:buFont typeface="Arial" panose="020B0604020202020204" pitchFamily="34" charset="0"/>
              <a:buChar char="•"/>
            </a:pPr>
            <a:r>
              <a:rPr lang="en-US" sz="2000" dirty="0">
                <a:latin typeface="Century Gothic" panose="020B0502020202020204" pitchFamily="34" charset="0"/>
              </a:rPr>
              <a:t>Remember, you are not alone!</a:t>
            </a:r>
          </a:p>
          <a:p>
            <a:pPr>
              <a:spcAft>
                <a:spcPts val="1200"/>
              </a:spcAft>
              <a:buFont typeface="Arial" panose="020B0604020202020204" pitchFamily="34" charset="0"/>
              <a:buChar char="•"/>
            </a:pPr>
            <a:r>
              <a:rPr lang="en-US" sz="2000" dirty="0">
                <a:latin typeface="Century Gothic" panose="020B0502020202020204" pitchFamily="34" charset="0"/>
              </a:rPr>
              <a:t>Don’t be embarrassed or afraid</a:t>
            </a:r>
          </a:p>
          <a:p>
            <a:pPr>
              <a:spcAft>
                <a:spcPts val="1200"/>
              </a:spcAft>
              <a:buFont typeface="Arial" panose="020B0604020202020204" pitchFamily="34" charset="0"/>
              <a:buChar char="•"/>
            </a:pPr>
            <a:r>
              <a:rPr lang="en-US" sz="2000" dirty="0">
                <a:latin typeface="Century Gothic" panose="020B0502020202020204" pitchFamily="34" charset="0"/>
              </a:rPr>
              <a:t>Tell someone you trust</a:t>
            </a:r>
          </a:p>
          <a:p>
            <a:pPr>
              <a:spcAft>
                <a:spcPts val="1200"/>
              </a:spcAft>
              <a:buFont typeface="Arial" panose="020B0604020202020204" pitchFamily="34" charset="0"/>
              <a:buChar char="•"/>
            </a:pPr>
            <a:r>
              <a:rPr lang="en-US" sz="2000" dirty="0">
                <a:latin typeface="Century Gothic" panose="020B0502020202020204" pitchFamily="34" charset="0"/>
              </a:rPr>
              <a:t>Report the scam to the authorities</a:t>
            </a:r>
          </a:p>
          <a:p>
            <a:pPr>
              <a:spcAft>
                <a:spcPts val="1200"/>
              </a:spcAft>
              <a:buFont typeface="Arial" panose="020B0604020202020204" pitchFamily="34" charset="0"/>
              <a:buChar char="•"/>
            </a:pPr>
            <a:r>
              <a:rPr lang="en-US" sz="2000" dirty="0">
                <a:latin typeface="Century Gothic" panose="020B0502020202020204" pitchFamily="34" charset="0"/>
              </a:rPr>
              <a:t>Contact the police and federal agencies</a:t>
            </a:r>
          </a:p>
          <a:p>
            <a:pPr>
              <a:spcAft>
                <a:spcPts val="1200"/>
              </a:spcAft>
              <a:buFont typeface="Arial" panose="020B0604020202020204" pitchFamily="34" charset="0"/>
              <a:buChar char="•"/>
            </a:pPr>
            <a:r>
              <a:rPr lang="en-US" sz="2000" dirty="0">
                <a:latin typeface="Century Gothic" panose="020B0502020202020204" pitchFamily="34" charset="0"/>
              </a:rPr>
              <a:t>Reach out to your financial institutions</a:t>
            </a:r>
          </a:p>
          <a:p>
            <a:pPr marL="0" indent="0">
              <a:spcAft>
                <a:spcPts val="600"/>
              </a:spcAft>
              <a:buNone/>
            </a:pPr>
            <a:endParaRPr lang="en-US" sz="2800" dirty="0"/>
          </a:p>
        </p:txBody>
      </p:sp>
      <p:sp>
        <p:nvSpPr>
          <p:cNvPr id="6" name="Title 5"/>
          <p:cNvSpPr>
            <a:spLocks noGrp="1"/>
          </p:cNvSpPr>
          <p:nvPr>
            <p:ph type="title"/>
          </p:nvPr>
        </p:nvSpPr>
        <p:spPr/>
        <p:txBody>
          <a:bodyPr/>
          <a:lstStyle/>
          <a:p>
            <a:r>
              <a:rPr lang="en-US" dirty="0"/>
              <a:t>If You’ve Been Scammed</a:t>
            </a:r>
            <a:br>
              <a:rPr lang="en-US" sz="4000" b="1" dirty="0">
                <a:solidFill>
                  <a:srgbClr val="F26524"/>
                </a:solidFill>
              </a:rPr>
            </a:br>
            <a:endParaRPr lang="en-US" dirty="0"/>
          </a:p>
        </p:txBody>
      </p:sp>
      <p:pic>
        <p:nvPicPr>
          <p:cNvPr id="7" name="Picture 6" descr="A person sitting at a desk with a computer&#10;&#10;Description automatically generated with medium confidence">
            <a:extLst>
              <a:ext uri="{FF2B5EF4-FFF2-40B4-BE49-F238E27FC236}">
                <a16:creationId xmlns:a16="http://schemas.microsoft.com/office/drawing/2014/main" id="{D02A551A-B439-46BF-AF4B-BAFDDB2F47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29200" y="2286000"/>
            <a:ext cx="3657600" cy="2438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5087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3" y="2476500"/>
            <a:ext cx="4343400" cy="1905000"/>
          </a:xfrm>
          <a:solidFill>
            <a:schemeClr val="bg1"/>
          </a:solidFill>
        </p:spPr>
        <p:txBody>
          <a:bodyPr lIns="91440" tIns="91440" rIns="91440" bIns="91440" anchor="ctr"/>
          <a:lstStyle/>
          <a:p>
            <a:pPr marL="0" indent="0">
              <a:spcAft>
                <a:spcPts val="600"/>
              </a:spcAft>
              <a:buNone/>
            </a:pPr>
            <a:r>
              <a:rPr lang="en-US" sz="5400" dirty="0"/>
              <a:t>Questions?</a:t>
            </a:r>
          </a:p>
        </p:txBody>
      </p:sp>
      <p:sp>
        <p:nvSpPr>
          <p:cNvPr id="6" name="Title 5"/>
          <p:cNvSpPr>
            <a:spLocks noGrp="1"/>
          </p:cNvSpPr>
          <p:nvPr>
            <p:ph type="title"/>
          </p:nvPr>
        </p:nvSpPr>
        <p:spPr/>
        <p:txBody>
          <a:bodyPr/>
          <a:lstStyle/>
          <a:p>
            <a:r>
              <a:rPr lang="en-US" dirty="0"/>
              <a:t>Q&amp;A</a:t>
            </a:r>
            <a:br>
              <a:rPr lang="en-US" sz="4000" b="1" dirty="0">
                <a:solidFill>
                  <a:srgbClr val="F26524"/>
                </a:solidFill>
              </a:rPr>
            </a:br>
            <a:endParaRPr lang="en-US" dirty="0"/>
          </a:p>
        </p:txBody>
      </p:sp>
      <p:pic>
        <p:nvPicPr>
          <p:cNvPr id="4" name="Picture 3" descr="Icon&#10;&#10;Description automatically generated">
            <a:extLst>
              <a:ext uri="{FF2B5EF4-FFF2-40B4-BE49-F238E27FC236}">
                <a16:creationId xmlns:a16="http://schemas.microsoft.com/office/drawing/2014/main" id="{2ED6C59C-D970-4F2B-9905-F5684CE58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715" y="2097947"/>
            <a:ext cx="2685980" cy="2662105"/>
          </a:xfrm>
          <a:prstGeom prst="rect">
            <a:avLst/>
          </a:prstGeom>
        </p:spPr>
      </p:pic>
    </p:spTree>
    <p:custDataLst>
      <p:tags r:id="rId1"/>
    </p:custDataLst>
    <p:extLst>
      <p:ext uri="{BB962C8B-B14F-4D97-AF65-F5344CB8AC3E}">
        <p14:creationId xmlns:p14="http://schemas.microsoft.com/office/powerpoint/2010/main" val="277581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9939" name="Slide Number Placeholder 3"/>
          <p:cNvSpPr>
            <a:spLocks noGrp="1"/>
          </p:cNvSpPr>
          <p:nvPr>
            <p:ph type="sldNum" sz="quarter" idx="10"/>
          </p:nvPr>
        </p:nvSpPr>
        <p:spPr/>
        <p:txBody>
          <a:bodyPr/>
          <a:lstStyle/>
          <a:p>
            <a:fld id="{65AE5D9C-5993-4158-8F0B-8B700D793675}" type="slidenum">
              <a:rPr lang="en-US" smtClean="0">
                <a:solidFill>
                  <a:srgbClr val="5098AC"/>
                </a:solidFill>
              </a:rPr>
              <a:pPr/>
              <a:t>13</a:t>
            </a:fld>
            <a:endParaRPr lang="en-US" dirty="0">
              <a:solidFill>
                <a:srgbClr val="5098AC"/>
              </a:solidFill>
            </a:endParaRPr>
          </a:p>
        </p:txBody>
      </p:sp>
      <p:sp>
        <p:nvSpPr>
          <p:cNvPr id="6" name="Rectangle 5"/>
          <p:cNvSpPr/>
          <p:nvPr/>
        </p:nvSpPr>
        <p:spPr>
          <a:xfrm>
            <a:off x="734290" y="2590800"/>
            <a:ext cx="6580910" cy="1754326"/>
          </a:xfrm>
          <a:prstGeom prst="rect">
            <a:avLst/>
          </a:prstGeom>
        </p:spPr>
        <p:txBody>
          <a:bodyPr wrap="square">
            <a:spAutoFit/>
          </a:bodyPr>
          <a:lstStyle/>
          <a:p>
            <a:pPr>
              <a:spcAft>
                <a:spcPts val="1200"/>
              </a:spcAft>
            </a:pPr>
            <a:r>
              <a:rPr lang="en-US" sz="5400" b="1" dirty="0">
                <a:solidFill>
                  <a:srgbClr val="FFFFFF"/>
                </a:solidFill>
                <a:latin typeface="Century Gothic" panose="020B0502020202020204" pitchFamily="34" charset="0"/>
              </a:rPr>
              <a:t>Thank You / Feedback</a:t>
            </a:r>
            <a:endParaRPr lang="en-US" sz="3600" b="1" dirty="0">
              <a:solidFill>
                <a:schemeClr val="tx2">
                  <a:lumMod val="20000"/>
                  <a:lumOff val="80000"/>
                </a:schemeClr>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429132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4879" y="1828800"/>
            <a:ext cx="8077199" cy="4114800"/>
          </a:xfrm>
          <a:noFill/>
          <a:ln>
            <a:noFill/>
          </a:ln>
        </p:spPr>
        <p:txBody>
          <a:bodyPr anchor="t" anchorCtr="1"/>
          <a:lstStyle/>
          <a:p>
            <a:pPr marL="0" indent="0">
              <a:spcBef>
                <a:spcPts val="0"/>
              </a:spcBef>
              <a:buNone/>
            </a:pPr>
            <a:r>
              <a:rPr lang="en-US" sz="1600" dirty="0"/>
              <a:t>Thank you for your support and commitment to providing financial education within our communities!  To demonstrate our impact with the work you do, we are collecting volunteer and educator feedback.</a:t>
            </a:r>
          </a:p>
          <a:p>
            <a:pPr marL="0" indent="0">
              <a:spcBef>
                <a:spcPts val="0"/>
              </a:spcBef>
              <a:buNone/>
            </a:pPr>
            <a:endParaRPr lang="en-US" sz="1600" dirty="0"/>
          </a:p>
          <a:p>
            <a:pPr marL="0" indent="0">
              <a:spcBef>
                <a:spcPts val="0"/>
              </a:spcBef>
              <a:buNone/>
            </a:pPr>
            <a:r>
              <a:rPr lang="en-US" sz="1600" dirty="0"/>
              <a:t>Please go to the following page to enter feedback - </a:t>
            </a:r>
            <a:r>
              <a:rPr lang="en-US" sz="1600" dirty="0">
                <a:hlinkClick r:id="rId4"/>
              </a:rPr>
              <a:t>https://handsonbanking.org/volunteerfeedback/</a:t>
            </a:r>
            <a:r>
              <a:rPr lang="en-US" sz="1600" dirty="0"/>
              <a:t>.</a:t>
            </a:r>
          </a:p>
          <a:p>
            <a:pPr marL="0" indent="0">
              <a:spcBef>
                <a:spcPts val="0"/>
              </a:spcBef>
              <a:buNone/>
            </a:pPr>
            <a:endParaRPr lang="en-US" sz="1600" dirty="0"/>
          </a:p>
          <a:p>
            <a:pPr marL="0" indent="0">
              <a:spcBef>
                <a:spcPts val="0"/>
              </a:spcBef>
              <a:buNone/>
            </a:pPr>
            <a:r>
              <a:rPr lang="en-US" sz="1600" dirty="0"/>
              <a:t>Please have your participants go to the following webpage to submit their feedback - </a:t>
            </a:r>
            <a:r>
              <a:rPr lang="en-US" sz="1600" dirty="0">
                <a:hlinkClick r:id="rId5"/>
              </a:rPr>
              <a:t>https://handsonbanking.org/participant-survey/</a:t>
            </a:r>
            <a:r>
              <a:rPr lang="en-US" sz="1600" dirty="0"/>
              <a:t>.  </a:t>
            </a:r>
          </a:p>
          <a:p>
            <a:pPr marL="0" indent="0">
              <a:spcBef>
                <a:spcPts val="0"/>
              </a:spcBef>
              <a:buNone/>
            </a:pPr>
            <a:endParaRPr lang="en-US" sz="1600" dirty="0"/>
          </a:p>
          <a:p>
            <a:pPr marL="0" indent="0">
              <a:spcBef>
                <a:spcPts val="0"/>
              </a:spcBef>
              <a:buNone/>
            </a:pPr>
            <a:r>
              <a:rPr lang="en-US" sz="1600" dirty="0"/>
              <a:t>The evaluation does not contain any personal information for participants or you. The evaluation will help us understand participants’ knowledge and confidence about money management topics and will help us better demonstrate the impact of our efforts. </a:t>
            </a:r>
          </a:p>
        </p:txBody>
      </p:sp>
      <p:sp>
        <p:nvSpPr>
          <p:cNvPr id="8" name="Freeform 508"/>
          <p:cNvSpPr>
            <a:spLocks noEditPoints="1"/>
          </p:cNvSpPr>
          <p:nvPr/>
        </p:nvSpPr>
        <p:spPr bwMode="auto">
          <a:xfrm>
            <a:off x="4191000" y="381000"/>
            <a:ext cx="695357" cy="695357"/>
          </a:xfrm>
          <a:custGeom>
            <a:avLst/>
            <a:gdLst>
              <a:gd name="T0" fmla="*/ 1489 w 3617"/>
              <a:gd name="T1" fmla="*/ 187 h 3617"/>
              <a:gd name="T2" fmla="*/ 1096 w 3617"/>
              <a:gd name="T3" fmla="*/ 318 h 3617"/>
              <a:gd name="T4" fmla="*/ 754 w 3617"/>
              <a:gd name="T5" fmla="*/ 538 h 3617"/>
              <a:gd name="T6" fmla="*/ 475 w 3617"/>
              <a:gd name="T7" fmla="*/ 833 h 3617"/>
              <a:gd name="T8" fmla="*/ 277 w 3617"/>
              <a:gd name="T9" fmla="*/ 1190 h 3617"/>
              <a:gd name="T10" fmla="*/ 170 w 3617"/>
              <a:gd name="T11" fmla="*/ 1593 h 3617"/>
              <a:gd name="T12" fmla="*/ 170 w 3617"/>
              <a:gd name="T13" fmla="*/ 2024 h 3617"/>
              <a:gd name="T14" fmla="*/ 277 w 3617"/>
              <a:gd name="T15" fmla="*/ 2428 h 3617"/>
              <a:gd name="T16" fmla="*/ 475 w 3617"/>
              <a:gd name="T17" fmla="*/ 2783 h 3617"/>
              <a:gd name="T18" fmla="*/ 754 w 3617"/>
              <a:gd name="T19" fmla="*/ 3079 h 3617"/>
              <a:gd name="T20" fmla="*/ 1096 w 3617"/>
              <a:gd name="T21" fmla="*/ 3299 h 3617"/>
              <a:gd name="T22" fmla="*/ 1489 w 3617"/>
              <a:gd name="T23" fmla="*/ 3429 h 3617"/>
              <a:gd name="T24" fmla="*/ 1917 w 3617"/>
              <a:gd name="T25" fmla="*/ 3456 h 3617"/>
              <a:gd name="T26" fmla="*/ 2329 w 3617"/>
              <a:gd name="T27" fmla="*/ 3376 h 3617"/>
              <a:gd name="T28" fmla="*/ 2699 w 3617"/>
              <a:gd name="T29" fmla="*/ 3199 h 3617"/>
              <a:gd name="T30" fmla="*/ 3012 w 3617"/>
              <a:gd name="T31" fmla="*/ 2939 h 3617"/>
              <a:gd name="T32" fmla="*/ 3251 w 3617"/>
              <a:gd name="T33" fmla="*/ 2612 h 3617"/>
              <a:gd name="T34" fmla="*/ 3405 w 3617"/>
              <a:gd name="T35" fmla="*/ 2231 h 3617"/>
              <a:gd name="T36" fmla="*/ 3460 w 3617"/>
              <a:gd name="T37" fmla="*/ 1808 h 3617"/>
              <a:gd name="T38" fmla="*/ 3405 w 3617"/>
              <a:gd name="T39" fmla="*/ 1387 h 3617"/>
              <a:gd name="T40" fmla="*/ 3251 w 3617"/>
              <a:gd name="T41" fmla="*/ 1005 h 3617"/>
              <a:gd name="T42" fmla="*/ 3012 w 3617"/>
              <a:gd name="T43" fmla="*/ 678 h 3617"/>
              <a:gd name="T44" fmla="*/ 2699 w 3617"/>
              <a:gd name="T45" fmla="*/ 418 h 3617"/>
              <a:gd name="T46" fmla="*/ 2329 w 3617"/>
              <a:gd name="T47" fmla="*/ 241 h 3617"/>
              <a:gd name="T48" fmla="*/ 1917 w 3617"/>
              <a:gd name="T49" fmla="*/ 161 h 3617"/>
              <a:gd name="T50" fmla="*/ 2027 w 3617"/>
              <a:gd name="T51" fmla="*/ 13 h 3617"/>
              <a:gd name="T52" fmla="*/ 2438 w 3617"/>
              <a:gd name="T53" fmla="*/ 114 h 3617"/>
              <a:gd name="T54" fmla="*/ 2808 w 3617"/>
              <a:gd name="T55" fmla="*/ 302 h 3617"/>
              <a:gd name="T56" fmla="*/ 3123 w 3617"/>
              <a:gd name="T57" fmla="*/ 567 h 3617"/>
              <a:gd name="T58" fmla="*/ 3369 w 3617"/>
              <a:gd name="T59" fmla="*/ 897 h 3617"/>
              <a:gd name="T60" fmla="*/ 3537 w 3617"/>
              <a:gd name="T61" fmla="*/ 1278 h 3617"/>
              <a:gd name="T62" fmla="*/ 3613 w 3617"/>
              <a:gd name="T63" fmla="*/ 1698 h 3617"/>
              <a:gd name="T64" fmla="*/ 3588 w 3617"/>
              <a:gd name="T65" fmla="*/ 2133 h 3617"/>
              <a:gd name="T66" fmla="*/ 3464 w 3617"/>
              <a:gd name="T67" fmla="*/ 2535 h 3617"/>
              <a:gd name="T68" fmla="*/ 3255 w 3617"/>
              <a:gd name="T69" fmla="*/ 2893 h 3617"/>
              <a:gd name="T70" fmla="*/ 2973 w 3617"/>
              <a:gd name="T71" fmla="*/ 3191 h 3617"/>
              <a:gd name="T72" fmla="*/ 2630 w 3617"/>
              <a:gd name="T73" fmla="*/ 3420 h 3617"/>
              <a:gd name="T74" fmla="*/ 2237 w 3617"/>
              <a:gd name="T75" fmla="*/ 3565 h 3617"/>
              <a:gd name="T76" fmla="*/ 1809 w 3617"/>
              <a:gd name="T77" fmla="*/ 3617 h 3617"/>
              <a:gd name="T78" fmla="*/ 1380 w 3617"/>
              <a:gd name="T79" fmla="*/ 3565 h 3617"/>
              <a:gd name="T80" fmla="*/ 987 w 3617"/>
              <a:gd name="T81" fmla="*/ 3420 h 3617"/>
              <a:gd name="T82" fmla="*/ 644 w 3617"/>
              <a:gd name="T83" fmla="*/ 3191 h 3617"/>
              <a:gd name="T84" fmla="*/ 362 w 3617"/>
              <a:gd name="T85" fmla="*/ 2893 h 3617"/>
              <a:gd name="T86" fmla="*/ 153 w 3617"/>
              <a:gd name="T87" fmla="*/ 2535 h 3617"/>
              <a:gd name="T88" fmla="*/ 30 w 3617"/>
              <a:gd name="T89" fmla="*/ 2133 h 3617"/>
              <a:gd name="T90" fmla="*/ 3 w 3617"/>
              <a:gd name="T91" fmla="*/ 1698 h 3617"/>
              <a:gd name="T92" fmla="*/ 79 w 3617"/>
              <a:gd name="T93" fmla="*/ 1278 h 3617"/>
              <a:gd name="T94" fmla="*/ 247 w 3617"/>
              <a:gd name="T95" fmla="*/ 897 h 3617"/>
              <a:gd name="T96" fmla="*/ 494 w 3617"/>
              <a:gd name="T97" fmla="*/ 567 h 3617"/>
              <a:gd name="T98" fmla="*/ 809 w 3617"/>
              <a:gd name="T99" fmla="*/ 302 h 3617"/>
              <a:gd name="T100" fmla="*/ 1178 w 3617"/>
              <a:gd name="T101" fmla="*/ 114 h 3617"/>
              <a:gd name="T102" fmla="*/ 1590 w 3617"/>
              <a:gd name="T103" fmla="*/ 13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7" h="3617">
                <a:moveTo>
                  <a:pt x="1809" y="156"/>
                </a:moveTo>
                <a:lnTo>
                  <a:pt x="1700" y="161"/>
                </a:lnTo>
                <a:lnTo>
                  <a:pt x="1593" y="171"/>
                </a:lnTo>
                <a:lnTo>
                  <a:pt x="1489" y="187"/>
                </a:lnTo>
                <a:lnTo>
                  <a:pt x="1386" y="211"/>
                </a:lnTo>
                <a:lnTo>
                  <a:pt x="1287" y="241"/>
                </a:lnTo>
                <a:lnTo>
                  <a:pt x="1189" y="276"/>
                </a:lnTo>
                <a:lnTo>
                  <a:pt x="1096" y="318"/>
                </a:lnTo>
                <a:lnTo>
                  <a:pt x="1005" y="366"/>
                </a:lnTo>
                <a:lnTo>
                  <a:pt x="918" y="418"/>
                </a:lnTo>
                <a:lnTo>
                  <a:pt x="834" y="476"/>
                </a:lnTo>
                <a:lnTo>
                  <a:pt x="754" y="538"/>
                </a:lnTo>
                <a:lnTo>
                  <a:pt x="678" y="605"/>
                </a:lnTo>
                <a:lnTo>
                  <a:pt x="605" y="678"/>
                </a:lnTo>
                <a:lnTo>
                  <a:pt x="538" y="754"/>
                </a:lnTo>
                <a:lnTo>
                  <a:pt x="475" y="833"/>
                </a:lnTo>
                <a:lnTo>
                  <a:pt x="418" y="918"/>
                </a:lnTo>
                <a:lnTo>
                  <a:pt x="365" y="1005"/>
                </a:lnTo>
                <a:lnTo>
                  <a:pt x="318" y="1096"/>
                </a:lnTo>
                <a:lnTo>
                  <a:pt x="277" y="1190"/>
                </a:lnTo>
                <a:lnTo>
                  <a:pt x="241" y="1286"/>
                </a:lnTo>
                <a:lnTo>
                  <a:pt x="211" y="1387"/>
                </a:lnTo>
                <a:lnTo>
                  <a:pt x="188" y="1489"/>
                </a:lnTo>
                <a:lnTo>
                  <a:pt x="170" y="1593"/>
                </a:lnTo>
                <a:lnTo>
                  <a:pt x="161" y="1700"/>
                </a:lnTo>
                <a:lnTo>
                  <a:pt x="156" y="1808"/>
                </a:lnTo>
                <a:lnTo>
                  <a:pt x="161" y="1917"/>
                </a:lnTo>
                <a:lnTo>
                  <a:pt x="170" y="2024"/>
                </a:lnTo>
                <a:lnTo>
                  <a:pt x="188" y="2128"/>
                </a:lnTo>
                <a:lnTo>
                  <a:pt x="211" y="2231"/>
                </a:lnTo>
                <a:lnTo>
                  <a:pt x="241" y="2330"/>
                </a:lnTo>
                <a:lnTo>
                  <a:pt x="277" y="2428"/>
                </a:lnTo>
                <a:lnTo>
                  <a:pt x="318" y="2521"/>
                </a:lnTo>
                <a:lnTo>
                  <a:pt x="365" y="2612"/>
                </a:lnTo>
                <a:lnTo>
                  <a:pt x="418" y="2699"/>
                </a:lnTo>
                <a:lnTo>
                  <a:pt x="475" y="2783"/>
                </a:lnTo>
                <a:lnTo>
                  <a:pt x="538" y="2863"/>
                </a:lnTo>
                <a:lnTo>
                  <a:pt x="605" y="2939"/>
                </a:lnTo>
                <a:lnTo>
                  <a:pt x="678" y="3012"/>
                </a:lnTo>
                <a:lnTo>
                  <a:pt x="754" y="3079"/>
                </a:lnTo>
                <a:lnTo>
                  <a:pt x="834" y="3142"/>
                </a:lnTo>
                <a:lnTo>
                  <a:pt x="918" y="3199"/>
                </a:lnTo>
                <a:lnTo>
                  <a:pt x="1005" y="3252"/>
                </a:lnTo>
                <a:lnTo>
                  <a:pt x="1096" y="3299"/>
                </a:lnTo>
                <a:lnTo>
                  <a:pt x="1189" y="3340"/>
                </a:lnTo>
                <a:lnTo>
                  <a:pt x="1287" y="3376"/>
                </a:lnTo>
                <a:lnTo>
                  <a:pt x="1386" y="3406"/>
                </a:lnTo>
                <a:lnTo>
                  <a:pt x="1489" y="3429"/>
                </a:lnTo>
                <a:lnTo>
                  <a:pt x="1593" y="3446"/>
                </a:lnTo>
                <a:lnTo>
                  <a:pt x="1700" y="3456"/>
                </a:lnTo>
                <a:lnTo>
                  <a:pt x="1809" y="3461"/>
                </a:lnTo>
                <a:lnTo>
                  <a:pt x="1917" y="3456"/>
                </a:lnTo>
                <a:lnTo>
                  <a:pt x="2023" y="3446"/>
                </a:lnTo>
                <a:lnTo>
                  <a:pt x="2128" y="3429"/>
                </a:lnTo>
                <a:lnTo>
                  <a:pt x="2230" y="3406"/>
                </a:lnTo>
                <a:lnTo>
                  <a:pt x="2329" y="3376"/>
                </a:lnTo>
                <a:lnTo>
                  <a:pt x="2427" y="3340"/>
                </a:lnTo>
                <a:lnTo>
                  <a:pt x="2521" y="3299"/>
                </a:lnTo>
                <a:lnTo>
                  <a:pt x="2612" y="3252"/>
                </a:lnTo>
                <a:lnTo>
                  <a:pt x="2699" y="3199"/>
                </a:lnTo>
                <a:lnTo>
                  <a:pt x="2784" y="3142"/>
                </a:lnTo>
                <a:lnTo>
                  <a:pt x="2863" y="3079"/>
                </a:lnTo>
                <a:lnTo>
                  <a:pt x="2939" y="3012"/>
                </a:lnTo>
                <a:lnTo>
                  <a:pt x="3012" y="2939"/>
                </a:lnTo>
                <a:lnTo>
                  <a:pt x="3079" y="2863"/>
                </a:lnTo>
                <a:lnTo>
                  <a:pt x="3141" y="2783"/>
                </a:lnTo>
                <a:lnTo>
                  <a:pt x="3199" y="2699"/>
                </a:lnTo>
                <a:lnTo>
                  <a:pt x="3251" y="2612"/>
                </a:lnTo>
                <a:lnTo>
                  <a:pt x="3299" y="2521"/>
                </a:lnTo>
                <a:lnTo>
                  <a:pt x="3339" y="2428"/>
                </a:lnTo>
                <a:lnTo>
                  <a:pt x="3376" y="2330"/>
                </a:lnTo>
                <a:lnTo>
                  <a:pt x="3405" y="2231"/>
                </a:lnTo>
                <a:lnTo>
                  <a:pt x="3429" y="2128"/>
                </a:lnTo>
                <a:lnTo>
                  <a:pt x="3446" y="2024"/>
                </a:lnTo>
                <a:lnTo>
                  <a:pt x="3456" y="1917"/>
                </a:lnTo>
                <a:lnTo>
                  <a:pt x="3460" y="1808"/>
                </a:lnTo>
                <a:lnTo>
                  <a:pt x="3456" y="1700"/>
                </a:lnTo>
                <a:lnTo>
                  <a:pt x="3446" y="1593"/>
                </a:lnTo>
                <a:lnTo>
                  <a:pt x="3429" y="1489"/>
                </a:lnTo>
                <a:lnTo>
                  <a:pt x="3405" y="1387"/>
                </a:lnTo>
                <a:lnTo>
                  <a:pt x="3376" y="1286"/>
                </a:lnTo>
                <a:lnTo>
                  <a:pt x="3339" y="1190"/>
                </a:lnTo>
                <a:lnTo>
                  <a:pt x="3299" y="1096"/>
                </a:lnTo>
                <a:lnTo>
                  <a:pt x="3251" y="1005"/>
                </a:lnTo>
                <a:lnTo>
                  <a:pt x="3199" y="918"/>
                </a:lnTo>
                <a:lnTo>
                  <a:pt x="3141" y="833"/>
                </a:lnTo>
                <a:lnTo>
                  <a:pt x="3079" y="754"/>
                </a:lnTo>
                <a:lnTo>
                  <a:pt x="3012" y="678"/>
                </a:lnTo>
                <a:lnTo>
                  <a:pt x="2939" y="605"/>
                </a:lnTo>
                <a:lnTo>
                  <a:pt x="2863" y="538"/>
                </a:lnTo>
                <a:lnTo>
                  <a:pt x="2784" y="476"/>
                </a:lnTo>
                <a:lnTo>
                  <a:pt x="2699" y="418"/>
                </a:lnTo>
                <a:lnTo>
                  <a:pt x="2612" y="366"/>
                </a:lnTo>
                <a:lnTo>
                  <a:pt x="2521" y="318"/>
                </a:lnTo>
                <a:lnTo>
                  <a:pt x="2427" y="276"/>
                </a:lnTo>
                <a:lnTo>
                  <a:pt x="2329" y="241"/>
                </a:lnTo>
                <a:lnTo>
                  <a:pt x="2230" y="211"/>
                </a:lnTo>
                <a:lnTo>
                  <a:pt x="2128" y="187"/>
                </a:lnTo>
                <a:lnTo>
                  <a:pt x="2023" y="171"/>
                </a:lnTo>
                <a:lnTo>
                  <a:pt x="1917" y="161"/>
                </a:lnTo>
                <a:lnTo>
                  <a:pt x="1809" y="156"/>
                </a:lnTo>
                <a:close/>
                <a:moveTo>
                  <a:pt x="1809" y="0"/>
                </a:moveTo>
                <a:lnTo>
                  <a:pt x="1918" y="4"/>
                </a:lnTo>
                <a:lnTo>
                  <a:pt x="2027" y="13"/>
                </a:lnTo>
                <a:lnTo>
                  <a:pt x="2133" y="29"/>
                </a:lnTo>
                <a:lnTo>
                  <a:pt x="2237" y="52"/>
                </a:lnTo>
                <a:lnTo>
                  <a:pt x="2339" y="79"/>
                </a:lnTo>
                <a:lnTo>
                  <a:pt x="2438" y="114"/>
                </a:lnTo>
                <a:lnTo>
                  <a:pt x="2535" y="153"/>
                </a:lnTo>
                <a:lnTo>
                  <a:pt x="2630" y="197"/>
                </a:lnTo>
                <a:lnTo>
                  <a:pt x="2720" y="248"/>
                </a:lnTo>
                <a:lnTo>
                  <a:pt x="2808" y="302"/>
                </a:lnTo>
                <a:lnTo>
                  <a:pt x="2893" y="362"/>
                </a:lnTo>
                <a:lnTo>
                  <a:pt x="2973" y="426"/>
                </a:lnTo>
                <a:lnTo>
                  <a:pt x="3050" y="494"/>
                </a:lnTo>
                <a:lnTo>
                  <a:pt x="3123" y="567"/>
                </a:lnTo>
                <a:lnTo>
                  <a:pt x="3191" y="644"/>
                </a:lnTo>
                <a:lnTo>
                  <a:pt x="3255" y="724"/>
                </a:lnTo>
                <a:lnTo>
                  <a:pt x="3315" y="809"/>
                </a:lnTo>
                <a:lnTo>
                  <a:pt x="3369" y="897"/>
                </a:lnTo>
                <a:lnTo>
                  <a:pt x="3420" y="987"/>
                </a:lnTo>
                <a:lnTo>
                  <a:pt x="3464" y="1082"/>
                </a:lnTo>
                <a:lnTo>
                  <a:pt x="3503" y="1179"/>
                </a:lnTo>
                <a:lnTo>
                  <a:pt x="3537" y="1278"/>
                </a:lnTo>
                <a:lnTo>
                  <a:pt x="3565" y="1380"/>
                </a:lnTo>
                <a:lnTo>
                  <a:pt x="3588" y="1483"/>
                </a:lnTo>
                <a:lnTo>
                  <a:pt x="3603" y="1590"/>
                </a:lnTo>
                <a:lnTo>
                  <a:pt x="3613" y="1698"/>
                </a:lnTo>
                <a:lnTo>
                  <a:pt x="3617" y="1808"/>
                </a:lnTo>
                <a:lnTo>
                  <a:pt x="3613" y="1918"/>
                </a:lnTo>
                <a:lnTo>
                  <a:pt x="3603" y="2027"/>
                </a:lnTo>
                <a:lnTo>
                  <a:pt x="3588" y="2133"/>
                </a:lnTo>
                <a:lnTo>
                  <a:pt x="3565" y="2237"/>
                </a:lnTo>
                <a:lnTo>
                  <a:pt x="3537" y="2340"/>
                </a:lnTo>
                <a:lnTo>
                  <a:pt x="3503" y="2439"/>
                </a:lnTo>
                <a:lnTo>
                  <a:pt x="3464" y="2535"/>
                </a:lnTo>
                <a:lnTo>
                  <a:pt x="3420" y="2630"/>
                </a:lnTo>
                <a:lnTo>
                  <a:pt x="3369" y="2720"/>
                </a:lnTo>
                <a:lnTo>
                  <a:pt x="3315" y="2808"/>
                </a:lnTo>
                <a:lnTo>
                  <a:pt x="3255" y="2893"/>
                </a:lnTo>
                <a:lnTo>
                  <a:pt x="3191" y="2973"/>
                </a:lnTo>
                <a:lnTo>
                  <a:pt x="3123" y="3050"/>
                </a:lnTo>
                <a:lnTo>
                  <a:pt x="3050" y="3123"/>
                </a:lnTo>
                <a:lnTo>
                  <a:pt x="2973" y="3191"/>
                </a:lnTo>
                <a:lnTo>
                  <a:pt x="2893" y="3255"/>
                </a:lnTo>
                <a:lnTo>
                  <a:pt x="2808" y="3314"/>
                </a:lnTo>
                <a:lnTo>
                  <a:pt x="2720" y="3369"/>
                </a:lnTo>
                <a:lnTo>
                  <a:pt x="2630" y="3420"/>
                </a:lnTo>
                <a:lnTo>
                  <a:pt x="2535" y="3464"/>
                </a:lnTo>
                <a:lnTo>
                  <a:pt x="2438" y="3504"/>
                </a:lnTo>
                <a:lnTo>
                  <a:pt x="2339" y="3538"/>
                </a:lnTo>
                <a:lnTo>
                  <a:pt x="2237" y="3565"/>
                </a:lnTo>
                <a:lnTo>
                  <a:pt x="2133" y="3587"/>
                </a:lnTo>
                <a:lnTo>
                  <a:pt x="2027" y="3604"/>
                </a:lnTo>
                <a:lnTo>
                  <a:pt x="1918" y="3614"/>
                </a:lnTo>
                <a:lnTo>
                  <a:pt x="1809" y="3617"/>
                </a:lnTo>
                <a:lnTo>
                  <a:pt x="1699" y="3614"/>
                </a:lnTo>
                <a:lnTo>
                  <a:pt x="1590" y="3604"/>
                </a:lnTo>
                <a:lnTo>
                  <a:pt x="1483" y="3587"/>
                </a:lnTo>
                <a:lnTo>
                  <a:pt x="1380" y="3565"/>
                </a:lnTo>
                <a:lnTo>
                  <a:pt x="1277" y="3538"/>
                </a:lnTo>
                <a:lnTo>
                  <a:pt x="1178" y="3504"/>
                </a:lnTo>
                <a:lnTo>
                  <a:pt x="1082" y="3464"/>
                </a:lnTo>
                <a:lnTo>
                  <a:pt x="987" y="3420"/>
                </a:lnTo>
                <a:lnTo>
                  <a:pt x="897" y="3369"/>
                </a:lnTo>
                <a:lnTo>
                  <a:pt x="809" y="3314"/>
                </a:lnTo>
                <a:lnTo>
                  <a:pt x="724" y="3255"/>
                </a:lnTo>
                <a:lnTo>
                  <a:pt x="644" y="3191"/>
                </a:lnTo>
                <a:lnTo>
                  <a:pt x="567" y="3123"/>
                </a:lnTo>
                <a:lnTo>
                  <a:pt x="494" y="3050"/>
                </a:lnTo>
                <a:lnTo>
                  <a:pt x="426" y="2973"/>
                </a:lnTo>
                <a:lnTo>
                  <a:pt x="362" y="2893"/>
                </a:lnTo>
                <a:lnTo>
                  <a:pt x="302" y="2808"/>
                </a:lnTo>
                <a:lnTo>
                  <a:pt x="247" y="2720"/>
                </a:lnTo>
                <a:lnTo>
                  <a:pt x="197" y="2630"/>
                </a:lnTo>
                <a:lnTo>
                  <a:pt x="153" y="2535"/>
                </a:lnTo>
                <a:lnTo>
                  <a:pt x="113" y="2439"/>
                </a:lnTo>
                <a:lnTo>
                  <a:pt x="79" y="2340"/>
                </a:lnTo>
                <a:lnTo>
                  <a:pt x="52" y="2237"/>
                </a:lnTo>
                <a:lnTo>
                  <a:pt x="30" y="2133"/>
                </a:lnTo>
                <a:lnTo>
                  <a:pt x="13" y="2027"/>
                </a:lnTo>
                <a:lnTo>
                  <a:pt x="3" y="1918"/>
                </a:lnTo>
                <a:lnTo>
                  <a:pt x="0" y="1808"/>
                </a:lnTo>
                <a:lnTo>
                  <a:pt x="3" y="1698"/>
                </a:lnTo>
                <a:lnTo>
                  <a:pt x="13" y="1590"/>
                </a:lnTo>
                <a:lnTo>
                  <a:pt x="30" y="1483"/>
                </a:lnTo>
                <a:lnTo>
                  <a:pt x="52" y="1380"/>
                </a:lnTo>
                <a:lnTo>
                  <a:pt x="79" y="1278"/>
                </a:lnTo>
                <a:lnTo>
                  <a:pt x="113" y="1179"/>
                </a:lnTo>
                <a:lnTo>
                  <a:pt x="153" y="1082"/>
                </a:lnTo>
                <a:lnTo>
                  <a:pt x="197" y="987"/>
                </a:lnTo>
                <a:lnTo>
                  <a:pt x="247" y="897"/>
                </a:lnTo>
                <a:lnTo>
                  <a:pt x="302" y="809"/>
                </a:lnTo>
                <a:lnTo>
                  <a:pt x="362" y="724"/>
                </a:lnTo>
                <a:lnTo>
                  <a:pt x="426" y="644"/>
                </a:lnTo>
                <a:lnTo>
                  <a:pt x="494" y="567"/>
                </a:lnTo>
                <a:lnTo>
                  <a:pt x="567" y="494"/>
                </a:lnTo>
                <a:lnTo>
                  <a:pt x="644" y="426"/>
                </a:lnTo>
                <a:lnTo>
                  <a:pt x="724" y="362"/>
                </a:lnTo>
                <a:lnTo>
                  <a:pt x="809" y="302"/>
                </a:lnTo>
                <a:lnTo>
                  <a:pt x="897" y="248"/>
                </a:lnTo>
                <a:lnTo>
                  <a:pt x="987" y="197"/>
                </a:lnTo>
                <a:lnTo>
                  <a:pt x="1082" y="153"/>
                </a:lnTo>
                <a:lnTo>
                  <a:pt x="1178" y="114"/>
                </a:lnTo>
                <a:lnTo>
                  <a:pt x="1277" y="79"/>
                </a:lnTo>
                <a:lnTo>
                  <a:pt x="1380" y="52"/>
                </a:lnTo>
                <a:lnTo>
                  <a:pt x="1483" y="29"/>
                </a:lnTo>
                <a:lnTo>
                  <a:pt x="1590" y="13"/>
                </a:lnTo>
                <a:lnTo>
                  <a:pt x="1699" y="4"/>
                </a:lnTo>
                <a:lnTo>
                  <a:pt x="180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4507539" y="551674"/>
            <a:ext cx="62278" cy="264682"/>
          </a:xfrm>
          <a:custGeom>
            <a:avLst/>
            <a:gdLst>
              <a:gd name="T0" fmla="*/ 0 w 397"/>
              <a:gd name="T1" fmla="*/ 0 h 1686"/>
              <a:gd name="T2" fmla="*/ 397 w 397"/>
              <a:gd name="T3" fmla="*/ 0 h 1686"/>
              <a:gd name="T4" fmla="*/ 285 w 397"/>
              <a:gd name="T5" fmla="*/ 1686 h 1686"/>
              <a:gd name="T6" fmla="*/ 116 w 397"/>
              <a:gd name="T7" fmla="*/ 1686 h 1686"/>
              <a:gd name="T8" fmla="*/ 0 w 397"/>
              <a:gd name="T9" fmla="*/ 0 h 1686"/>
            </a:gdLst>
            <a:ahLst/>
            <a:cxnLst>
              <a:cxn ang="0">
                <a:pos x="T0" y="T1"/>
              </a:cxn>
              <a:cxn ang="0">
                <a:pos x="T2" y="T3"/>
              </a:cxn>
              <a:cxn ang="0">
                <a:pos x="T4" y="T5"/>
              </a:cxn>
              <a:cxn ang="0">
                <a:pos x="T6" y="T7"/>
              </a:cxn>
              <a:cxn ang="0">
                <a:pos x="T8" y="T9"/>
              </a:cxn>
            </a:cxnLst>
            <a:rect l="0" t="0" r="r" b="b"/>
            <a:pathLst>
              <a:path w="397" h="1686">
                <a:moveTo>
                  <a:pt x="0" y="0"/>
                </a:moveTo>
                <a:lnTo>
                  <a:pt x="397" y="0"/>
                </a:lnTo>
                <a:lnTo>
                  <a:pt x="285" y="1686"/>
                </a:lnTo>
                <a:lnTo>
                  <a:pt x="116" y="1686"/>
                </a:lnTo>
                <a:lnTo>
                  <a:pt x="0" y="0"/>
                </a:lnTo>
                <a:close/>
              </a:path>
            </a:pathLst>
          </a:custGeom>
          <a:solidFill>
            <a:srgbClr val="5098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25" name="Freeform 24"/>
          <p:cNvSpPr>
            <a:spLocks/>
          </p:cNvSpPr>
          <p:nvPr/>
        </p:nvSpPr>
        <p:spPr bwMode="auto">
          <a:xfrm>
            <a:off x="4501878" y="853157"/>
            <a:ext cx="73601" cy="75017"/>
          </a:xfrm>
          <a:custGeom>
            <a:avLst/>
            <a:gdLst>
              <a:gd name="T0" fmla="*/ 229 w 464"/>
              <a:gd name="T1" fmla="*/ 0 h 472"/>
              <a:gd name="T2" fmla="*/ 268 w 464"/>
              <a:gd name="T3" fmla="*/ 4 h 472"/>
              <a:gd name="T4" fmla="*/ 305 w 464"/>
              <a:gd name="T5" fmla="*/ 13 h 472"/>
              <a:gd name="T6" fmla="*/ 338 w 464"/>
              <a:gd name="T7" fmla="*/ 27 h 472"/>
              <a:gd name="T8" fmla="*/ 368 w 464"/>
              <a:gd name="T9" fmla="*/ 47 h 472"/>
              <a:gd name="T10" fmla="*/ 396 w 464"/>
              <a:gd name="T11" fmla="*/ 70 h 472"/>
              <a:gd name="T12" fmla="*/ 420 w 464"/>
              <a:gd name="T13" fmla="*/ 98 h 472"/>
              <a:gd name="T14" fmla="*/ 439 w 464"/>
              <a:gd name="T15" fmla="*/ 129 h 472"/>
              <a:gd name="T16" fmla="*/ 453 w 464"/>
              <a:gd name="T17" fmla="*/ 164 h 472"/>
              <a:gd name="T18" fmla="*/ 461 w 464"/>
              <a:gd name="T19" fmla="*/ 200 h 472"/>
              <a:gd name="T20" fmla="*/ 464 w 464"/>
              <a:gd name="T21" fmla="*/ 239 h 472"/>
              <a:gd name="T22" fmla="*/ 461 w 464"/>
              <a:gd name="T23" fmla="*/ 276 h 472"/>
              <a:gd name="T24" fmla="*/ 453 w 464"/>
              <a:gd name="T25" fmla="*/ 312 h 472"/>
              <a:gd name="T26" fmla="*/ 439 w 464"/>
              <a:gd name="T27" fmla="*/ 345 h 472"/>
              <a:gd name="T28" fmla="*/ 420 w 464"/>
              <a:gd name="T29" fmla="*/ 377 h 472"/>
              <a:gd name="T30" fmla="*/ 396 w 464"/>
              <a:gd name="T31" fmla="*/ 404 h 472"/>
              <a:gd name="T32" fmla="*/ 368 w 464"/>
              <a:gd name="T33" fmla="*/ 428 h 472"/>
              <a:gd name="T34" fmla="*/ 338 w 464"/>
              <a:gd name="T35" fmla="*/ 447 h 472"/>
              <a:gd name="T36" fmla="*/ 305 w 464"/>
              <a:gd name="T37" fmla="*/ 460 h 472"/>
              <a:gd name="T38" fmla="*/ 268 w 464"/>
              <a:gd name="T39" fmla="*/ 469 h 472"/>
              <a:gd name="T40" fmla="*/ 229 w 464"/>
              <a:gd name="T41" fmla="*/ 472 h 472"/>
              <a:gd name="T42" fmla="*/ 193 w 464"/>
              <a:gd name="T43" fmla="*/ 469 h 472"/>
              <a:gd name="T44" fmla="*/ 157 w 464"/>
              <a:gd name="T45" fmla="*/ 460 h 472"/>
              <a:gd name="T46" fmla="*/ 124 w 464"/>
              <a:gd name="T47" fmla="*/ 447 h 472"/>
              <a:gd name="T48" fmla="*/ 94 w 464"/>
              <a:gd name="T49" fmla="*/ 428 h 472"/>
              <a:gd name="T50" fmla="*/ 67 w 464"/>
              <a:gd name="T51" fmla="*/ 404 h 472"/>
              <a:gd name="T52" fmla="*/ 43 w 464"/>
              <a:gd name="T53" fmla="*/ 377 h 472"/>
              <a:gd name="T54" fmla="*/ 26 w 464"/>
              <a:gd name="T55" fmla="*/ 345 h 472"/>
              <a:gd name="T56" fmla="*/ 11 w 464"/>
              <a:gd name="T57" fmla="*/ 312 h 472"/>
              <a:gd name="T58" fmla="*/ 2 w 464"/>
              <a:gd name="T59" fmla="*/ 276 h 472"/>
              <a:gd name="T60" fmla="*/ 0 w 464"/>
              <a:gd name="T61" fmla="*/ 239 h 472"/>
              <a:gd name="T62" fmla="*/ 2 w 464"/>
              <a:gd name="T63" fmla="*/ 200 h 472"/>
              <a:gd name="T64" fmla="*/ 11 w 464"/>
              <a:gd name="T65" fmla="*/ 164 h 472"/>
              <a:gd name="T66" fmla="*/ 26 w 464"/>
              <a:gd name="T67" fmla="*/ 129 h 472"/>
              <a:gd name="T68" fmla="*/ 43 w 464"/>
              <a:gd name="T69" fmla="*/ 98 h 472"/>
              <a:gd name="T70" fmla="*/ 67 w 464"/>
              <a:gd name="T71" fmla="*/ 70 h 472"/>
              <a:gd name="T72" fmla="*/ 94 w 464"/>
              <a:gd name="T73" fmla="*/ 47 h 472"/>
              <a:gd name="T74" fmla="*/ 124 w 464"/>
              <a:gd name="T75" fmla="*/ 27 h 472"/>
              <a:gd name="T76" fmla="*/ 157 w 464"/>
              <a:gd name="T77" fmla="*/ 13 h 472"/>
              <a:gd name="T78" fmla="*/ 193 w 464"/>
              <a:gd name="T79" fmla="*/ 4 h 472"/>
              <a:gd name="T80" fmla="*/ 229 w 464"/>
              <a:gd name="T81"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4" h="472">
                <a:moveTo>
                  <a:pt x="229" y="0"/>
                </a:moveTo>
                <a:lnTo>
                  <a:pt x="268" y="4"/>
                </a:lnTo>
                <a:lnTo>
                  <a:pt x="305" y="13"/>
                </a:lnTo>
                <a:lnTo>
                  <a:pt x="338" y="27"/>
                </a:lnTo>
                <a:lnTo>
                  <a:pt x="368" y="47"/>
                </a:lnTo>
                <a:lnTo>
                  <a:pt x="396" y="70"/>
                </a:lnTo>
                <a:lnTo>
                  <a:pt x="420" y="98"/>
                </a:lnTo>
                <a:lnTo>
                  <a:pt x="439" y="129"/>
                </a:lnTo>
                <a:lnTo>
                  <a:pt x="453" y="164"/>
                </a:lnTo>
                <a:lnTo>
                  <a:pt x="461" y="200"/>
                </a:lnTo>
                <a:lnTo>
                  <a:pt x="464" y="239"/>
                </a:lnTo>
                <a:lnTo>
                  <a:pt x="461" y="276"/>
                </a:lnTo>
                <a:lnTo>
                  <a:pt x="453" y="312"/>
                </a:lnTo>
                <a:lnTo>
                  <a:pt x="439" y="345"/>
                </a:lnTo>
                <a:lnTo>
                  <a:pt x="420" y="377"/>
                </a:lnTo>
                <a:lnTo>
                  <a:pt x="396" y="404"/>
                </a:lnTo>
                <a:lnTo>
                  <a:pt x="368" y="428"/>
                </a:lnTo>
                <a:lnTo>
                  <a:pt x="338" y="447"/>
                </a:lnTo>
                <a:lnTo>
                  <a:pt x="305" y="460"/>
                </a:lnTo>
                <a:lnTo>
                  <a:pt x="268" y="469"/>
                </a:lnTo>
                <a:lnTo>
                  <a:pt x="229" y="472"/>
                </a:lnTo>
                <a:lnTo>
                  <a:pt x="193" y="469"/>
                </a:lnTo>
                <a:lnTo>
                  <a:pt x="157" y="460"/>
                </a:lnTo>
                <a:lnTo>
                  <a:pt x="124" y="447"/>
                </a:lnTo>
                <a:lnTo>
                  <a:pt x="94" y="428"/>
                </a:lnTo>
                <a:lnTo>
                  <a:pt x="67" y="404"/>
                </a:lnTo>
                <a:lnTo>
                  <a:pt x="43" y="377"/>
                </a:lnTo>
                <a:lnTo>
                  <a:pt x="26" y="345"/>
                </a:lnTo>
                <a:lnTo>
                  <a:pt x="11" y="312"/>
                </a:lnTo>
                <a:lnTo>
                  <a:pt x="2" y="276"/>
                </a:lnTo>
                <a:lnTo>
                  <a:pt x="0" y="239"/>
                </a:lnTo>
                <a:lnTo>
                  <a:pt x="2" y="200"/>
                </a:lnTo>
                <a:lnTo>
                  <a:pt x="11" y="164"/>
                </a:lnTo>
                <a:lnTo>
                  <a:pt x="26" y="129"/>
                </a:lnTo>
                <a:lnTo>
                  <a:pt x="43" y="98"/>
                </a:lnTo>
                <a:lnTo>
                  <a:pt x="67" y="70"/>
                </a:lnTo>
                <a:lnTo>
                  <a:pt x="94" y="47"/>
                </a:lnTo>
                <a:lnTo>
                  <a:pt x="124" y="27"/>
                </a:lnTo>
                <a:lnTo>
                  <a:pt x="157" y="13"/>
                </a:lnTo>
                <a:lnTo>
                  <a:pt x="193" y="4"/>
                </a:lnTo>
                <a:lnTo>
                  <a:pt x="229" y="0"/>
                </a:lnTo>
                <a:close/>
              </a:path>
            </a:pathLst>
          </a:custGeom>
          <a:solidFill>
            <a:srgbClr val="5098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Tree>
    <p:custDataLst>
      <p:tags r:id="rId1"/>
    </p:custDataLst>
    <p:extLst>
      <p:ext uri="{BB962C8B-B14F-4D97-AF65-F5344CB8AC3E}">
        <p14:creationId xmlns:p14="http://schemas.microsoft.com/office/powerpoint/2010/main" val="317034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62341" y="319904"/>
            <a:ext cx="8229600" cy="5084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n-US" sz="3200" dirty="0">
                <a:solidFill>
                  <a:schemeClr val="bg1"/>
                </a:solidFill>
                <a:latin typeface="Century Gothic" panose="020B0502020202020204" pitchFamily="34" charset="0"/>
                <a:cs typeface="Arial" panose="020B0604020202020204" pitchFamily="34" charset="0"/>
              </a:rPr>
              <a:t>Needs vs. wants</a:t>
            </a:r>
          </a:p>
        </p:txBody>
      </p:sp>
      <p:sp>
        <p:nvSpPr>
          <p:cNvPr id="2" name="Title 1"/>
          <p:cNvSpPr>
            <a:spLocks noGrp="1"/>
          </p:cNvSpPr>
          <p:nvPr>
            <p:ph type="title"/>
          </p:nvPr>
        </p:nvSpPr>
        <p:spPr/>
        <p:txBody>
          <a:bodyPr/>
          <a:lstStyle/>
          <a:p>
            <a:r>
              <a:rPr lang="en-US" dirty="0"/>
              <a:t>Introduction</a:t>
            </a:r>
          </a:p>
        </p:txBody>
      </p:sp>
      <p:sp>
        <p:nvSpPr>
          <p:cNvPr id="13"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2</a:t>
            </a:fld>
            <a:endParaRPr lang="en-US" altLang="en-US" dirty="0"/>
          </a:p>
        </p:txBody>
      </p:sp>
      <p:sp>
        <p:nvSpPr>
          <p:cNvPr id="9" name="Content Placeholder 2">
            <a:extLst>
              <a:ext uri="{FF2B5EF4-FFF2-40B4-BE49-F238E27FC236}">
                <a16:creationId xmlns:a16="http://schemas.microsoft.com/office/drawing/2014/main" id="{38F2847C-68DB-4571-B78F-E8C688C5538A}"/>
              </a:ext>
            </a:extLst>
          </p:cNvPr>
          <p:cNvSpPr txBox="1">
            <a:spLocks/>
          </p:cNvSpPr>
          <p:nvPr/>
        </p:nvSpPr>
        <p:spPr bwMode="auto">
          <a:xfrm>
            <a:off x="547729" y="1646600"/>
            <a:ext cx="7529471" cy="2925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5425" indent="-225425" algn="l" rtl="0" eaLnBrk="1" fontAlgn="base" hangingPunct="1">
              <a:lnSpc>
                <a:spcPct val="100000"/>
              </a:lnSpc>
              <a:spcBef>
                <a:spcPts val="1000"/>
              </a:spcBef>
              <a:spcAft>
                <a:spcPct val="0"/>
              </a:spcAft>
              <a:buFont typeface="Arial" pitchFamily="34" charset="0"/>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69913" indent="-225425" algn="l" rtl="0" eaLnBrk="1" fontAlgn="base" hangingPunct="1">
              <a:lnSpc>
                <a:spcPct val="100000"/>
              </a:lnSpc>
              <a:spcBef>
                <a:spcPts val="1000"/>
              </a:spcBef>
              <a:spcAft>
                <a:spcPct val="0"/>
              </a:spcAft>
              <a:buFont typeface="Arial" pitchFamily="34" charset="0"/>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5425" algn="l" rtl="0" eaLnBrk="1" fontAlgn="base" hangingPunct="1">
              <a:lnSpc>
                <a:spcPct val="100000"/>
              </a:lnSpc>
              <a:spcBef>
                <a:spcPts val="1000"/>
              </a:spcBef>
              <a:spcAft>
                <a:spcPct val="0"/>
              </a:spcAft>
              <a:buFont typeface="Arial"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66825" indent="-233363" algn="l" rtl="0" eaLnBrk="1" fontAlgn="base" hangingPunct="1">
              <a:lnSpc>
                <a:spcPct val="100000"/>
              </a:lnSpc>
              <a:spcBef>
                <a:spcPts val="1000"/>
              </a:spcBef>
              <a:spcAft>
                <a:spcPct val="0"/>
              </a:spcAft>
              <a:buFont typeface="Arial"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603375" indent="-225425" algn="l" rtl="0" eaLnBrk="1" fontAlgn="base" hangingPunct="1">
              <a:lnSpc>
                <a:spcPct val="100000"/>
              </a:lnSpc>
              <a:spcBef>
                <a:spcPts val="1000"/>
              </a:spcBef>
              <a:spcAft>
                <a:spcPct val="0"/>
              </a:spcAft>
              <a:buFont typeface="Arial" pitchFamily="34" charset="0"/>
              <a:buChar cha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457200" indent="-457200">
              <a:buFont typeface="Arial" pitchFamily="34" charset="0"/>
              <a:buAutoNum type="arabicPeriod"/>
            </a:pPr>
            <a:r>
              <a:rPr lang="en-US" kern="0" dirty="0"/>
              <a:t>Gain an understanding of elder financial abuse </a:t>
            </a:r>
          </a:p>
          <a:p>
            <a:pPr marL="457200" indent="-457200">
              <a:buFont typeface="Arial" pitchFamily="34" charset="0"/>
              <a:buAutoNum type="arabicPeriod"/>
            </a:pPr>
            <a:r>
              <a:rPr lang="en-US" kern="0" dirty="0"/>
              <a:t>Learn about common scams </a:t>
            </a:r>
          </a:p>
          <a:p>
            <a:pPr marL="457200" indent="-457200">
              <a:buFont typeface="Arial" pitchFamily="34" charset="0"/>
              <a:buAutoNum type="arabicPeriod"/>
            </a:pPr>
            <a:r>
              <a:rPr lang="en-US" kern="0" dirty="0"/>
              <a:t>Recognize red flags to avoid being scammed</a:t>
            </a:r>
          </a:p>
          <a:p>
            <a:pPr marL="457200" indent="-457200">
              <a:buFont typeface="Arial" pitchFamily="34" charset="0"/>
              <a:buAutoNum type="arabicPeriod"/>
            </a:pPr>
            <a:r>
              <a:rPr lang="en-US" kern="0" dirty="0"/>
              <a:t>Taking steps to protect yourself and others against financial exploitation</a:t>
            </a:r>
          </a:p>
          <a:p>
            <a:pPr marL="457200" indent="-457200">
              <a:buFont typeface="Arial" pitchFamily="34" charset="0"/>
              <a:buAutoNum type="arabicPeriod"/>
            </a:pPr>
            <a:r>
              <a:rPr lang="en-US" kern="0" dirty="0"/>
              <a:t>Learn about helpful resources</a:t>
            </a:r>
          </a:p>
          <a:p>
            <a:endParaRPr lang="en-US" kern="0" dirty="0"/>
          </a:p>
        </p:txBody>
      </p:sp>
      <p:pic>
        <p:nvPicPr>
          <p:cNvPr id="4" name="Picture 3" descr="A person sitting at a desk with a computer&#10;&#10;Description automatically generated with medium confidence">
            <a:extLst>
              <a:ext uri="{FF2B5EF4-FFF2-40B4-BE49-F238E27FC236}">
                <a16:creationId xmlns:a16="http://schemas.microsoft.com/office/drawing/2014/main" id="{BAFF1745-036C-49E1-9699-1930F23F93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0105" y="3997688"/>
            <a:ext cx="2857500" cy="1905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2300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62341" y="319904"/>
            <a:ext cx="8229600" cy="5084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n-US" sz="3200" dirty="0">
                <a:solidFill>
                  <a:schemeClr val="bg1"/>
                </a:solidFill>
                <a:latin typeface="Century Gothic" panose="020B0502020202020204" pitchFamily="34" charset="0"/>
                <a:cs typeface="Arial" panose="020B0604020202020204" pitchFamily="34" charset="0"/>
              </a:rPr>
              <a:t>Needs vs. wants</a:t>
            </a:r>
          </a:p>
        </p:txBody>
      </p:sp>
      <p:sp>
        <p:nvSpPr>
          <p:cNvPr id="2" name="Title 1"/>
          <p:cNvSpPr>
            <a:spLocks noGrp="1"/>
          </p:cNvSpPr>
          <p:nvPr>
            <p:ph type="title"/>
          </p:nvPr>
        </p:nvSpPr>
        <p:spPr/>
        <p:txBody>
          <a:bodyPr/>
          <a:lstStyle/>
          <a:p>
            <a:r>
              <a:rPr lang="en-US" dirty="0"/>
              <a:t>Video – Introduction to Fraud</a:t>
            </a:r>
          </a:p>
        </p:txBody>
      </p:sp>
      <p:sp>
        <p:nvSpPr>
          <p:cNvPr id="13"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3</a:t>
            </a:fld>
            <a:endParaRPr lang="en-US" altLang="en-US" dirty="0"/>
          </a:p>
        </p:txBody>
      </p:sp>
      <p:pic>
        <p:nvPicPr>
          <p:cNvPr id="4" name="introduction_to_fraud (540p)">
            <a:hlinkClick r:id="" action="ppaction://media"/>
            <a:extLst>
              <a:ext uri="{FF2B5EF4-FFF2-40B4-BE49-F238E27FC236}">
                <a16:creationId xmlns:a16="http://schemas.microsoft.com/office/drawing/2014/main" id="{8712DE3E-406A-40B1-9E0D-9EEC612A0C11}"/>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695684" y="1676400"/>
            <a:ext cx="7752632" cy="4360855"/>
          </a:xfrm>
          <a:prstGeom prst="rect">
            <a:avLst/>
          </a:prstGeom>
        </p:spPr>
      </p:pic>
    </p:spTree>
    <p:custDataLst>
      <p:tags r:id="rId1"/>
    </p:custDataLst>
    <p:extLst>
      <p:ext uri="{BB962C8B-B14F-4D97-AF65-F5344CB8AC3E}">
        <p14:creationId xmlns:p14="http://schemas.microsoft.com/office/powerpoint/2010/main" val="402864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7688" y="320675"/>
            <a:ext cx="8229600" cy="495113"/>
          </a:xfrm>
        </p:spPr>
        <p:txBody>
          <a:bodyPr/>
          <a:lstStyle/>
          <a:p>
            <a:r>
              <a:rPr lang="en-US" dirty="0"/>
              <a:t>What is financial elder abuse?</a:t>
            </a:r>
          </a:p>
        </p:txBody>
      </p:sp>
      <p:sp>
        <p:nvSpPr>
          <p:cNvPr id="24579" name="Content Placeholder 1"/>
          <p:cNvSpPr>
            <a:spLocks noGrp="1"/>
          </p:cNvSpPr>
          <p:nvPr>
            <p:ph sz="half" idx="1"/>
          </p:nvPr>
        </p:nvSpPr>
        <p:spPr>
          <a:xfrm>
            <a:off x="533400" y="1652717"/>
            <a:ext cx="7848600" cy="495113"/>
          </a:xfrm>
        </p:spPr>
        <p:txBody>
          <a:bodyPr/>
          <a:lstStyle/>
          <a:p>
            <a:pPr marL="0" indent="0">
              <a:lnSpc>
                <a:spcPct val="100000"/>
              </a:lnSpc>
              <a:spcBef>
                <a:spcPts val="1200"/>
              </a:spcBef>
              <a:buSzPct val="100000"/>
              <a:buNone/>
            </a:pPr>
            <a:r>
              <a:rPr lang="en-US" sz="2000" dirty="0"/>
              <a:t>Scams are just one way older adults can fall victim to elder abuse.</a:t>
            </a:r>
          </a:p>
        </p:txBody>
      </p:sp>
      <p:graphicFrame>
        <p:nvGraphicFramePr>
          <p:cNvPr id="7" name="Content Placeholder 6" descr="table with furniture information" title="table with furniture information"/>
          <p:cNvGraphicFramePr>
            <a:graphicFrameLocks noGrp="1"/>
          </p:cNvGraphicFramePr>
          <p:nvPr>
            <p:ph sz="half" idx="2"/>
            <p:extLst>
              <p:ext uri="{D42A27DB-BD31-4B8C-83A1-F6EECF244321}">
                <p14:modId xmlns:p14="http://schemas.microsoft.com/office/powerpoint/2010/main" val="301399971"/>
              </p:ext>
            </p:extLst>
          </p:nvPr>
        </p:nvGraphicFramePr>
        <p:xfrm>
          <a:off x="4566684" y="2147830"/>
          <a:ext cx="4152001" cy="3409156"/>
        </p:xfrm>
        <a:graphic>
          <a:graphicData uri="http://schemas.openxmlformats.org/drawingml/2006/table">
            <a:tbl>
              <a:tblPr firstRow="1" bandRow="1">
                <a:tableStyleId>{2D5ABB26-0587-4C30-8999-92F81FD0307C}</a:tableStyleId>
              </a:tblPr>
              <a:tblGrid>
                <a:gridCol w="4152001">
                  <a:extLst>
                    <a:ext uri="{9D8B030D-6E8A-4147-A177-3AD203B41FA5}">
                      <a16:colId xmlns:a16="http://schemas.microsoft.com/office/drawing/2014/main" val="935859941"/>
                    </a:ext>
                  </a:extLst>
                </a:gridCol>
              </a:tblGrid>
              <a:tr h="482587">
                <a:tc>
                  <a:txBody>
                    <a:bodyPr/>
                    <a:lstStyle/>
                    <a:p>
                      <a:pPr marL="0" indent="0">
                        <a:spcAft>
                          <a:spcPts val="0"/>
                        </a:spcAft>
                        <a:buNone/>
                      </a:pP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a scam?</a:t>
                      </a:r>
                    </a:p>
                  </a:txBody>
                  <a:tcPr marT="91440" marB="91440" anchor="ctr">
                    <a:solidFill>
                      <a:schemeClr val="accent2"/>
                    </a:solidFill>
                  </a:tcPr>
                </a:tc>
                <a:extLst>
                  <a:ext uri="{0D108BD9-81ED-4DB2-BD59-A6C34878D82A}">
                    <a16:rowId xmlns:a16="http://schemas.microsoft.com/office/drawing/2014/main" val="3503305873"/>
                  </a:ext>
                </a:extLst>
              </a:tr>
              <a:tr h="679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A scam is a trick a con artist plays on an unsuspecting person</a:t>
                      </a:r>
                    </a:p>
                  </a:txBody>
                  <a:tcPr marT="91440" marB="91440" anchor="ctr">
                    <a:solidFill>
                      <a:schemeClr val="bg1"/>
                    </a:solidFill>
                  </a:tcPr>
                </a:tc>
                <a:extLst>
                  <a:ext uri="{0D108BD9-81ED-4DB2-BD59-A6C34878D82A}">
                    <a16:rowId xmlns:a16="http://schemas.microsoft.com/office/drawing/2014/main" val="2646995497"/>
                  </a:ext>
                </a:extLst>
              </a:tr>
              <a:tr h="724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The goal is to take money or other assets that does not belong to them</a:t>
                      </a:r>
                    </a:p>
                  </a:txBody>
                  <a:tcPr marT="91440" marB="91440" anchor="ctr">
                    <a:solidFill>
                      <a:schemeClr val="accent5">
                        <a:lumMod val="20000"/>
                        <a:lumOff val="80000"/>
                      </a:schemeClr>
                    </a:solidFill>
                  </a:tcPr>
                </a:tc>
                <a:extLst>
                  <a:ext uri="{0D108BD9-81ED-4DB2-BD59-A6C34878D82A}">
                    <a16:rowId xmlns:a16="http://schemas.microsoft.com/office/drawing/2014/main" val="2905513233"/>
                  </a:ext>
                </a:extLst>
              </a:tr>
              <a:tr h="763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If the scam succeeds, the victim’s money is gone and so is the scammer</a:t>
                      </a:r>
                    </a:p>
                  </a:txBody>
                  <a:tcPr marT="91440" marB="91440" anchor="ctr">
                    <a:noFill/>
                  </a:tcPr>
                </a:tc>
                <a:extLst>
                  <a:ext uri="{0D108BD9-81ED-4DB2-BD59-A6C34878D82A}">
                    <a16:rowId xmlns:a16="http://schemas.microsoft.com/office/drawing/2014/main" val="628493530"/>
                  </a:ext>
                </a:extLst>
              </a:tr>
              <a:tr h="759234">
                <a:tc>
                  <a:txBody>
                    <a:bodyPr/>
                    <a:lstStyle/>
                    <a:p>
                      <a:pPr algn="l">
                        <a:spcAft>
                          <a:spcPts val="0"/>
                        </a:spcAft>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 dishonest scheme</a:t>
                      </a:r>
                      <a:r>
                        <a:rPr lang="en-US" sz="140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of any kind tricks someone into giving up their money or belongings</a:t>
                      </a:r>
                      <a:endPar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T="91440" marB="91440" anchor="ctr">
                    <a:solidFill>
                      <a:schemeClr val="accent5">
                        <a:lumMod val="20000"/>
                        <a:lumOff val="80000"/>
                      </a:schemeClr>
                    </a:solidFill>
                  </a:tcPr>
                </a:tc>
                <a:extLst>
                  <a:ext uri="{0D108BD9-81ED-4DB2-BD59-A6C34878D82A}">
                    <a16:rowId xmlns:a16="http://schemas.microsoft.com/office/drawing/2014/main" val="3744444263"/>
                  </a:ext>
                </a:extLst>
              </a:tr>
            </a:tbl>
          </a:graphicData>
        </a:graphic>
      </p:graphicFrame>
      <p:graphicFrame>
        <p:nvGraphicFramePr>
          <p:cNvPr id="2" name="Table 1">
            <a:extLst>
              <a:ext uri="{FF2B5EF4-FFF2-40B4-BE49-F238E27FC236}">
                <a16:creationId xmlns:a16="http://schemas.microsoft.com/office/drawing/2014/main" id="{6D0EF990-554A-4AAB-89CF-3951C7A5E731}"/>
              </a:ext>
            </a:extLst>
          </p:cNvPr>
          <p:cNvGraphicFramePr>
            <a:graphicFrameLocks noGrp="1"/>
          </p:cNvGraphicFramePr>
          <p:nvPr>
            <p:extLst>
              <p:ext uri="{D42A27DB-BD31-4B8C-83A1-F6EECF244321}">
                <p14:modId xmlns:p14="http://schemas.microsoft.com/office/powerpoint/2010/main" val="2064575256"/>
              </p:ext>
            </p:extLst>
          </p:nvPr>
        </p:nvGraphicFramePr>
        <p:xfrm>
          <a:off x="425315" y="2147830"/>
          <a:ext cx="3925199" cy="3409156"/>
        </p:xfrm>
        <a:graphic>
          <a:graphicData uri="http://schemas.openxmlformats.org/drawingml/2006/table">
            <a:tbl>
              <a:tblPr firstRow="1" bandRow="1">
                <a:tableStyleId>{2D5ABB26-0587-4C30-8999-92F81FD0307C}</a:tableStyleId>
              </a:tblPr>
              <a:tblGrid>
                <a:gridCol w="3925199">
                  <a:extLst>
                    <a:ext uri="{9D8B030D-6E8A-4147-A177-3AD203B41FA5}">
                      <a16:colId xmlns:a16="http://schemas.microsoft.com/office/drawing/2014/main" val="874351315"/>
                    </a:ext>
                  </a:extLst>
                </a:gridCol>
              </a:tblGrid>
              <a:tr h="482587">
                <a:tc>
                  <a:txBody>
                    <a:bodyPr/>
                    <a:lstStyle/>
                    <a:p>
                      <a:pPr marL="0" indent="0">
                        <a:spcAft>
                          <a:spcPts val="0"/>
                        </a:spcAft>
                        <a:buNone/>
                      </a:pP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elder financial abuse?</a:t>
                      </a:r>
                    </a:p>
                  </a:txBody>
                  <a:tcPr marT="91440" marB="91440" anchor="ctr">
                    <a:solidFill>
                      <a:schemeClr val="tx2"/>
                    </a:solidFill>
                  </a:tcPr>
                </a:tc>
                <a:extLst>
                  <a:ext uri="{0D108BD9-81ED-4DB2-BD59-A6C34878D82A}">
                    <a16:rowId xmlns:a16="http://schemas.microsoft.com/office/drawing/2014/main" val="3136786758"/>
                  </a:ext>
                </a:extLst>
              </a:tr>
              <a:tr h="679429">
                <a:tc>
                  <a:txBody>
                    <a:bodyPr/>
                    <a:lstStyle/>
                    <a:p>
                      <a:pPr>
                        <a:spcAft>
                          <a:spcPts val="0"/>
                        </a:spcAft>
                      </a:pPr>
                      <a:r>
                        <a:rPr lang="en-US" sz="1400" dirty="0">
                          <a:latin typeface="Open Sans" panose="020B0606030504020204" pitchFamily="34" charset="0"/>
                          <a:ea typeface="Open Sans" panose="020B0606030504020204" pitchFamily="34" charset="0"/>
                          <a:cs typeface="Open Sans" panose="020B0606030504020204" pitchFamily="34" charset="0"/>
                        </a:rPr>
                        <a:t>Taking an older or vulnerable adult’s money or property</a:t>
                      </a:r>
                    </a:p>
                  </a:txBody>
                  <a:tcPr marT="91440" marB="91440" anchor="ctr">
                    <a:noFill/>
                  </a:tcPr>
                </a:tc>
                <a:extLst>
                  <a:ext uri="{0D108BD9-81ED-4DB2-BD59-A6C34878D82A}">
                    <a16:rowId xmlns:a16="http://schemas.microsoft.com/office/drawing/2014/main" val="2355153009"/>
                  </a:ext>
                </a:extLst>
              </a:tr>
              <a:tr h="724178">
                <a:tc>
                  <a:txBody>
                    <a:bodyPr/>
                    <a:lstStyle/>
                    <a:p>
                      <a:pPr>
                        <a:spcAft>
                          <a:spcPts val="0"/>
                        </a:spcAft>
                      </a:pPr>
                      <a:r>
                        <a:rPr lang="en-US" sz="1400" dirty="0">
                          <a:latin typeface="Open Sans" panose="020B0606030504020204" pitchFamily="34" charset="0"/>
                          <a:ea typeface="Open Sans" panose="020B0606030504020204" pitchFamily="34" charset="0"/>
                          <a:cs typeface="Open Sans" panose="020B0606030504020204" pitchFamily="34" charset="0"/>
                        </a:rPr>
                        <a:t>Fraudulently</a:t>
                      </a:r>
                      <a:r>
                        <a:rPr lang="en-US" sz="1400" b="1"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signing for elderly people or forging their signatures</a:t>
                      </a:r>
                    </a:p>
                  </a:txBody>
                  <a:tcPr marT="91440" marB="91440" anchor="ctr">
                    <a:solidFill>
                      <a:schemeClr val="accent5">
                        <a:lumMod val="20000"/>
                        <a:lumOff val="80000"/>
                      </a:schemeClr>
                    </a:solidFill>
                  </a:tcPr>
                </a:tc>
                <a:extLst>
                  <a:ext uri="{0D108BD9-81ED-4DB2-BD59-A6C34878D82A}">
                    <a16:rowId xmlns:a16="http://schemas.microsoft.com/office/drawing/2014/main" val="2202037940"/>
                  </a:ext>
                </a:extLst>
              </a:tr>
              <a:tr h="763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Coercing or using undue influence to get an older person to give away assets </a:t>
                      </a:r>
                    </a:p>
                  </a:txBody>
                  <a:tcPr marT="91440" marB="91440" anchor="ctr">
                    <a:noFill/>
                  </a:tcPr>
                </a:tc>
                <a:extLst>
                  <a:ext uri="{0D108BD9-81ED-4DB2-BD59-A6C34878D82A}">
                    <a16:rowId xmlns:a16="http://schemas.microsoft.com/office/drawing/2014/main" val="4051034628"/>
                  </a:ext>
                </a:extLst>
              </a:tr>
              <a:tr h="759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Tricking someone to gain their confidence (also known as confidence crimes or “cons”)</a:t>
                      </a:r>
                    </a:p>
                  </a:txBody>
                  <a:tcPr marT="91440" marB="91440" anchor="ctr">
                    <a:solidFill>
                      <a:schemeClr val="accent5">
                        <a:lumMod val="20000"/>
                        <a:lumOff val="80000"/>
                      </a:schemeClr>
                    </a:solidFill>
                  </a:tcPr>
                </a:tc>
                <a:extLst>
                  <a:ext uri="{0D108BD9-81ED-4DB2-BD59-A6C34878D82A}">
                    <a16:rowId xmlns:a16="http://schemas.microsoft.com/office/drawing/2014/main" val="310753406"/>
                  </a:ext>
                </a:extLst>
              </a:tr>
            </a:tbl>
          </a:graphicData>
        </a:graphic>
      </p:graphicFrame>
    </p:spTree>
    <p:custDataLst>
      <p:tags r:id="rId1"/>
    </p:custDataLst>
    <p:extLst>
      <p:ext uri="{BB962C8B-B14F-4D97-AF65-F5344CB8AC3E}">
        <p14:creationId xmlns:p14="http://schemas.microsoft.com/office/powerpoint/2010/main" val="314360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418" y="1371600"/>
            <a:ext cx="5464982" cy="4876800"/>
          </a:xfrm>
        </p:spPr>
        <p:txBody>
          <a:bodyPr anchor="ctr"/>
          <a:lstStyle/>
          <a:p>
            <a:pPr>
              <a:spcBef>
                <a:spcPts val="600"/>
              </a:spcBef>
              <a:spcAft>
                <a:spcPts val="1200"/>
              </a:spcAft>
              <a:buFont typeface="Arial" panose="020B0604020202020204" pitchFamily="34" charset="0"/>
              <a:buChar char="•"/>
            </a:pPr>
            <a:r>
              <a:rPr lang="en-US" sz="2000" dirty="0"/>
              <a:t>Less mentally alert or confused easily </a:t>
            </a:r>
          </a:p>
          <a:p>
            <a:pPr>
              <a:spcBef>
                <a:spcPts val="600"/>
              </a:spcBef>
              <a:spcAft>
                <a:spcPts val="1200"/>
              </a:spcAft>
              <a:buFont typeface="Arial" panose="020B0604020202020204" pitchFamily="34" charset="0"/>
              <a:buChar char="•"/>
            </a:pPr>
            <a:r>
              <a:rPr lang="en-US" sz="2000" dirty="0"/>
              <a:t>Not digitally savvy</a:t>
            </a:r>
          </a:p>
          <a:p>
            <a:pPr>
              <a:spcBef>
                <a:spcPts val="600"/>
              </a:spcBef>
              <a:spcAft>
                <a:spcPts val="1200"/>
              </a:spcAft>
              <a:buFont typeface="Arial" panose="020B0604020202020204" pitchFamily="34" charset="0"/>
              <a:buChar char="•"/>
            </a:pPr>
            <a:r>
              <a:rPr lang="en-US" sz="2000" dirty="0"/>
              <a:t>Unaware of social media risks</a:t>
            </a:r>
          </a:p>
          <a:p>
            <a:pPr>
              <a:spcBef>
                <a:spcPts val="600"/>
              </a:spcBef>
              <a:spcAft>
                <a:spcPts val="1200"/>
              </a:spcAft>
              <a:buFont typeface="Arial" panose="020B0604020202020204" pitchFamily="34" charset="0"/>
              <a:buChar char="•"/>
            </a:pPr>
            <a:r>
              <a:rPr lang="en-US" sz="2000" dirty="0"/>
              <a:t>Greater isolation </a:t>
            </a:r>
          </a:p>
          <a:p>
            <a:pPr>
              <a:spcBef>
                <a:spcPts val="600"/>
              </a:spcBef>
              <a:spcAft>
                <a:spcPts val="1200"/>
              </a:spcAft>
              <a:buFont typeface="Arial" panose="020B0604020202020204" pitchFamily="34" charset="0"/>
              <a:buChar char="•"/>
            </a:pPr>
            <a:r>
              <a:rPr lang="en-US" sz="2000" dirty="0"/>
              <a:t>T</a:t>
            </a:r>
            <a:r>
              <a:rPr lang="en-US" sz="2000" kern="0" dirty="0"/>
              <a:t>end to have money and time</a:t>
            </a:r>
          </a:p>
          <a:p>
            <a:pPr>
              <a:spcBef>
                <a:spcPts val="600"/>
              </a:spcBef>
              <a:spcAft>
                <a:spcPts val="1200"/>
              </a:spcAft>
            </a:pPr>
            <a:r>
              <a:rPr lang="en-US" sz="2000" kern="0" dirty="0"/>
              <a:t>May be more trusting </a:t>
            </a:r>
          </a:p>
          <a:p>
            <a:pPr>
              <a:spcBef>
                <a:spcPts val="600"/>
              </a:spcBef>
              <a:spcAft>
                <a:spcPts val="1200"/>
              </a:spcAft>
            </a:pPr>
            <a:r>
              <a:rPr lang="en-US" sz="2000" kern="0" dirty="0"/>
              <a:t>May be grateful for attention</a:t>
            </a:r>
          </a:p>
          <a:p>
            <a:pPr>
              <a:spcBef>
                <a:spcPts val="600"/>
              </a:spcBef>
              <a:spcAft>
                <a:spcPts val="1200"/>
              </a:spcAft>
            </a:pPr>
            <a:r>
              <a:rPr lang="en-US" sz="2000" kern="0" dirty="0"/>
              <a:t>May be eager to help when they can</a:t>
            </a:r>
            <a:endParaRPr lang="en-US" sz="2000" dirty="0"/>
          </a:p>
        </p:txBody>
      </p:sp>
      <p:sp>
        <p:nvSpPr>
          <p:cNvPr id="5" name="Title 4"/>
          <p:cNvSpPr>
            <a:spLocks noGrp="1"/>
          </p:cNvSpPr>
          <p:nvPr>
            <p:ph type="title"/>
          </p:nvPr>
        </p:nvSpPr>
        <p:spPr/>
        <p:txBody>
          <a:bodyPr/>
          <a:lstStyle/>
          <a:p>
            <a:r>
              <a:rPr lang="en-US" dirty="0"/>
              <a:t>Why Older Adults?</a:t>
            </a:r>
          </a:p>
        </p:txBody>
      </p:sp>
      <p:pic>
        <p:nvPicPr>
          <p:cNvPr id="6" name="Picture 5" descr="Two people looking at a paper&#10;&#10;Description automatically generated with medium confidence">
            <a:extLst>
              <a:ext uri="{FF2B5EF4-FFF2-40B4-BE49-F238E27FC236}">
                <a16:creationId xmlns:a16="http://schemas.microsoft.com/office/drawing/2014/main" id="{A208D9D6-1AEF-4FC8-9B19-438872E3A5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1233" y="2715347"/>
            <a:ext cx="3280349" cy="2189305"/>
          </a:xfrm>
          <a:prstGeom prst="rect">
            <a:avLst/>
          </a:prstGeom>
        </p:spPr>
      </p:pic>
    </p:spTree>
    <p:custDataLst>
      <p:tags r:id="rId1"/>
    </p:custDataLst>
    <p:extLst>
      <p:ext uri="{BB962C8B-B14F-4D97-AF65-F5344CB8AC3E}">
        <p14:creationId xmlns:p14="http://schemas.microsoft.com/office/powerpoint/2010/main" val="383635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7688" y="320675"/>
            <a:ext cx="8229600" cy="504078"/>
          </a:xfrm>
        </p:spPr>
        <p:txBody>
          <a:bodyPr/>
          <a:lstStyle/>
          <a:p>
            <a:r>
              <a:rPr lang="en-US" dirty="0"/>
              <a:t>Profile of a Scammer</a:t>
            </a:r>
          </a:p>
        </p:txBody>
      </p:sp>
      <p:sp>
        <p:nvSpPr>
          <p:cNvPr id="5" name="Content Placeholder 2"/>
          <p:cNvSpPr txBox="1">
            <a:spLocks/>
          </p:cNvSpPr>
          <p:nvPr/>
        </p:nvSpPr>
        <p:spPr bwMode="auto">
          <a:xfrm>
            <a:off x="547688" y="1752600"/>
            <a:ext cx="5014912" cy="4114800"/>
          </a:xfrm>
          <a:prstGeom prst="rect">
            <a:avLst/>
          </a:prstGeom>
          <a:solidFill>
            <a:schemeClr val="bg1"/>
          </a:solidFill>
          <a:ln>
            <a:noFill/>
          </a:ln>
        </p:spPr>
        <p:txBody>
          <a:bodyPr vert="horz" wrap="square" lIns="91440" tIns="91440" rIns="91440" bIns="91440" numCol="1" anchor="ctr" anchorCtr="0" compatLnSpc="1">
            <a:prstTxWarp prst="textNoShape">
              <a:avLst/>
            </a:prstTxWarp>
          </a:bodyPr>
          <a:lst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227013" algn="l" rtl="0" eaLnBrk="1" fontAlgn="base" hangingPunct="1">
              <a:spcBef>
                <a:spcPct val="0"/>
              </a:spcBef>
              <a:spcAft>
                <a:spcPts val="1200"/>
              </a:spcAft>
              <a:buFont typeface="Arial"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376363" indent="-234950" algn="l" rtl="0" eaLnBrk="1" fontAlgn="base" hangingPunct="1">
              <a:spcBef>
                <a:spcPct val="0"/>
              </a:spcBef>
              <a:spcAft>
                <a:spcPts val="1200"/>
              </a:spcAft>
              <a:buFont typeface="Wingdings" pitchFamily="2" charset="2"/>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spcBef>
                <a:spcPts val="1200"/>
              </a:spcBef>
              <a:buSzPts val="2000"/>
            </a:pPr>
            <a:r>
              <a:rPr lang="en-US" sz="2000" dirty="0">
                <a:latin typeface="Open Sans" panose="020B0606030504020204" pitchFamily="34" charset="0"/>
                <a:ea typeface="Open Sans" panose="020B0606030504020204" pitchFamily="34" charset="0"/>
                <a:cs typeface="Open Sans" panose="020B0606030504020204" pitchFamily="34" charset="0"/>
              </a:rPr>
              <a:t>Pinpoints a victim’s vulnerabilities</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Quickly gains trust</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Shows no mercy and triggers emotion</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Makes aggressive demands </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Can play upon fears</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Use a sense of urgency to dupe people into sending wires, checks, money or gift cards</a:t>
            </a:r>
          </a:p>
        </p:txBody>
      </p:sp>
      <p:pic>
        <p:nvPicPr>
          <p:cNvPr id="9" name="Picture 8" descr="Graphical user interface&#10;&#10;Description automatically generated">
            <a:extLst>
              <a:ext uri="{FF2B5EF4-FFF2-40B4-BE49-F238E27FC236}">
                <a16:creationId xmlns:a16="http://schemas.microsoft.com/office/drawing/2014/main" id="{7061428C-47AC-4A66-A7EA-2A7603CA7D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1900" y="2590800"/>
            <a:ext cx="2526183" cy="183185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6132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additive="base">
                                        <p:cTn id="25"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bg/>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 calcmode="lin" valueType="num">
                                      <p:cBhvr additive="base">
                                        <p:cTn id="6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Scammers Find You</a:t>
            </a:r>
          </a:p>
        </p:txBody>
      </p:sp>
      <p:sp>
        <p:nvSpPr>
          <p:cNvPr id="8" name="Content Placeholder 2"/>
          <p:cNvSpPr txBox="1">
            <a:spLocks/>
          </p:cNvSpPr>
          <p:nvPr/>
        </p:nvSpPr>
        <p:spPr bwMode="auto">
          <a:xfrm>
            <a:off x="550863" y="1676400"/>
            <a:ext cx="6002337" cy="3810000"/>
          </a:xfrm>
          <a:prstGeom prst="rect">
            <a:avLst/>
          </a:prstGeom>
          <a:solidFill>
            <a:schemeClr val="bg1"/>
          </a:solidFill>
          <a:ln>
            <a:noFill/>
          </a:ln>
        </p:spPr>
        <p:txBody>
          <a:bodyPr vert="horz" wrap="square" lIns="91440" tIns="91440" rIns="91440" bIns="91440" numCol="1" anchor="t" anchorCtr="0" compatLnSpc="1">
            <a:prstTxWarp prst="textNoShape">
              <a:avLst/>
            </a:prstTxWarp>
          </a:bodyPr>
          <a:lst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227013" algn="l" rtl="0" eaLnBrk="1" fontAlgn="base" hangingPunct="1">
              <a:spcBef>
                <a:spcPct val="0"/>
              </a:spcBef>
              <a:spcAft>
                <a:spcPts val="1200"/>
              </a:spcAft>
              <a:buFont typeface="Arial"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376363" indent="-234950" algn="l" rtl="0" eaLnBrk="1" fontAlgn="base" hangingPunct="1">
              <a:spcBef>
                <a:spcPct val="0"/>
              </a:spcBef>
              <a:spcAft>
                <a:spcPts val="1200"/>
              </a:spcAft>
              <a:buFont typeface="Wingdings" pitchFamily="2" charset="2"/>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t">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Obtain contact information on the dark web </a:t>
            </a:r>
          </a:p>
          <a:p>
            <a:pPr fontAlgn="t">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Gain your trust posing as a caregiver, helper, new friend or love interest</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Prowl online and on social media sites</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Infiltrate groups to which you belong</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Go door-to-door </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Family and close friends with ill intent </a:t>
            </a:r>
          </a:p>
          <a:p>
            <a:pPr>
              <a:spcBef>
                <a:spcPts val="600"/>
              </a:spcBef>
              <a:buFont typeface="Arial" panose="020B0604020202020204" pitchFamily="34" charset="0"/>
              <a:buChar char="•"/>
            </a:pP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Icon&#10;&#10;Description automatically generated">
            <a:extLst>
              <a:ext uri="{FF2B5EF4-FFF2-40B4-BE49-F238E27FC236}">
                <a16:creationId xmlns:a16="http://schemas.microsoft.com/office/drawing/2014/main" id="{4A62CD13-E8A0-4256-9C60-C299BAA81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2971800"/>
            <a:ext cx="2133362" cy="2112028"/>
          </a:xfrm>
          <a:prstGeom prst="rect">
            <a:avLst/>
          </a:prstGeom>
        </p:spPr>
      </p:pic>
    </p:spTree>
    <p:custDataLst>
      <p:tags r:id="rId1"/>
    </p:custDataLst>
    <p:extLst>
      <p:ext uri="{BB962C8B-B14F-4D97-AF65-F5344CB8AC3E}">
        <p14:creationId xmlns:p14="http://schemas.microsoft.com/office/powerpoint/2010/main" val="147721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 presetClass="entr" presetSubtype="8" fill="hold" grpId="0" nodeType="withEffect">
                                  <p:stCondLst>
                                    <p:cond delay="0"/>
                                  </p:stCondLst>
                                  <p:childTnLst>
                                    <p:set>
                                      <p:cBhvr>
                                        <p:cTn id="22" dur="1" fill="hold">
                                          <p:stCondLst>
                                            <p:cond delay="0"/>
                                          </p:stCondLst>
                                        </p:cTn>
                                        <p:tgtEl>
                                          <p:spTgt spid="8">
                                            <p:bg/>
                                          </p:spTgt>
                                        </p:tgtEl>
                                        <p:attrNameLst>
                                          <p:attrName>style.visibility</p:attrName>
                                        </p:attrNameLst>
                                      </p:cBhvr>
                                      <p:to>
                                        <p:strVal val="visible"/>
                                      </p:to>
                                    </p:set>
                                    <p:anim calcmode="lin" valueType="num">
                                      <p:cBhvr additive="base">
                                        <p:cTn id="23" dur="500" fill="hold"/>
                                        <p:tgtEl>
                                          <p:spTgt spid="8">
                                            <p:bg/>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bg/>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additive="base">
                                        <p:cTn id="41"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 calcmode="lin" valueType="num">
                                      <p:cBhvr additive="base">
                                        <p:cTn id="47"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 calcmode="lin" valueType="num">
                                      <p:cBhvr additive="base">
                                        <p:cTn id="53"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8">
                                            <p:txEl>
                                              <p:pRg st="5" end="5"/>
                                            </p:txEl>
                                          </p:spTgt>
                                        </p:tgtEl>
                                        <p:attrNameLst>
                                          <p:attrName>style.visibility</p:attrName>
                                        </p:attrNameLst>
                                      </p:cBhvr>
                                      <p:to>
                                        <p:strVal val="visible"/>
                                      </p:to>
                                    </p:set>
                                    <p:anim calcmode="lin" valueType="num">
                                      <p:cBhvr additive="base">
                                        <p:cTn id="59"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7688" y="320675"/>
            <a:ext cx="8229600" cy="522007"/>
          </a:xfrm>
        </p:spPr>
        <p:txBody>
          <a:bodyPr/>
          <a:lstStyle/>
          <a:p>
            <a:r>
              <a:rPr lang="en-US" dirty="0"/>
              <a:t>Scammers and Their Victims </a:t>
            </a:r>
          </a:p>
        </p:txBody>
      </p:sp>
      <p:graphicFrame>
        <p:nvGraphicFramePr>
          <p:cNvPr id="8" name="Content Placeholder 6" descr="table with furniture information" title="table with furniture information"/>
          <p:cNvGraphicFramePr>
            <a:graphicFrameLocks noGrp="1"/>
          </p:cNvGraphicFramePr>
          <p:nvPr>
            <p:ph sz="half" idx="2"/>
            <p:extLst>
              <p:ext uri="{D42A27DB-BD31-4B8C-83A1-F6EECF244321}">
                <p14:modId xmlns:p14="http://schemas.microsoft.com/office/powerpoint/2010/main" val="3351900203"/>
              </p:ext>
            </p:extLst>
          </p:nvPr>
        </p:nvGraphicFramePr>
        <p:xfrm>
          <a:off x="533400" y="1946814"/>
          <a:ext cx="8077200" cy="3729634"/>
        </p:xfrm>
        <a:graphic>
          <a:graphicData uri="http://schemas.openxmlformats.org/drawingml/2006/table">
            <a:tbl>
              <a:tblPr firstRow="1" bandRow="1">
                <a:tableStyleId>{2D5ABB26-0587-4C30-8999-92F81FD0307C}</a:tableStyleId>
              </a:tblPr>
              <a:tblGrid>
                <a:gridCol w="4038600">
                  <a:extLst>
                    <a:ext uri="{9D8B030D-6E8A-4147-A177-3AD203B41FA5}">
                      <a16:colId xmlns:a16="http://schemas.microsoft.com/office/drawing/2014/main" val="3936017157"/>
                    </a:ext>
                  </a:extLst>
                </a:gridCol>
                <a:gridCol w="4038600">
                  <a:extLst>
                    <a:ext uri="{9D8B030D-6E8A-4147-A177-3AD203B41FA5}">
                      <a16:colId xmlns:a16="http://schemas.microsoft.com/office/drawing/2014/main" val="935859941"/>
                    </a:ext>
                  </a:extLst>
                </a:gridCol>
              </a:tblGrid>
              <a:tr h="643986">
                <a:tc>
                  <a:txBody>
                    <a:bodyPr/>
                    <a:lstStyle/>
                    <a:p>
                      <a:pPr marL="0" indent="0">
                        <a:buNone/>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Scammers are Highly Skilled</a:t>
                      </a:r>
                    </a:p>
                  </a:txBody>
                  <a:tcPr marT="91440" marB="91440" anchor="ctr">
                    <a:solidFill>
                      <a:schemeClr val="tx2"/>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Victims M</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ay be Vulnerable</a:t>
                      </a:r>
                      <a:endPar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T="91440" marB="91440" anchor="ctr">
                    <a:solidFill>
                      <a:schemeClr val="tx2"/>
                    </a:solidFill>
                  </a:tcPr>
                </a:tc>
                <a:extLst>
                  <a:ext uri="{0D108BD9-81ED-4DB2-BD59-A6C34878D82A}">
                    <a16:rowId xmlns:a16="http://schemas.microsoft.com/office/drawing/2014/main" val="3503305873"/>
                  </a:ext>
                </a:extLst>
              </a:tr>
              <a:tr h="771412">
                <a:tc>
                  <a:txBody>
                    <a:bodyPr/>
                    <a:lstStyle/>
                    <a:p>
                      <a:pPr>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Appeal to emotions: sympathy, fear, and loneliness</a:t>
                      </a:r>
                    </a:p>
                  </a:txBody>
                  <a:tcPr marT="91440" marB="91440" anchor="ctr">
                    <a:solidFill>
                      <a:schemeClr val="bg1"/>
                    </a:solidFill>
                  </a:tcPr>
                </a:tc>
                <a:tc>
                  <a:txBody>
                    <a:bodyPr/>
                    <a:lstStyle/>
                    <a:p>
                      <a:pPr>
                        <a:lnSpc>
                          <a:spcPct val="100000"/>
                        </a:lnSpc>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May be isolated from friends and family</a:t>
                      </a:r>
                    </a:p>
                  </a:txBody>
                  <a:tcPr marT="91440" marB="91440" anchor="ctr">
                    <a:solidFill>
                      <a:schemeClr val="bg1"/>
                    </a:solidFill>
                  </a:tcPr>
                </a:tc>
                <a:extLst>
                  <a:ext uri="{0D108BD9-81ED-4DB2-BD59-A6C34878D82A}">
                    <a16:rowId xmlns:a16="http://schemas.microsoft.com/office/drawing/2014/main" val="2646995497"/>
                  </a:ext>
                </a:extLst>
              </a:tr>
              <a:tr h="771412">
                <a:tc>
                  <a:txBody>
                    <a:bodyPr/>
                    <a:lstStyle/>
                    <a:p>
                      <a:pPr>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Don’t take “no” for an answer</a:t>
                      </a:r>
                    </a:p>
                  </a:txBody>
                  <a:tcPr marT="91440" marB="91440" anchor="ctr">
                    <a:solidFill>
                      <a:schemeClr val="accent5">
                        <a:lumMod val="20000"/>
                        <a:lumOff val="80000"/>
                      </a:schemeClr>
                    </a:solidFill>
                  </a:tcPr>
                </a:tc>
                <a:tc>
                  <a:txBody>
                    <a:bodyPr/>
                    <a:lstStyle/>
                    <a:p>
                      <a:pPr>
                        <a:lnSpc>
                          <a:spcPct val="100000"/>
                        </a:lnSpc>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Hesitate asking for help </a:t>
                      </a:r>
                    </a:p>
                  </a:txBody>
                  <a:tcPr marT="91440" marB="91440" anchor="ctr">
                    <a:solidFill>
                      <a:schemeClr val="accent5">
                        <a:lumMod val="20000"/>
                        <a:lumOff val="80000"/>
                      </a:schemeClr>
                    </a:solidFill>
                  </a:tcPr>
                </a:tc>
                <a:extLst>
                  <a:ext uri="{0D108BD9-81ED-4DB2-BD59-A6C34878D82A}">
                    <a16:rowId xmlns:a16="http://schemas.microsoft.com/office/drawing/2014/main" val="2905513233"/>
                  </a:ext>
                </a:extLst>
              </a:tr>
              <a:tr h="771412">
                <a:tc>
                  <a:txBody>
                    <a:bodyPr/>
                    <a:lstStyle/>
                    <a:p>
                      <a:pPr>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Insist on secrecy</a:t>
                      </a:r>
                    </a:p>
                  </a:txBody>
                  <a:tcPr marT="91440" marB="91440" anchor="ctr">
                    <a:noFill/>
                  </a:tcPr>
                </a:tc>
                <a:tc>
                  <a:txBody>
                    <a:bodyPr/>
                    <a:lstStyle/>
                    <a:p>
                      <a:pPr>
                        <a:lnSpc>
                          <a:spcPct val="100000"/>
                        </a:lnSpc>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Often ashamed to report a scam</a:t>
                      </a:r>
                      <a:endPar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T="91440" marB="91440" anchor="ctr">
                    <a:noFill/>
                  </a:tcPr>
                </a:tc>
                <a:extLst>
                  <a:ext uri="{0D108BD9-81ED-4DB2-BD59-A6C34878D82A}">
                    <a16:rowId xmlns:a16="http://schemas.microsoft.com/office/drawing/2014/main" val="628493530"/>
                  </a:ext>
                </a:extLst>
              </a:tr>
              <a:tr h="771412">
                <a:tc>
                  <a: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Pretend to care </a:t>
                      </a:r>
                    </a:p>
                  </a:txBody>
                  <a:tcPr marT="91440" marB="91440" anchor="ctr">
                    <a:solidFill>
                      <a:schemeClr val="accent5">
                        <a:lumMod val="20000"/>
                        <a:lumOff val="80000"/>
                      </a:schemeClr>
                    </a:solidFill>
                  </a:tcPr>
                </a:tc>
                <a:tc>
                  <a:txBody>
                    <a:bodyPr/>
                    <a:lstStyle/>
                    <a:p>
                      <a:pPr algn="l">
                        <a:lnSpc>
                          <a:spcPct val="100000"/>
                        </a:lnSpc>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May have health issues or cognitive decline </a:t>
                      </a:r>
                    </a:p>
                  </a:txBody>
                  <a:tcPr marT="91440" marB="91440" anchor="ctr">
                    <a:solidFill>
                      <a:schemeClr val="accent5">
                        <a:lumMod val="20000"/>
                        <a:lumOff val="80000"/>
                      </a:schemeClr>
                    </a:solidFill>
                  </a:tcPr>
                </a:tc>
                <a:extLst>
                  <a:ext uri="{0D108BD9-81ED-4DB2-BD59-A6C34878D82A}">
                    <a16:rowId xmlns:a16="http://schemas.microsoft.com/office/drawing/2014/main" val="3744444263"/>
                  </a:ext>
                </a:extLst>
              </a:tr>
            </a:tbl>
          </a:graphicData>
        </a:graphic>
      </p:graphicFrame>
    </p:spTree>
    <p:custDataLst>
      <p:tags r:id="rId1"/>
    </p:custDataLst>
    <p:extLst>
      <p:ext uri="{BB962C8B-B14F-4D97-AF65-F5344CB8AC3E}">
        <p14:creationId xmlns:p14="http://schemas.microsoft.com/office/powerpoint/2010/main" val="283951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Scams</a:t>
            </a:r>
          </a:p>
        </p:txBody>
      </p:sp>
      <p:sp>
        <p:nvSpPr>
          <p:cNvPr id="9" name="Content Placeholder 2">
            <a:extLst>
              <a:ext uri="{FF2B5EF4-FFF2-40B4-BE49-F238E27FC236}">
                <a16:creationId xmlns:a16="http://schemas.microsoft.com/office/drawing/2014/main" id="{D69703A5-CCB3-47E0-AE1F-A9D5EDEE48E9}"/>
              </a:ext>
            </a:extLst>
          </p:cNvPr>
          <p:cNvSpPr txBox="1">
            <a:spLocks/>
          </p:cNvSpPr>
          <p:nvPr/>
        </p:nvSpPr>
        <p:spPr bwMode="auto">
          <a:xfrm>
            <a:off x="584718" y="1268412"/>
            <a:ext cx="4813989" cy="4975861"/>
          </a:xfrm>
          <a:prstGeom prst="rect">
            <a:avLst/>
          </a:prstGeom>
          <a:solidFill>
            <a:schemeClr val="bg1"/>
          </a:solidFill>
          <a:ln>
            <a:noFill/>
          </a:ln>
        </p:spPr>
        <p:txBody>
          <a:bodyPr vert="horz" wrap="square" lIns="91440" tIns="91440" rIns="91440" bIns="91440" numCol="1" anchor="ctr" anchorCtr="0" compatLnSpc="1">
            <a:prstTxWarp prst="textNoShape">
              <a:avLst/>
            </a:prstTxWarp>
          </a:bodyPr>
          <a:lst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227013" algn="l" rtl="0" eaLnBrk="1" fontAlgn="base" hangingPunct="1">
              <a:spcBef>
                <a:spcPct val="0"/>
              </a:spcBef>
              <a:spcAft>
                <a:spcPts val="1200"/>
              </a:spcAft>
              <a:buFont typeface="Arial"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376363" indent="-234950" algn="l" rtl="0" eaLnBrk="1" fontAlgn="base" hangingPunct="1">
              <a:spcBef>
                <a:spcPct val="0"/>
              </a:spcBef>
              <a:spcAft>
                <a:spcPts val="1200"/>
              </a:spcAft>
              <a:buFont typeface="Wingdings" pitchFamily="2" charset="2"/>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t">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Gift card scams </a:t>
            </a:r>
          </a:p>
          <a:p>
            <a:pPr fontAlgn="t">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Tax Scams</a:t>
            </a:r>
          </a:p>
          <a:p>
            <a:pPr fontAlgn="t">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Sweetheart Scams</a:t>
            </a:r>
          </a:p>
          <a:p>
            <a:pPr fontAlgn="t">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Grandparent Scams</a:t>
            </a:r>
          </a:p>
          <a:p>
            <a:pPr fontAlgn="t">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Current Event Scams</a:t>
            </a:r>
          </a:p>
          <a:p>
            <a:pPr fontAlgn="t">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Internet Scams</a:t>
            </a:r>
          </a:p>
          <a:p>
            <a:pPr fontAlgn="auto">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Winning Prize, Lottery, Free Trips</a:t>
            </a:r>
          </a:p>
          <a:p>
            <a:pPr fontAlgn="auto">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Imposter Scams</a:t>
            </a:r>
          </a:p>
          <a:p>
            <a:pPr fontAlgn="auto">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Phony Charities</a:t>
            </a:r>
          </a:p>
          <a:p>
            <a:pPr fontAlgn="auto">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Investment Tips</a:t>
            </a:r>
          </a:p>
          <a:p>
            <a:pPr fontAlgn="auto">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Home Repairs</a:t>
            </a:r>
          </a:p>
        </p:txBody>
      </p:sp>
      <p:pic>
        <p:nvPicPr>
          <p:cNvPr id="5" name="Picture 4" descr="A picture containing text&#10;&#10;Description automatically generated">
            <a:extLst>
              <a:ext uri="{FF2B5EF4-FFF2-40B4-BE49-F238E27FC236}">
                <a16:creationId xmlns:a16="http://schemas.microsoft.com/office/drawing/2014/main" id="{97902CDB-A1F3-4227-841D-C5E8E2706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8061" y="2378964"/>
            <a:ext cx="3026664" cy="210007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35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 presetClass="entr" presetSubtype="8" fill="hold" grpId="0" nodeType="withEffect">
                                  <p:stCondLst>
                                    <p:cond delay="0"/>
                                  </p:stCondLst>
                                  <p:childTnLst>
                                    <p:set>
                                      <p:cBhvr>
                                        <p:cTn id="22" dur="1" fill="hold">
                                          <p:stCondLst>
                                            <p:cond delay="0"/>
                                          </p:stCondLst>
                                        </p:cTn>
                                        <p:tgtEl>
                                          <p:spTgt spid="9">
                                            <p:bg/>
                                          </p:spTgt>
                                        </p:tgtEl>
                                        <p:attrNameLst>
                                          <p:attrName>style.visibility</p:attrName>
                                        </p:attrNameLst>
                                      </p:cBhvr>
                                      <p:to>
                                        <p:strVal val="visible"/>
                                      </p:to>
                                    </p:set>
                                    <p:anim calcmode="lin" valueType="num">
                                      <p:cBhvr additive="base">
                                        <p:cTn id="23" dur="500" fill="hold"/>
                                        <p:tgtEl>
                                          <p:spTgt spid="9">
                                            <p:bg/>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bg/>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additive="base">
                                        <p:cTn id="35"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 calcmode="lin" valueType="num">
                                      <p:cBhvr additive="base">
                                        <p:cTn id="4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 calcmode="lin" valueType="num">
                                      <p:cBhvr additive="base">
                                        <p:cTn id="47"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 calcmode="lin" valueType="num">
                                      <p:cBhvr additive="base">
                                        <p:cTn id="53"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9">
                                            <p:txEl>
                                              <p:pRg st="5" end="5"/>
                                            </p:txEl>
                                          </p:spTgt>
                                        </p:tgtEl>
                                        <p:attrNameLst>
                                          <p:attrName>style.visibility</p:attrName>
                                        </p:attrNameLst>
                                      </p:cBhvr>
                                      <p:to>
                                        <p:strVal val="visible"/>
                                      </p:to>
                                    </p:set>
                                    <p:anim calcmode="lin" valueType="num">
                                      <p:cBhvr additive="base">
                                        <p:cTn id="59"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9">
                                            <p:txEl>
                                              <p:pRg st="6" end="6"/>
                                            </p:txEl>
                                          </p:spTgt>
                                        </p:tgtEl>
                                        <p:attrNameLst>
                                          <p:attrName>style.visibility</p:attrName>
                                        </p:attrNameLst>
                                      </p:cBhvr>
                                      <p:to>
                                        <p:strVal val="visible"/>
                                      </p:to>
                                    </p:set>
                                    <p:anim calcmode="lin" valueType="num">
                                      <p:cBhvr additive="base">
                                        <p:cTn id="65"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9">
                                            <p:txEl>
                                              <p:pRg st="7" end="7"/>
                                            </p:txEl>
                                          </p:spTgt>
                                        </p:tgtEl>
                                        <p:attrNameLst>
                                          <p:attrName>style.visibility</p:attrName>
                                        </p:attrNameLst>
                                      </p:cBhvr>
                                      <p:to>
                                        <p:strVal val="visible"/>
                                      </p:to>
                                    </p:set>
                                    <p:anim calcmode="lin" valueType="num">
                                      <p:cBhvr additive="base">
                                        <p:cTn id="71" dur="5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9">
                                            <p:txEl>
                                              <p:pRg st="8" end="8"/>
                                            </p:txEl>
                                          </p:spTgt>
                                        </p:tgtEl>
                                        <p:attrNameLst>
                                          <p:attrName>style.visibility</p:attrName>
                                        </p:attrNameLst>
                                      </p:cBhvr>
                                      <p:to>
                                        <p:strVal val="visible"/>
                                      </p:to>
                                    </p:set>
                                    <p:anim calcmode="lin" valueType="num">
                                      <p:cBhvr additive="base">
                                        <p:cTn id="77" dur="500" fill="hold"/>
                                        <p:tgtEl>
                                          <p:spTgt spid="9">
                                            <p:txEl>
                                              <p:pRg st="8" end="8"/>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9">
                                            <p:txEl>
                                              <p:pRg st="9" end="9"/>
                                            </p:txEl>
                                          </p:spTgt>
                                        </p:tgtEl>
                                        <p:attrNameLst>
                                          <p:attrName>style.visibility</p:attrName>
                                        </p:attrNameLst>
                                      </p:cBhvr>
                                      <p:to>
                                        <p:strVal val="visible"/>
                                      </p:to>
                                    </p:set>
                                    <p:anim calcmode="lin" valueType="num">
                                      <p:cBhvr additive="base">
                                        <p:cTn id="83" dur="500" fill="hold"/>
                                        <p:tgtEl>
                                          <p:spTgt spid="9">
                                            <p:txEl>
                                              <p:pRg st="9" end="9"/>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9">
                                            <p:txEl>
                                              <p:pRg st="10" end="10"/>
                                            </p:txEl>
                                          </p:spTgt>
                                        </p:tgtEl>
                                        <p:attrNameLst>
                                          <p:attrName>style.visibility</p:attrName>
                                        </p:attrNameLst>
                                      </p:cBhvr>
                                      <p:to>
                                        <p:strVal val="visible"/>
                                      </p:to>
                                    </p:set>
                                    <p:anim calcmode="lin" valueType="num">
                                      <p:cBhvr additive="base">
                                        <p:cTn id="89" dur="500" fill="hold"/>
                                        <p:tgtEl>
                                          <p:spTgt spid="9">
                                            <p:txEl>
                                              <p:pRg st="10" end="1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COMMUNITY POWERPOINT 2014 DRAFT" val="lFGGrEiw"/>
  <p:tag name="ARTICULATE_DESIGN_ID_CUSTOM DESIGN" val="hHCvuM0Z"/>
  <p:tag name="ARTICULATE_DESIGN_ID_11_WFB_TEMPLATE" val="gmsqmPTs"/>
  <p:tag name="ARTICULATE_DESIGN_ID_1_CUSTOM DESIGN" val="ThknnJK8"/>
  <p:tag name="ARTICULATE_DESIGN_ID_HANDS ON BANKING - VOLUNTEER LESSON - LAYOUT" val="oN8tCSIS"/>
  <p:tag name="ARTICULATE_SLIDE_THUMBNAIL_REFRESH" val="1"/>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ands on Banking - Volunteer Lesson - Layout">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HO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11_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11_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11_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11_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FBD8A33395CE4B85DE0028A75CC6A6" ma:contentTypeVersion="10" ma:contentTypeDescription="Create a new document." ma:contentTypeScope="" ma:versionID="174dc33516370ff4a51c6788f5c3700c">
  <xsd:schema xmlns:xsd="http://www.w3.org/2001/XMLSchema" xmlns:xs="http://www.w3.org/2001/XMLSchema" xmlns:p="http://schemas.microsoft.com/office/2006/metadata/properties" xmlns:ns1="http://schemas.microsoft.com/sharepoint/v3" xmlns:ns2="b243ae30-5c02-438c-8c12-fee7f97be6df" targetNamespace="http://schemas.microsoft.com/office/2006/metadata/properties" ma:root="true" ma:fieldsID="6b5d4e1727a174d70389e139bf1ead88" ns1:_="" ns2:_="">
    <xsd:import namespace="http://schemas.microsoft.com/sharepoint/v3"/>
    <xsd:import namespace="b243ae30-5c02-438c-8c12-fee7f97be6d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43ae30-5c02-438c-8c12-fee7f97be6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4E101C-6522-4F41-9323-23C1B051A70F}">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243ae30-5c02-438c-8c12-fee7f97be6df"/>
    <ds:schemaRef ds:uri="http://www.w3.org/XML/1998/namespace"/>
    <ds:schemaRef ds:uri="http://purl.org/dc/dcmitype/"/>
  </ds:schemaRefs>
</ds:datastoreItem>
</file>

<file path=customXml/itemProps2.xml><?xml version="1.0" encoding="utf-8"?>
<ds:datastoreItem xmlns:ds="http://schemas.openxmlformats.org/officeDocument/2006/customXml" ds:itemID="{05826175-BB54-4087-A95E-7C655E11D5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43ae30-5c02-438c-8c12-fee7f97be6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1075F3-5C6E-4DC0-9CBD-8AECD7363E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Community PowerPoint 2014 DRAFT</Template>
  <TotalTime>0</TotalTime>
  <Words>1701</Words>
  <Application>Microsoft Office PowerPoint</Application>
  <PresentationFormat>On-screen Show (4:3)</PresentationFormat>
  <Paragraphs>197</Paragraphs>
  <Slides>14</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Century Gothic</vt:lpstr>
      <vt:lpstr>Georgia</vt:lpstr>
      <vt:lpstr>Open Sans</vt:lpstr>
      <vt:lpstr>Verdana</vt:lpstr>
      <vt:lpstr>Wells Fargo Sans</vt:lpstr>
      <vt:lpstr>Wingdings</vt:lpstr>
      <vt:lpstr>Hands on Banking - Volunteer Lesson - Layout</vt:lpstr>
      <vt:lpstr>Elder Financial Abuse</vt:lpstr>
      <vt:lpstr>Introduction</vt:lpstr>
      <vt:lpstr>Video – Introduction to Fraud</vt:lpstr>
      <vt:lpstr>What is financial elder abuse?</vt:lpstr>
      <vt:lpstr>Why Older Adults?</vt:lpstr>
      <vt:lpstr>Profile of a Scammer</vt:lpstr>
      <vt:lpstr>How Scammers Find You</vt:lpstr>
      <vt:lpstr>Scammers and Their Victims </vt:lpstr>
      <vt:lpstr>Types of Scams</vt:lpstr>
      <vt:lpstr>Solving the Scam Problem  </vt:lpstr>
      <vt:lpstr>If You’ve Been Scammed </vt:lpstr>
      <vt:lpstr>Q&amp;A </vt:lpstr>
      <vt:lpstr>PowerPoint Presentation</vt:lpstr>
      <vt:lpstr>PowerPoint Presentation</vt:lpstr>
    </vt:vector>
  </TitlesOfParts>
  <Company>Wells Fargo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 on Banking - High School - Banking</dc:title>
  <dc:creator>Wells Fargo</dc:creator>
  <cp:lastModifiedBy>Miller, Matt (CAO)</cp:lastModifiedBy>
  <cp:revision>797</cp:revision>
  <cp:lastPrinted>2020-01-23T14:33:58Z</cp:lastPrinted>
  <dcterms:created xsi:type="dcterms:W3CDTF">2014-10-23T16:24:31Z</dcterms:created>
  <dcterms:modified xsi:type="dcterms:W3CDTF">2022-04-07T16:07:49Z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0x010100F4FBD8A33395CE4B85DE0028A75CC6A6</vt:lpwstr>
  </property>
  <property fmtid="{D5CDD505-2E9C-101B-9397-08002B2CF9AE}" pid="3" name="Order">
    <vt:r8>15300</vt:r8>
  </property>
  <property fmtid="{D5CDD505-2E9C-101B-9397-08002B2CF9AE}" pid="4" name="ArticulateGUID">
    <vt:lpwstr>91D479D8-DC6E-45DC-8152-7662733261BB</vt:lpwstr>
  </property>
  <property fmtid="{D5CDD505-2E9C-101B-9397-08002B2CF9AE}" pid="5" name="ArticulatePath">
    <vt:lpwstr>Elementary_4thGradeSavingPowerPoint (2)</vt:lpwstr>
  </property>
</Properties>
</file>