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9.xml" ContentType="application/vnd.openxmlformats-officedocument.presentationml.tags+xml"/>
  <Override PartName="/ppt/notesSlides/notesSlide1.xml" ContentType="application/vnd.openxmlformats-officedocument.presentationml.notesSlide+xml"/>
  <Override PartName="/ppt/tags/tag10.xml" ContentType="application/vnd.openxmlformats-officedocument.presentationml.tags+xml"/>
  <Override PartName="/ppt/notesSlides/notesSlide2.xml" ContentType="application/vnd.openxmlformats-officedocument.presentationml.notesSlide+xml"/>
  <Override PartName="/ppt/tags/tag11.xml" ContentType="application/vnd.openxmlformats-officedocument.presentationml.tags+xml"/>
  <Override PartName="/ppt/notesSlides/notesSlide3.xml" ContentType="application/vnd.openxmlformats-officedocument.presentationml.notesSlide+xml"/>
  <Override PartName="/ppt/tags/tag12.xml" ContentType="application/vnd.openxmlformats-officedocument.presentationml.tags+xml"/>
  <Override PartName="/ppt/notesSlides/notesSlide4.xml" ContentType="application/vnd.openxmlformats-officedocument.presentationml.notesSlide+xml"/>
  <Override PartName="/ppt/tags/tag13.xml" ContentType="application/vnd.openxmlformats-officedocument.presentationml.tags+xml"/>
  <Override PartName="/ppt/notesSlides/notesSlide5.xml" ContentType="application/vnd.openxmlformats-officedocument.presentationml.notesSlide+xml"/>
  <Override PartName="/ppt/tags/tag14.xml" ContentType="application/vnd.openxmlformats-officedocument.presentationml.tags+xml"/>
  <Override PartName="/ppt/notesSlides/notesSlide6.xml" ContentType="application/vnd.openxmlformats-officedocument.presentationml.notesSlide+xml"/>
  <Override PartName="/ppt/tags/tag15.xml" ContentType="application/vnd.openxmlformats-officedocument.presentationml.tags+xml"/>
  <Override PartName="/ppt/notesSlides/notesSlide7.xml" ContentType="application/vnd.openxmlformats-officedocument.presentationml.notesSlide+xml"/>
  <Override PartName="/ppt/tags/tag16.xml" ContentType="application/vnd.openxmlformats-officedocument.presentationml.tags+xml"/>
  <Override PartName="/ppt/notesSlides/notesSlide8.xml" ContentType="application/vnd.openxmlformats-officedocument.presentationml.notesSlide+xml"/>
  <Override PartName="/ppt/tags/tag17.xml" ContentType="application/vnd.openxmlformats-officedocument.presentationml.tags+xml"/>
  <Override PartName="/ppt/notesSlides/notesSlide9.xml" ContentType="application/vnd.openxmlformats-officedocument.presentationml.notesSlide+xml"/>
  <Override PartName="/ppt/tags/tag18.xml" ContentType="application/vnd.openxmlformats-officedocument.presentationml.tags+xml"/>
  <Override PartName="/ppt/notesSlides/notesSlide10.xml" ContentType="application/vnd.openxmlformats-officedocument.presentationml.notesSlide+xml"/>
  <Override PartName="/ppt/tags/tag19.xml" ContentType="application/vnd.openxmlformats-officedocument.presentationml.tags+xml"/>
  <Override PartName="/ppt/notesSlides/notesSlide11.xml" ContentType="application/vnd.openxmlformats-officedocument.presentationml.notesSlide+xml"/>
  <Override PartName="/ppt/tags/tag20.xml" ContentType="application/vnd.openxmlformats-officedocument.presentationml.tags+xml"/>
  <Override PartName="/ppt/notesSlides/notesSlide12.xml" ContentType="application/vnd.openxmlformats-officedocument.presentationml.notesSlide+xml"/>
  <Override PartName="/ppt/tags/tag21.xml" ContentType="application/vnd.openxmlformats-officedocument.presentationml.tags+xml"/>
  <Override PartName="/ppt/notesSlides/notesSlide13.xml" ContentType="application/vnd.openxmlformats-officedocument.presentationml.notesSlide+xml"/>
  <Override PartName="/ppt/tags/tag22.xml" ContentType="application/vnd.openxmlformats-officedocument.presentationml.tags+xml"/>
  <Override PartName="/ppt/notesSlides/notesSlide14.xml" ContentType="application/vnd.openxmlformats-officedocument.presentationml.notesSlide+xml"/>
  <Override PartName="/ppt/tags/tag23.xml" ContentType="application/vnd.openxmlformats-officedocument.presentationml.tags+xml"/>
  <Override PartName="/ppt/notesSlides/notesSlide1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0" r:id="rId4"/>
  </p:sldMasterIdLst>
  <p:notesMasterIdLst>
    <p:notesMasterId r:id="rId20"/>
  </p:notesMasterIdLst>
  <p:handoutMasterIdLst>
    <p:handoutMasterId r:id="rId21"/>
  </p:handoutMasterIdLst>
  <p:sldIdLst>
    <p:sldId id="809" r:id="rId5"/>
    <p:sldId id="764" r:id="rId6"/>
    <p:sldId id="783" r:id="rId7"/>
    <p:sldId id="789" r:id="rId8"/>
    <p:sldId id="810" r:id="rId9"/>
    <p:sldId id="767" r:id="rId10"/>
    <p:sldId id="768" r:id="rId11"/>
    <p:sldId id="788" r:id="rId12"/>
    <p:sldId id="811" r:id="rId13"/>
    <p:sldId id="786" r:id="rId14"/>
    <p:sldId id="813" r:id="rId15"/>
    <p:sldId id="808" r:id="rId16"/>
    <p:sldId id="812" r:id="rId17"/>
    <p:sldId id="806" r:id="rId18"/>
    <p:sldId id="807" r:id="rId19"/>
  </p:sldIdLst>
  <p:sldSz cx="9144000" cy="6858000" type="screen4x3"/>
  <p:notesSz cx="7010400" cy="9296400"/>
  <p:custDataLst>
    <p:tags r:id="rId22"/>
  </p:custDataLst>
  <p:defaultTextStyle>
    <a:defPPr>
      <a:defRPr lang="en-US"/>
    </a:defPPr>
    <a:lvl1pPr algn="l" rtl="0" fontAlgn="base">
      <a:spcBef>
        <a:spcPct val="0"/>
      </a:spcBef>
      <a:spcAft>
        <a:spcPct val="0"/>
      </a:spcAft>
      <a:defRPr kern="1200">
        <a:solidFill>
          <a:schemeClr val="tx1"/>
        </a:solidFill>
        <a:latin typeface="Arial" charset="0"/>
        <a:ea typeface="ヒラギノ角ゴ Pro W3" pitchFamily="1" charset="-128"/>
        <a:cs typeface="+mn-cs"/>
      </a:defRPr>
    </a:lvl1pPr>
    <a:lvl2pPr marL="457200" algn="l" rtl="0" fontAlgn="base">
      <a:spcBef>
        <a:spcPct val="0"/>
      </a:spcBef>
      <a:spcAft>
        <a:spcPct val="0"/>
      </a:spcAft>
      <a:defRPr kern="1200">
        <a:solidFill>
          <a:schemeClr val="tx1"/>
        </a:solidFill>
        <a:latin typeface="Arial" charset="0"/>
        <a:ea typeface="ヒラギノ角ゴ Pro W3" pitchFamily="1" charset="-128"/>
        <a:cs typeface="+mn-cs"/>
      </a:defRPr>
    </a:lvl2pPr>
    <a:lvl3pPr marL="914400" algn="l" rtl="0" fontAlgn="base">
      <a:spcBef>
        <a:spcPct val="0"/>
      </a:spcBef>
      <a:spcAft>
        <a:spcPct val="0"/>
      </a:spcAft>
      <a:defRPr kern="1200">
        <a:solidFill>
          <a:schemeClr val="tx1"/>
        </a:solidFill>
        <a:latin typeface="Arial" charset="0"/>
        <a:ea typeface="ヒラギノ角ゴ Pro W3" pitchFamily="1" charset="-128"/>
        <a:cs typeface="+mn-cs"/>
      </a:defRPr>
    </a:lvl3pPr>
    <a:lvl4pPr marL="1371600" algn="l" rtl="0" fontAlgn="base">
      <a:spcBef>
        <a:spcPct val="0"/>
      </a:spcBef>
      <a:spcAft>
        <a:spcPct val="0"/>
      </a:spcAft>
      <a:defRPr kern="1200">
        <a:solidFill>
          <a:schemeClr val="tx1"/>
        </a:solidFill>
        <a:latin typeface="Arial" charset="0"/>
        <a:ea typeface="ヒラギノ角ゴ Pro W3" pitchFamily="1" charset="-128"/>
        <a:cs typeface="+mn-cs"/>
      </a:defRPr>
    </a:lvl4pPr>
    <a:lvl5pPr marL="1828800" algn="l" rtl="0" fontAlgn="base">
      <a:spcBef>
        <a:spcPct val="0"/>
      </a:spcBef>
      <a:spcAft>
        <a:spcPct val="0"/>
      </a:spcAft>
      <a:defRPr kern="1200">
        <a:solidFill>
          <a:schemeClr val="tx1"/>
        </a:solidFill>
        <a:latin typeface="Arial" charset="0"/>
        <a:ea typeface="ヒラギノ角ゴ Pro W3" pitchFamily="1" charset="-128"/>
        <a:cs typeface="+mn-cs"/>
      </a:defRPr>
    </a:lvl5pPr>
    <a:lvl6pPr marL="2286000" algn="l" defTabSz="914400" rtl="0" eaLnBrk="1" latinLnBrk="0" hangingPunct="1">
      <a:defRPr kern="1200">
        <a:solidFill>
          <a:schemeClr val="tx1"/>
        </a:solidFill>
        <a:latin typeface="Arial" charset="0"/>
        <a:ea typeface="ヒラギノ角ゴ Pro W3" pitchFamily="1" charset="-128"/>
        <a:cs typeface="+mn-cs"/>
      </a:defRPr>
    </a:lvl6pPr>
    <a:lvl7pPr marL="2743200" algn="l" defTabSz="914400" rtl="0" eaLnBrk="1" latinLnBrk="0" hangingPunct="1">
      <a:defRPr kern="1200">
        <a:solidFill>
          <a:schemeClr val="tx1"/>
        </a:solidFill>
        <a:latin typeface="Arial" charset="0"/>
        <a:ea typeface="ヒラギノ角ゴ Pro W3" pitchFamily="1" charset="-128"/>
        <a:cs typeface="+mn-cs"/>
      </a:defRPr>
    </a:lvl7pPr>
    <a:lvl8pPr marL="3200400" algn="l" defTabSz="914400" rtl="0" eaLnBrk="1" latinLnBrk="0" hangingPunct="1">
      <a:defRPr kern="1200">
        <a:solidFill>
          <a:schemeClr val="tx1"/>
        </a:solidFill>
        <a:latin typeface="Arial" charset="0"/>
        <a:ea typeface="ヒラギノ角ゴ Pro W3" pitchFamily="1" charset="-128"/>
        <a:cs typeface="+mn-cs"/>
      </a:defRPr>
    </a:lvl8pPr>
    <a:lvl9pPr marL="3657600" algn="l" defTabSz="914400" rtl="0" eaLnBrk="1" latinLnBrk="0" hangingPunct="1">
      <a:defRPr kern="1200">
        <a:solidFill>
          <a:schemeClr val="tx1"/>
        </a:solidFill>
        <a:latin typeface="Arial" charset="0"/>
        <a:ea typeface="ヒラギノ角ゴ Pro W3" pitchFamily="1" charset="-128"/>
        <a:cs typeface="+mn-cs"/>
      </a:defRPr>
    </a:lvl9pPr>
  </p:defaultTextStyle>
  <p:extLst>
    <p:ext uri="{EFAFB233-063F-42B5-8137-9DF3F51BA10A}">
      <p15:sldGuideLst xmlns:p15="http://schemas.microsoft.com/office/powerpoint/2012/main">
        <p15:guide id="1" orient="horz" pos="1104" userDrawn="1">
          <p15:clr>
            <a:srgbClr val="A4A3A4"/>
          </p15:clr>
        </p15:guide>
        <p15:guide id="2" pos="2880">
          <p15:clr>
            <a:srgbClr val="A4A3A4"/>
          </p15:clr>
        </p15:guide>
        <p15:guide id="3" pos="336" userDrawn="1">
          <p15:clr>
            <a:srgbClr val="A4A3A4"/>
          </p15:clr>
        </p15:guide>
        <p15:guide id="4" pos="5424" userDrawn="1">
          <p15:clr>
            <a:srgbClr val="A4A3A4"/>
          </p15:clr>
        </p15:guide>
        <p15:guide id="5" orient="horz" pos="4224" userDrawn="1">
          <p15:clr>
            <a:srgbClr val="A4A3A4"/>
          </p15:clr>
        </p15:guide>
        <p15:guide id="6" orient="horz" pos="240" userDrawn="1">
          <p15:clr>
            <a:srgbClr val="A4A3A4"/>
          </p15:clr>
        </p15:guide>
        <p15:guide id="7" pos="480" userDrawn="1">
          <p15:clr>
            <a:srgbClr val="A4A3A4"/>
          </p15:clr>
        </p15:guide>
        <p15:guide id="8" pos="5280" userDrawn="1">
          <p15:clr>
            <a:srgbClr val="A4A3A4"/>
          </p15:clr>
        </p15:guide>
        <p15:guide id="9" orient="horz" pos="655"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2E125A1-973C-E1E2-7FE8-48181698B4D1}" name="Kannas, Amanda (Legal)" initials="KA(" userId="S::Amanda.Kannas@wellsfargo.com::c7648a65-3498-40c8-b11d-a11a57dcc06b" providerId="AD"/>
  <p188:author id="{3D433CA5-70CC-34A8-D79D-0C93EB1370A4}" name="Pannkuk, Patty A" initials="PPA" userId="S::patty.a.pannkuk@wellsfargo.com::997bbbe5-6bd6-4d6f-ab6d-fcc5a927608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Beacon, Kara D." initials="BKD" lastIdx="19" clrIdx="0">
    <p:extLst>
      <p:ext uri="{19B8F6BF-5375-455C-9EA6-DF929625EA0E}">
        <p15:presenceInfo xmlns:p15="http://schemas.microsoft.com/office/powerpoint/2012/main" userId="S-1-5-21-1123561945-1708537768-1801674531-428925" providerId="AD"/>
      </p:ext>
    </p:extLst>
  </p:cmAuthor>
  <p:cmAuthor id="2" name="Mccarty, Karen" initials="MK" lastIdx="12" clrIdx="1">
    <p:extLst>
      <p:ext uri="{19B8F6BF-5375-455C-9EA6-DF929625EA0E}">
        <p15:presenceInfo xmlns:p15="http://schemas.microsoft.com/office/powerpoint/2012/main" userId="S-1-5-21-1123561945-1708537768-1801674531-3323459" providerId="AD"/>
      </p:ext>
    </p:extLst>
  </p:cmAuthor>
  <p:cmAuthor id="3" name="Rich, Mark" initials="RM" lastIdx="11" clrIdx="2">
    <p:extLst>
      <p:ext uri="{19B8F6BF-5375-455C-9EA6-DF929625EA0E}">
        <p15:presenceInfo xmlns:p15="http://schemas.microsoft.com/office/powerpoint/2012/main" userId="S-1-5-21-1123561945-1708537768-1801674531-2061652" providerId="AD"/>
      </p:ext>
    </p:extLst>
  </p:cmAuthor>
  <p:cmAuthor id="4" name="Tyson, Teresa R [COMMUNITY RELATIONS ASSOC CONS]" initials="TTR[RAC" lastIdx="1" clrIdx="3">
    <p:extLst>
      <p:ext uri="{19B8F6BF-5375-455C-9EA6-DF929625EA0E}">
        <p15:presenceInfo xmlns:p15="http://schemas.microsoft.com/office/powerpoint/2012/main" userId="S-1-5-21-1123561945-1708537768-1801674531-2376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BE3C"/>
    <a:srgbClr val="E0D789"/>
    <a:srgbClr val="B9D6DE"/>
    <a:srgbClr val="DCEBEF"/>
    <a:srgbClr val="5098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623" autoAdjust="0"/>
    <p:restoredTop sz="58022" autoAdjust="0"/>
  </p:normalViewPr>
  <p:slideViewPr>
    <p:cSldViewPr showGuides="1">
      <p:cViewPr varScale="1">
        <p:scale>
          <a:sx n="61" d="100"/>
          <a:sy n="61" d="100"/>
        </p:scale>
        <p:origin x="1356" y="60"/>
      </p:cViewPr>
      <p:guideLst>
        <p:guide orient="horz" pos="1104"/>
        <p:guide pos="2880"/>
        <p:guide pos="336"/>
        <p:guide pos="5424"/>
        <p:guide orient="horz" pos="4224"/>
        <p:guide orient="horz" pos="240"/>
        <p:guide pos="480"/>
        <p:guide pos="5280"/>
        <p:guide orient="horz" pos="655"/>
      </p:guideLst>
    </p:cSldViewPr>
  </p:slideViewPr>
  <p:notesTextViewPr>
    <p:cViewPr>
      <p:scale>
        <a:sx n="1" d="1"/>
        <a:sy n="1" d="1"/>
      </p:scale>
      <p:origin x="0" y="0"/>
    </p:cViewPr>
  </p:notesTextViewPr>
  <p:sorterViewPr>
    <p:cViewPr varScale="1">
      <p:scale>
        <a:sx n="1" d="1"/>
        <a:sy n="1" d="1"/>
      </p:scale>
      <p:origin x="0" y="0"/>
    </p:cViewPr>
  </p:sorterViewPr>
  <p:notesViewPr>
    <p:cSldViewPr>
      <p:cViewPr varScale="1">
        <p:scale>
          <a:sx n="81" d="100"/>
          <a:sy n="81" d="100"/>
        </p:scale>
        <p:origin x="292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28"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gs" Target="tags/tag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145" cy="465743"/>
          </a:xfrm>
          <a:prstGeom prst="rect">
            <a:avLst/>
          </a:prstGeom>
        </p:spPr>
        <p:txBody>
          <a:bodyPr vert="horz" lIns="88139" tIns="44070" rIns="88139" bIns="44070" rtlCol="0"/>
          <a:lstStyle>
            <a:lvl1pPr algn="l">
              <a:defRPr sz="1200"/>
            </a:lvl1pPr>
          </a:lstStyle>
          <a:p>
            <a:endParaRPr lang="en-US" dirty="0"/>
          </a:p>
        </p:txBody>
      </p:sp>
      <p:sp>
        <p:nvSpPr>
          <p:cNvPr id="3" name="Date Placeholder 2"/>
          <p:cNvSpPr>
            <a:spLocks noGrp="1"/>
          </p:cNvSpPr>
          <p:nvPr>
            <p:ph type="dt" sz="quarter" idx="1"/>
          </p:nvPr>
        </p:nvSpPr>
        <p:spPr>
          <a:xfrm>
            <a:off x="3970734" y="0"/>
            <a:ext cx="3038145" cy="465743"/>
          </a:xfrm>
          <a:prstGeom prst="rect">
            <a:avLst/>
          </a:prstGeom>
        </p:spPr>
        <p:txBody>
          <a:bodyPr vert="horz" lIns="88139" tIns="44070" rIns="88139" bIns="44070" rtlCol="0"/>
          <a:lstStyle>
            <a:lvl1pPr algn="r">
              <a:defRPr sz="1200"/>
            </a:lvl1pPr>
          </a:lstStyle>
          <a:p>
            <a:fld id="{2F3B4E33-FCDB-448B-AE16-2CEF24B93533}" type="datetimeFigureOut">
              <a:rPr lang="en-US" smtClean="0"/>
              <a:t>6/22/2022</a:t>
            </a:fld>
            <a:endParaRPr lang="en-US" dirty="0"/>
          </a:p>
        </p:txBody>
      </p:sp>
      <p:sp>
        <p:nvSpPr>
          <p:cNvPr id="4" name="Footer Placeholder 3"/>
          <p:cNvSpPr>
            <a:spLocks noGrp="1"/>
          </p:cNvSpPr>
          <p:nvPr>
            <p:ph type="ftr" sz="quarter" idx="2"/>
          </p:nvPr>
        </p:nvSpPr>
        <p:spPr>
          <a:xfrm>
            <a:off x="0" y="8830658"/>
            <a:ext cx="3038145" cy="465742"/>
          </a:xfrm>
          <a:prstGeom prst="rect">
            <a:avLst/>
          </a:prstGeom>
        </p:spPr>
        <p:txBody>
          <a:bodyPr vert="horz" lIns="88139" tIns="44070" rIns="88139" bIns="4407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734" y="8830658"/>
            <a:ext cx="3038145" cy="465742"/>
          </a:xfrm>
          <a:prstGeom prst="rect">
            <a:avLst/>
          </a:prstGeom>
        </p:spPr>
        <p:txBody>
          <a:bodyPr vert="horz" lIns="88139" tIns="44070" rIns="88139" bIns="44070" rtlCol="0" anchor="b"/>
          <a:lstStyle>
            <a:lvl1pPr algn="r">
              <a:defRPr sz="1200"/>
            </a:lvl1pPr>
          </a:lstStyle>
          <a:p>
            <a:fld id="{19F2DB45-9C28-4FAB-9CAD-C885F35C7CED}" type="slidenum">
              <a:rPr lang="en-US" smtClean="0"/>
              <a:t>‹#›</a:t>
            </a:fld>
            <a:endParaRPr lang="en-US" dirty="0"/>
          </a:p>
        </p:txBody>
      </p:sp>
    </p:spTree>
    <p:extLst>
      <p:ext uri="{BB962C8B-B14F-4D97-AF65-F5344CB8AC3E}">
        <p14:creationId xmlns:p14="http://schemas.microsoft.com/office/powerpoint/2010/main" val="23014695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8145" cy="464205"/>
          </a:xfrm>
          <a:prstGeom prst="rect">
            <a:avLst/>
          </a:prstGeom>
        </p:spPr>
        <p:txBody>
          <a:bodyPr vert="horz" lIns="88139" tIns="44070" rIns="88139" bIns="44070" rtlCol="0"/>
          <a:lstStyle>
            <a:lvl1pPr algn="l">
              <a:defRPr sz="1200"/>
            </a:lvl1pPr>
          </a:lstStyle>
          <a:p>
            <a:endParaRPr lang="en-US" dirty="0"/>
          </a:p>
        </p:txBody>
      </p:sp>
      <p:sp>
        <p:nvSpPr>
          <p:cNvPr id="3" name="Date Placeholder 2"/>
          <p:cNvSpPr>
            <a:spLocks noGrp="1"/>
          </p:cNvSpPr>
          <p:nvPr>
            <p:ph type="dt" idx="1"/>
          </p:nvPr>
        </p:nvSpPr>
        <p:spPr>
          <a:xfrm>
            <a:off x="3970734" y="1"/>
            <a:ext cx="3038145" cy="464205"/>
          </a:xfrm>
          <a:prstGeom prst="rect">
            <a:avLst/>
          </a:prstGeom>
        </p:spPr>
        <p:txBody>
          <a:bodyPr vert="horz" lIns="88139" tIns="44070" rIns="88139" bIns="44070" rtlCol="0"/>
          <a:lstStyle>
            <a:lvl1pPr algn="r">
              <a:defRPr sz="1200"/>
            </a:lvl1pPr>
          </a:lstStyle>
          <a:p>
            <a:fld id="{D251C479-A956-4EE1-A6D6-2932B0683068}" type="datetimeFigureOut">
              <a:rPr lang="en-US" smtClean="0"/>
              <a:t>6/22/2022</a:t>
            </a:fld>
            <a:endParaRPr lang="en-US" dirty="0"/>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88139" tIns="44070" rIns="88139" bIns="44070" rtlCol="0" anchor="ctr"/>
          <a:lstStyle/>
          <a:p>
            <a:endParaRPr lang="en-US" dirty="0"/>
          </a:p>
        </p:txBody>
      </p:sp>
      <p:sp>
        <p:nvSpPr>
          <p:cNvPr id="5" name="Notes Placeholder 4"/>
          <p:cNvSpPr>
            <a:spLocks noGrp="1"/>
          </p:cNvSpPr>
          <p:nvPr>
            <p:ph type="body" sz="quarter" idx="3"/>
          </p:nvPr>
        </p:nvSpPr>
        <p:spPr>
          <a:xfrm>
            <a:off x="701345" y="4416099"/>
            <a:ext cx="5607711" cy="4182457"/>
          </a:xfrm>
          <a:prstGeom prst="rect">
            <a:avLst/>
          </a:prstGeom>
        </p:spPr>
        <p:txBody>
          <a:bodyPr vert="horz" lIns="88139" tIns="44070" rIns="88139" bIns="4407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30659"/>
            <a:ext cx="3038145" cy="464205"/>
          </a:xfrm>
          <a:prstGeom prst="rect">
            <a:avLst/>
          </a:prstGeom>
        </p:spPr>
        <p:txBody>
          <a:bodyPr vert="horz" lIns="88139" tIns="44070" rIns="88139" bIns="4407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734" y="8830659"/>
            <a:ext cx="3038145" cy="464205"/>
          </a:xfrm>
          <a:prstGeom prst="rect">
            <a:avLst/>
          </a:prstGeom>
        </p:spPr>
        <p:txBody>
          <a:bodyPr vert="horz" lIns="88139" tIns="44070" rIns="88139" bIns="44070" rtlCol="0" anchor="b"/>
          <a:lstStyle>
            <a:lvl1pPr algn="r">
              <a:defRPr sz="1200"/>
            </a:lvl1pPr>
          </a:lstStyle>
          <a:p>
            <a:fld id="{51536139-4B24-4CFC-976A-19CB08B9070A}" type="slidenum">
              <a:rPr lang="en-US" smtClean="0"/>
              <a:t>‹#›</a:t>
            </a:fld>
            <a:endParaRPr lang="en-US" dirty="0"/>
          </a:p>
        </p:txBody>
      </p:sp>
    </p:spTree>
    <p:extLst>
      <p:ext uri="{BB962C8B-B14F-4D97-AF65-F5344CB8AC3E}">
        <p14:creationId xmlns:p14="http://schemas.microsoft.com/office/powerpoint/2010/main" val="4495547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handsonbanking.org/employee-volunteer-feedback/"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1" kern="1200" dirty="0">
                <a:solidFill>
                  <a:schemeClr val="tx1"/>
                </a:solidFill>
                <a:effectLst/>
                <a:latin typeface="+mn-lt"/>
                <a:ea typeface="+mn-ea"/>
                <a:cs typeface="+mn-cs"/>
              </a:rPr>
              <a:t>NOTE: </a:t>
            </a:r>
            <a:r>
              <a:rPr lang="en-US" sz="1200" b="0" kern="1200" dirty="0">
                <a:solidFill>
                  <a:schemeClr val="tx1"/>
                </a:solidFill>
                <a:effectLst/>
                <a:latin typeface="+mn-lt"/>
                <a:ea typeface="+mn-ea"/>
                <a:cs typeface="+mn-cs"/>
              </a:rPr>
              <a:t>When conducting a Hands on Banking financial education volunteer presentation, you cannot promote any specific Wells Fargo products or services during your presentations.</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LESSON CONCEPT</a:t>
            </a:r>
            <a:r>
              <a:rPr lang="en-US" sz="1200" kern="1200" dirty="0">
                <a:solidFill>
                  <a:schemeClr val="tx1"/>
                </a:solidFill>
                <a:effectLst/>
                <a:latin typeface="+mn-lt"/>
                <a:ea typeface="+mn-ea"/>
                <a:cs typeface="+mn-cs"/>
              </a:rPr>
              <a:t> – Managing expenses while staying within budget </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LESSON OBJECTIVE</a:t>
            </a:r>
            <a:r>
              <a:rPr lang="en-US" sz="1200" kern="1200" dirty="0">
                <a:solidFill>
                  <a:schemeClr val="tx1"/>
                </a:solidFill>
                <a:effectLst/>
                <a:latin typeface="+mn-lt"/>
                <a:ea typeface="+mn-ea"/>
                <a:cs typeface="+mn-cs"/>
              </a:rPr>
              <a:t> – Participants have the opportunity to see how budgets allow individuals to balance their expenses with their income. Students will do simple calculations involving </a:t>
            </a:r>
            <a:r>
              <a:rPr lang="en-US" sz="1200" kern="1200" dirty="0" err="1">
                <a:solidFill>
                  <a:schemeClr val="tx1"/>
                </a:solidFill>
                <a:effectLst/>
                <a:latin typeface="+mn-lt"/>
                <a:ea typeface="+mn-ea"/>
                <a:cs typeface="+mn-cs"/>
              </a:rPr>
              <a:t>percents</a:t>
            </a:r>
            <a:r>
              <a:rPr lang="en-US" sz="1200" kern="1200" dirty="0">
                <a:solidFill>
                  <a:schemeClr val="tx1"/>
                </a:solidFill>
                <a:effectLst/>
                <a:latin typeface="+mn-lt"/>
                <a:ea typeface="+mn-ea"/>
                <a:cs typeface="+mn-cs"/>
              </a:rPr>
              <a:t>, and identify the steps to making good financial decisions. </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MATERIALS NEEDED</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For you:</a:t>
            </a:r>
          </a:p>
          <a:p>
            <a:pPr marL="628650" lvl="1" indent="-171450">
              <a:buFont typeface="Wingdings" panose="05000000000000000000" pitchFamily="2" charset="2"/>
              <a:buChar char="§"/>
            </a:pPr>
            <a:r>
              <a:rPr lang="en-US" sz="1200" kern="1200" dirty="0">
                <a:solidFill>
                  <a:schemeClr val="tx1"/>
                </a:solidFill>
                <a:effectLst/>
                <a:latin typeface="+mn-lt"/>
                <a:ea typeface="+mn-ea"/>
                <a:cs typeface="+mn-cs"/>
              </a:rPr>
              <a:t>Personal Computer</a:t>
            </a:r>
          </a:p>
          <a:p>
            <a:pPr marL="628650" lvl="1" indent="-171450">
              <a:buFont typeface="Wingdings" panose="05000000000000000000" pitchFamily="2" charset="2"/>
              <a:buChar char="§"/>
            </a:pPr>
            <a:r>
              <a:rPr lang="en-US" sz="1200" kern="1200" dirty="0">
                <a:solidFill>
                  <a:schemeClr val="tx1"/>
                </a:solidFill>
                <a:effectLst/>
                <a:latin typeface="+mn-lt"/>
                <a:ea typeface="+mn-ea"/>
                <a:cs typeface="+mn-cs"/>
              </a:rPr>
              <a:t>Internet Access</a:t>
            </a:r>
          </a:p>
          <a:p>
            <a:pPr marL="628650" lvl="1" indent="-171450">
              <a:buFont typeface="Wingdings" panose="05000000000000000000" pitchFamily="2" charset="2"/>
              <a:buChar char="§"/>
            </a:pPr>
            <a:r>
              <a:rPr lang="en-US" sz="1200" kern="1200" dirty="0">
                <a:solidFill>
                  <a:schemeClr val="tx1"/>
                </a:solidFill>
                <a:effectLst/>
                <a:latin typeface="+mn-lt"/>
                <a:ea typeface="+mn-ea"/>
                <a:cs typeface="+mn-cs"/>
              </a:rPr>
              <a:t>Projector</a:t>
            </a:r>
          </a:p>
          <a:p>
            <a:pPr marL="628650" lvl="1" indent="-171450">
              <a:buFont typeface="Wingdings" panose="05000000000000000000" pitchFamily="2" charset="2"/>
              <a:buChar char="§"/>
            </a:pPr>
            <a:r>
              <a:rPr lang="en-US" sz="1200" kern="1200" dirty="0">
                <a:solidFill>
                  <a:schemeClr val="tx1"/>
                </a:solidFill>
                <a:effectLst/>
                <a:latin typeface="+mn-lt"/>
                <a:ea typeface="+mn-ea"/>
                <a:cs typeface="+mn-cs"/>
              </a:rPr>
              <a:t>PowerPoint Presentation</a:t>
            </a:r>
          </a:p>
          <a:p>
            <a:r>
              <a:rPr lang="en-US" sz="1200" kern="1200" dirty="0">
                <a:solidFill>
                  <a:schemeClr val="tx1"/>
                </a:solidFill>
                <a:effectLst/>
                <a:latin typeface="+mn-lt"/>
                <a:ea typeface="+mn-ea"/>
                <a:cs typeface="+mn-cs"/>
              </a:rPr>
              <a:t> Participant</a:t>
            </a:r>
          </a:p>
          <a:p>
            <a:pPr marL="628650" lvl="1" indent="-171450">
              <a:buFont typeface="Wingdings" panose="05000000000000000000" pitchFamily="2" charset="2"/>
              <a:buChar char="§"/>
            </a:pPr>
            <a:r>
              <a:rPr lang="en-US" sz="1200" kern="1200" dirty="0">
                <a:solidFill>
                  <a:schemeClr val="tx1"/>
                </a:solidFill>
                <a:effectLst/>
                <a:latin typeface="+mn-lt"/>
                <a:ea typeface="+mn-ea"/>
                <a:cs typeface="+mn-cs"/>
              </a:rPr>
              <a:t>Tablet / Computer with Internet Access (optional)</a:t>
            </a:r>
          </a:p>
          <a:p>
            <a:pPr marL="628650" lvl="1" indent="-171450">
              <a:buFont typeface="Wingdings" panose="05000000000000000000" pitchFamily="2" charset="2"/>
              <a:buChar char="§"/>
            </a:pPr>
            <a:r>
              <a:rPr lang="en-US" sz="1200" kern="1200" dirty="0">
                <a:solidFill>
                  <a:schemeClr val="tx1"/>
                </a:solidFill>
                <a:effectLst/>
                <a:latin typeface="+mn-lt"/>
                <a:ea typeface="+mn-ea"/>
                <a:cs typeface="+mn-cs"/>
              </a:rPr>
              <a:t>Handouts</a:t>
            </a:r>
          </a:p>
          <a:p>
            <a:pPr marL="628650" lvl="1" indent="-171450">
              <a:buFont typeface="Wingdings" panose="05000000000000000000" pitchFamily="2" charset="2"/>
              <a:buChar char="§"/>
            </a:pPr>
            <a:r>
              <a:rPr lang="en-US" sz="1200" kern="1200" dirty="0">
                <a:solidFill>
                  <a:schemeClr val="tx1"/>
                </a:solidFill>
                <a:effectLst/>
                <a:latin typeface="+mn-lt"/>
                <a:ea typeface="+mn-ea"/>
                <a:cs typeface="+mn-cs"/>
              </a:rPr>
              <a:t>Giveaway Items (optional items ordered from the DUC)</a:t>
            </a:r>
          </a:p>
          <a:p>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INTRODUCTION</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Introduce yourself to the class. Share with them what your role is at Wells Fargo.</a:t>
            </a:r>
          </a:p>
          <a:p>
            <a:pPr lvl="0"/>
            <a:r>
              <a:rPr lang="en-US" sz="1200" kern="1200" dirty="0">
                <a:solidFill>
                  <a:schemeClr val="tx1"/>
                </a:solidFill>
                <a:effectLst/>
                <a:latin typeface="+mn-lt"/>
                <a:ea typeface="+mn-ea"/>
                <a:cs typeface="+mn-cs"/>
              </a:rPr>
              <a:t>Share with the class what you’ll be covering today:</a:t>
            </a:r>
          </a:p>
          <a:p>
            <a:pPr marL="628650" lvl="1" indent="-171450">
              <a:buFont typeface="Wingdings" panose="05000000000000000000" pitchFamily="2" charset="2"/>
              <a:buChar char="§"/>
            </a:pPr>
            <a:r>
              <a:rPr lang="en-US" sz="1200" kern="1200" dirty="0">
                <a:solidFill>
                  <a:schemeClr val="tx1"/>
                </a:solidFill>
                <a:effectLst/>
                <a:latin typeface="+mn-lt"/>
                <a:ea typeface="+mn-ea"/>
                <a:cs typeface="+mn-cs"/>
              </a:rPr>
              <a:t>Understand the difference between</a:t>
            </a:r>
            <a:r>
              <a:rPr lang="en-US" sz="1200" i="1" kern="1200" dirty="0">
                <a:solidFill>
                  <a:schemeClr val="tx1"/>
                </a:solidFill>
                <a:effectLst/>
                <a:latin typeface="+mn-lt"/>
                <a:ea typeface="+mn-ea"/>
                <a:cs typeface="+mn-cs"/>
              </a:rPr>
              <a:t> needs and wants</a:t>
            </a:r>
            <a:endParaRPr lang="en-US" sz="1200" kern="1200" dirty="0">
              <a:solidFill>
                <a:schemeClr val="tx1"/>
              </a:solidFill>
              <a:effectLst/>
              <a:latin typeface="+mn-lt"/>
              <a:ea typeface="+mn-ea"/>
              <a:cs typeface="+mn-cs"/>
            </a:endParaRPr>
          </a:p>
          <a:p>
            <a:pPr marL="628650" lvl="1" indent="-171450">
              <a:buFont typeface="Wingdings" panose="05000000000000000000" pitchFamily="2" charset="2"/>
              <a:buChar char="§"/>
            </a:pPr>
            <a:r>
              <a:rPr lang="en-US" sz="1200" kern="1200" dirty="0">
                <a:solidFill>
                  <a:schemeClr val="tx1"/>
                </a:solidFill>
                <a:effectLst/>
                <a:latin typeface="+mn-lt"/>
                <a:ea typeface="+mn-ea"/>
                <a:cs typeface="+mn-cs"/>
              </a:rPr>
              <a:t>Become familiar and practice personal budget basics</a:t>
            </a:r>
          </a:p>
          <a:p>
            <a:pPr marL="628650" lvl="1" indent="-171450">
              <a:buFont typeface="Wingdings" panose="05000000000000000000" pitchFamily="2" charset="2"/>
              <a:buChar char="§"/>
            </a:pPr>
            <a:r>
              <a:rPr lang="en-US" sz="1200" kern="1200" dirty="0">
                <a:solidFill>
                  <a:schemeClr val="tx1"/>
                </a:solidFill>
                <a:effectLst/>
                <a:latin typeface="+mn-lt"/>
                <a:ea typeface="+mn-ea"/>
                <a:cs typeface="+mn-cs"/>
              </a:rPr>
              <a:t>Understand the value of tradeoffs</a:t>
            </a:r>
          </a:p>
          <a:p>
            <a:pPr marL="628650" lvl="1" indent="-171450">
              <a:buFont typeface="Wingdings" panose="05000000000000000000" pitchFamily="2" charset="2"/>
              <a:buChar char="§"/>
            </a:pPr>
            <a:r>
              <a:rPr lang="en-US" sz="1200" kern="1200" dirty="0">
                <a:solidFill>
                  <a:schemeClr val="tx1"/>
                </a:solidFill>
                <a:effectLst/>
                <a:latin typeface="+mn-lt"/>
                <a:ea typeface="+mn-ea"/>
                <a:cs typeface="+mn-cs"/>
              </a:rPr>
              <a:t>Have fun!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Any questions before we begin?</a:t>
            </a:r>
          </a:p>
        </p:txBody>
      </p:sp>
      <p:sp>
        <p:nvSpPr>
          <p:cNvPr id="2765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16130" indent="-275434">
              <a:defRPr>
                <a:solidFill>
                  <a:schemeClr val="tx1"/>
                </a:solidFill>
                <a:latin typeface="Verdana" pitchFamily="34" charset="0"/>
              </a:defRPr>
            </a:lvl2pPr>
            <a:lvl3pPr marL="1101738" indent="-220348">
              <a:defRPr>
                <a:solidFill>
                  <a:schemeClr val="tx1"/>
                </a:solidFill>
                <a:latin typeface="Verdana" pitchFamily="34" charset="0"/>
              </a:defRPr>
            </a:lvl3pPr>
            <a:lvl4pPr marL="1542433" indent="-220348">
              <a:defRPr>
                <a:solidFill>
                  <a:schemeClr val="tx1"/>
                </a:solidFill>
                <a:latin typeface="Verdana" pitchFamily="34" charset="0"/>
              </a:defRPr>
            </a:lvl4pPr>
            <a:lvl5pPr marL="1983128" indent="-220348">
              <a:defRPr>
                <a:solidFill>
                  <a:schemeClr val="tx1"/>
                </a:solidFill>
                <a:latin typeface="Verdana" pitchFamily="34" charset="0"/>
              </a:defRPr>
            </a:lvl5pPr>
            <a:lvl6pPr marL="2423823" indent="-220348" fontAlgn="base">
              <a:spcBef>
                <a:spcPct val="0"/>
              </a:spcBef>
              <a:spcAft>
                <a:spcPct val="0"/>
              </a:spcAft>
              <a:defRPr>
                <a:solidFill>
                  <a:schemeClr val="tx1"/>
                </a:solidFill>
                <a:latin typeface="Verdana" pitchFamily="34" charset="0"/>
              </a:defRPr>
            </a:lvl6pPr>
            <a:lvl7pPr marL="2864518" indent="-220348" fontAlgn="base">
              <a:spcBef>
                <a:spcPct val="0"/>
              </a:spcBef>
              <a:spcAft>
                <a:spcPct val="0"/>
              </a:spcAft>
              <a:defRPr>
                <a:solidFill>
                  <a:schemeClr val="tx1"/>
                </a:solidFill>
                <a:latin typeface="Verdana" pitchFamily="34" charset="0"/>
              </a:defRPr>
            </a:lvl7pPr>
            <a:lvl8pPr marL="3305213" indent="-220348" fontAlgn="base">
              <a:spcBef>
                <a:spcPct val="0"/>
              </a:spcBef>
              <a:spcAft>
                <a:spcPct val="0"/>
              </a:spcAft>
              <a:defRPr>
                <a:solidFill>
                  <a:schemeClr val="tx1"/>
                </a:solidFill>
                <a:latin typeface="Verdana" pitchFamily="34" charset="0"/>
              </a:defRPr>
            </a:lvl8pPr>
            <a:lvl9pPr marL="3745908" indent="-220348"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fld id="{55E36F0E-3613-4A99-90DE-45B236C2E4A5}" type="slidenum">
              <a:rPr lang="en-US" smtClean="0">
                <a:latin typeface="Calibri" pitchFamily="34" charset="0"/>
              </a:rPr>
              <a:pPr fontAlgn="base">
                <a:spcBef>
                  <a:spcPct val="0"/>
                </a:spcBef>
                <a:spcAft>
                  <a:spcPct val="0"/>
                </a:spcAft>
                <a:defRPr/>
              </a:pPr>
              <a:t>1</a:t>
            </a:fld>
            <a:endParaRPr lang="en-US">
              <a:latin typeface="Calibri" pitchFamily="34" charset="0"/>
            </a:endParaRPr>
          </a:p>
        </p:txBody>
      </p:sp>
    </p:spTree>
    <p:extLst>
      <p:ext uri="{BB962C8B-B14F-4D97-AF65-F5344CB8AC3E}">
        <p14:creationId xmlns:p14="http://schemas.microsoft.com/office/powerpoint/2010/main" val="28327464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964926-013C-43C9-A46A-7918300E9E55}" type="slidenum">
              <a:rPr lang="en-US" altLang="en-US"/>
              <a:pPr/>
              <a:t>10</a:t>
            </a:fld>
            <a:endParaRPr lang="en-US" altLang="en-US" dirty="0"/>
          </a:p>
        </p:txBody>
      </p:sp>
      <p:sp>
        <p:nvSpPr>
          <p:cNvPr id="360450" name="Rectangle 2"/>
          <p:cNvSpPr>
            <a:spLocks noGrp="1" noRot="1" noChangeAspect="1" noChangeArrowheads="1" noTextEdit="1"/>
          </p:cNvSpPr>
          <p:nvPr>
            <p:ph type="sldImg"/>
          </p:nvPr>
        </p:nvSpPr>
        <p:spPr>
          <a:ln/>
        </p:spPr>
      </p:sp>
      <p:sp>
        <p:nvSpPr>
          <p:cNvPr id="360451" name="Rectangle 3"/>
          <p:cNvSpPr>
            <a:spLocks noGrp="1" noChangeArrowheads="1"/>
          </p:cNvSpPr>
          <p:nvPr>
            <p:ph type="body" idx="1"/>
          </p:nvPr>
        </p:nvSpPr>
        <p:spPr/>
        <p:txBody>
          <a:bodyPr/>
          <a:lstStyle/>
          <a:p>
            <a:pPr>
              <a:defRPr/>
            </a:pPr>
            <a:r>
              <a:rPr lang="en-US" sz="1000" dirty="0"/>
              <a:t>Creating a spending plan is an easy way to track your spending. </a:t>
            </a:r>
          </a:p>
          <a:p>
            <a:pPr>
              <a:defRPr/>
            </a:pPr>
            <a:endParaRPr lang="en-US" sz="1000" dirty="0"/>
          </a:p>
          <a:p>
            <a:pPr>
              <a:defRPr/>
            </a:pPr>
            <a:r>
              <a:rPr lang="en-US" sz="1000" dirty="0"/>
              <a:t>With a spending plan after you’ve added up all of the your Income and Expenses, subtract your Expenses from Income.  This is called Net Income.  If the number is positive it means you have leftover money at the end of the month.  If it’s negative, then you spent more than you earned.  With a positive net income, you can use the extra money to get out of debt, pay off loans or increase your savings.  </a:t>
            </a:r>
          </a:p>
          <a:p>
            <a:pPr>
              <a:defRPr/>
            </a:pPr>
            <a:endParaRPr lang="en-US" sz="1000" dirty="0"/>
          </a:p>
          <a:p>
            <a:pPr algn="l"/>
            <a:r>
              <a:rPr lang="en-US" sz="1000" b="0" i="0" dirty="0">
                <a:solidFill>
                  <a:srgbClr val="4C4C4C"/>
                </a:solidFill>
                <a:effectLst/>
                <a:latin typeface="Open Sans" panose="020B0606030504020204" pitchFamily="34" charset="0"/>
                <a:ea typeface="Open Sans" panose="020B0606030504020204" pitchFamily="34" charset="0"/>
                <a:cs typeface="Open Sans" panose="020B0606030504020204" pitchFamily="34" charset="0"/>
              </a:rPr>
              <a:t>At the end of the month look over the log and ask yourself a few questions:</a:t>
            </a:r>
          </a:p>
          <a:p>
            <a:pPr algn="l">
              <a:buFont typeface="Arial" panose="020B0604020202020204" pitchFamily="34" charset="0"/>
              <a:buChar char="•"/>
            </a:pPr>
            <a:r>
              <a:rPr lang="en-US" sz="1000" b="0" i="0" dirty="0">
                <a:solidFill>
                  <a:srgbClr val="4C4C4C"/>
                </a:solidFill>
                <a:effectLst/>
                <a:latin typeface="Open Sans" panose="020B0606030504020204" pitchFamily="34" charset="0"/>
                <a:ea typeface="Open Sans" panose="020B0606030504020204" pitchFamily="34" charset="0"/>
                <a:cs typeface="Open Sans" panose="020B0606030504020204" pitchFamily="34" charset="0"/>
              </a:rPr>
              <a:t>What expenses make me proud or happy?</a:t>
            </a:r>
          </a:p>
          <a:p>
            <a:pPr algn="l">
              <a:buFont typeface="Arial" panose="020B0604020202020204" pitchFamily="34" charset="0"/>
              <a:buChar char="•"/>
            </a:pPr>
            <a:r>
              <a:rPr lang="en-US" sz="1000" b="0" i="0" dirty="0">
                <a:solidFill>
                  <a:srgbClr val="4C4C4C"/>
                </a:solidFill>
                <a:effectLst/>
                <a:latin typeface="Open Sans" panose="020B0606030504020204" pitchFamily="34" charset="0"/>
                <a:ea typeface="Open Sans" panose="020B0606030504020204" pitchFamily="34" charset="0"/>
                <a:cs typeface="Open Sans" panose="020B0606030504020204" pitchFamily="34" charset="0"/>
              </a:rPr>
              <a:t>What expenses would I reconsider?</a:t>
            </a:r>
          </a:p>
          <a:p>
            <a:pPr algn="l">
              <a:buFont typeface="Arial" panose="020B0604020202020204" pitchFamily="34" charset="0"/>
              <a:buChar char="•"/>
            </a:pPr>
            <a:r>
              <a:rPr lang="en-US" sz="1000" b="0" i="0" dirty="0">
                <a:solidFill>
                  <a:srgbClr val="4C4C4C"/>
                </a:solidFill>
                <a:effectLst/>
                <a:latin typeface="Open Sans" panose="020B0606030504020204" pitchFamily="34" charset="0"/>
                <a:ea typeface="Open Sans" panose="020B0606030504020204" pitchFamily="34" charset="0"/>
                <a:cs typeface="Open Sans" panose="020B0606030504020204" pitchFamily="34" charset="0"/>
              </a:rPr>
              <a:t>Can I organize my spending into larger categories?</a:t>
            </a:r>
          </a:p>
          <a:p>
            <a:pPr algn="l">
              <a:buFont typeface="Arial" panose="020B0604020202020204" pitchFamily="34" charset="0"/>
              <a:buChar char="•"/>
            </a:pPr>
            <a:r>
              <a:rPr lang="en-US" sz="1000" b="0" i="0" dirty="0">
                <a:solidFill>
                  <a:srgbClr val="4C4C4C"/>
                </a:solidFill>
                <a:effectLst/>
                <a:latin typeface="Open Sans" panose="020B0606030504020204" pitchFamily="34" charset="0"/>
                <a:ea typeface="Open Sans" panose="020B0606030504020204" pitchFamily="34" charset="0"/>
                <a:cs typeface="Open Sans" panose="020B0606030504020204" pitchFamily="34" charset="0"/>
              </a:rPr>
              <a:t>What categories did I spend the most money on?</a:t>
            </a:r>
          </a:p>
          <a:p>
            <a:pPr algn="l">
              <a:buFont typeface="Arial" panose="020B0604020202020204" pitchFamily="34" charset="0"/>
              <a:buChar char="•"/>
            </a:pPr>
            <a:r>
              <a:rPr lang="en-US" sz="1000" b="0" i="0" dirty="0">
                <a:solidFill>
                  <a:srgbClr val="4C4C4C"/>
                </a:solidFill>
                <a:effectLst/>
                <a:latin typeface="Open Sans" panose="020B0606030504020204" pitchFamily="34" charset="0"/>
                <a:ea typeface="Open Sans" panose="020B0606030504020204" pitchFamily="34" charset="0"/>
                <a:cs typeface="Open Sans" panose="020B0606030504020204" pitchFamily="34" charset="0"/>
              </a:rPr>
              <a:t>Are there expenses or items that I can cut out of my budget or spend less on?</a:t>
            </a:r>
          </a:p>
          <a:p>
            <a:pPr algn="l">
              <a:buFont typeface="Arial" panose="020B0604020202020204" pitchFamily="34" charset="0"/>
              <a:buChar char="•"/>
            </a:pPr>
            <a:r>
              <a:rPr lang="en-US" sz="1000" b="0" i="0" dirty="0">
                <a:solidFill>
                  <a:srgbClr val="4C4C4C"/>
                </a:solidFill>
                <a:effectLst/>
                <a:latin typeface="Open Sans" panose="020B0606030504020204" pitchFamily="34" charset="0"/>
                <a:ea typeface="Open Sans" panose="020B0606030504020204" pitchFamily="34" charset="0"/>
                <a:cs typeface="Open Sans" panose="020B0606030504020204" pitchFamily="34" charset="0"/>
              </a:rPr>
              <a:t>What changes should I make given my goals and spending habits?</a:t>
            </a:r>
          </a:p>
          <a:p>
            <a:pPr>
              <a:defRPr/>
            </a:pPr>
            <a:endParaRPr lang="en-US" sz="1000" dirty="0"/>
          </a:p>
        </p:txBody>
      </p:sp>
    </p:spTree>
    <p:extLst>
      <p:ext uri="{BB962C8B-B14F-4D97-AF65-F5344CB8AC3E}">
        <p14:creationId xmlns:p14="http://schemas.microsoft.com/office/powerpoint/2010/main" val="35024047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964926-013C-43C9-A46A-7918300E9E55}" type="slidenum">
              <a:rPr lang="en-US" altLang="en-US"/>
              <a:pPr/>
              <a:t>11</a:t>
            </a:fld>
            <a:endParaRPr lang="en-US" altLang="en-US" dirty="0"/>
          </a:p>
        </p:txBody>
      </p:sp>
      <p:sp>
        <p:nvSpPr>
          <p:cNvPr id="360450" name="Rectangle 2"/>
          <p:cNvSpPr>
            <a:spLocks noGrp="1" noRot="1" noChangeAspect="1" noChangeArrowheads="1" noTextEdit="1"/>
          </p:cNvSpPr>
          <p:nvPr>
            <p:ph type="sldImg"/>
          </p:nvPr>
        </p:nvSpPr>
        <p:spPr>
          <a:ln/>
        </p:spPr>
      </p:sp>
      <p:sp>
        <p:nvSpPr>
          <p:cNvPr id="360451" name="Rectangle 3"/>
          <p:cNvSpPr>
            <a:spLocks noGrp="1" noChangeArrowheads="1"/>
          </p:cNvSpPr>
          <p:nvPr>
            <p:ph type="body" idx="1"/>
          </p:nvPr>
        </p:nvSpPr>
        <p:spPr/>
        <p:txBody>
          <a:bodyPr/>
          <a:lstStyle/>
          <a:p>
            <a:pPr>
              <a:defRPr/>
            </a:pPr>
            <a:r>
              <a:rPr lang="en-US" sz="1000" dirty="0"/>
              <a:t>Go over the items / tips to saving more.  Emphasize the comment below about saving even a little can add up to a lot.</a:t>
            </a:r>
          </a:p>
        </p:txBody>
      </p:sp>
    </p:spTree>
    <p:extLst>
      <p:ext uri="{BB962C8B-B14F-4D97-AF65-F5344CB8AC3E}">
        <p14:creationId xmlns:p14="http://schemas.microsoft.com/office/powerpoint/2010/main" val="9910118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964926-013C-43C9-A46A-7918300E9E55}" type="slidenum">
              <a:rPr lang="en-US" altLang="en-US"/>
              <a:pPr/>
              <a:t>12</a:t>
            </a:fld>
            <a:endParaRPr lang="en-US" altLang="en-US" dirty="0"/>
          </a:p>
        </p:txBody>
      </p:sp>
      <p:sp>
        <p:nvSpPr>
          <p:cNvPr id="360450" name="Rectangle 2"/>
          <p:cNvSpPr>
            <a:spLocks noGrp="1" noRot="1" noChangeAspect="1" noChangeArrowheads="1" noTextEdit="1"/>
          </p:cNvSpPr>
          <p:nvPr>
            <p:ph type="sldImg"/>
          </p:nvPr>
        </p:nvSpPr>
        <p:spPr>
          <a:ln/>
        </p:spPr>
      </p:sp>
      <p:sp>
        <p:nvSpPr>
          <p:cNvPr id="360451" name="Rectangle 3"/>
          <p:cNvSpPr>
            <a:spLocks noGrp="1" noChangeArrowheads="1"/>
          </p:cNvSpPr>
          <p:nvPr>
            <p:ph type="body" idx="1"/>
          </p:nvPr>
        </p:nvSpPr>
        <p:spPr/>
        <p:txBody>
          <a:bodyPr/>
          <a:lstStyle/>
          <a:p>
            <a:r>
              <a:rPr lang="en-US" sz="1000" dirty="0"/>
              <a:t>Review the quiz questions and answers with participants:</a:t>
            </a:r>
          </a:p>
          <a:p>
            <a:endParaRPr lang="en-US" sz="1000" dirty="0"/>
          </a:p>
          <a:p>
            <a:r>
              <a:rPr lang="en-US" sz="1000" dirty="0"/>
              <a:t>QUESTION 1 – What does ‘available balance’ mean?</a:t>
            </a:r>
          </a:p>
          <a:p>
            <a:r>
              <a:rPr lang="en-US" sz="1000" b="0" dirty="0"/>
              <a:t>	ANSWER – The </a:t>
            </a:r>
            <a:r>
              <a:rPr lang="en-US" sz="1200" b="0" i="0" dirty="0">
                <a:solidFill>
                  <a:srgbClr val="202124"/>
                </a:solidFill>
                <a:effectLst/>
                <a:latin typeface="Roboto" panose="02000000000000000000" pitchFamily="2" charset="0"/>
              </a:rPr>
              <a:t>total amount of money in your account that you can use for purchases and withdrawals.</a:t>
            </a:r>
            <a:endParaRPr lang="en-US" sz="1000" b="0" dirty="0"/>
          </a:p>
          <a:p>
            <a:endParaRPr lang="en-US" sz="10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QUESTION 2 - </a:t>
            </a:r>
            <a:r>
              <a:rPr lang="en-US" sz="1000" dirty="0">
                <a:latin typeface="Open Sans" panose="020B0606030504020204" pitchFamily="34" charset="0"/>
                <a:ea typeface="Open Sans" panose="020B0606030504020204" pitchFamily="34" charset="0"/>
                <a:cs typeface="Open Sans" panose="020B0606030504020204" pitchFamily="34" charset="0"/>
              </a:rPr>
              <a:t>What is the best way to avoid spending more money than I have in my account?</a:t>
            </a:r>
          </a:p>
          <a:p>
            <a:r>
              <a:rPr lang="en-US" sz="1000" dirty="0"/>
              <a:t>	ANSWER – Create a budget and track your spending.</a:t>
            </a:r>
          </a:p>
          <a:p>
            <a:pPr marL="0" indent="0">
              <a:buFont typeface="Wingdings" panose="05000000000000000000" pitchFamily="2" charset="2"/>
              <a:buNone/>
            </a:pPr>
            <a:endParaRPr lang="en-US" sz="1000" dirty="0"/>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000" dirty="0"/>
              <a:t>QUESTION 3 – </a:t>
            </a:r>
            <a:r>
              <a:rPr lang="en-US" sz="1000" dirty="0">
                <a:latin typeface="Open Sans" panose="020B0606030504020204" pitchFamily="34" charset="0"/>
                <a:ea typeface="Open Sans" panose="020B0606030504020204" pitchFamily="34" charset="0"/>
                <a:cs typeface="Open Sans" panose="020B0606030504020204" pitchFamily="34" charset="0"/>
              </a:rPr>
              <a:t>What can happen if I buy something with my debit card that is more than what I have in my checking account?</a:t>
            </a:r>
            <a:endParaRPr lang="en-US" sz="1000" dirty="0"/>
          </a:p>
          <a:p>
            <a:pPr marL="0" indent="0">
              <a:buFont typeface="Wingdings" panose="05000000000000000000" pitchFamily="2" charset="2"/>
              <a:buNone/>
            </a:pPr>
            <a:r>
              <a:rPr lang="en-US" sz="1000" dirty="0"/>
              <a:t>	ANSWER – Overdraft and Overdraft Fees</a:t>
            </a:r>
          </a:p>
          <a:p>
            <a:endParaRPr lang="en-US" sz="1000" dirty="0"/>
          </a:p>
          <a:p>
            <a:endParaRPr lang="en-US" sz="1000" dirty="0"/>
          </a:p>
          <a:p>
            <a:endParaRPr lang="en-US" sz="1000" dirty="0"/>
          </a:p>
          <a:p>
            <a:endParaRPr lang="en-US" sz="1000" dirty="0"/>
          </a:p>
          <a:p>
            <a:endParaRPr lang="en-US" sz="1000" dirty="0"/>
          </a:p>
          <a:p>
            <a:endParaRPr lang="en-US" sz="1000" dirty="0"/>
          </a:p>
          <a:p>
            <a:endParaRPr lang="en-US" sz="1000" dirty="0"/>
          </a:p>
          <a:p>
            <a:endParaRPr lang="en-US" sz="1000" dirty="0"/>
          </a:p>
        </p:txBody>
      </p:sp>
    </p:spTree>
    <p:extLst>
      <p:ext uri="{BB962C8B-B14F-4D97-AF65-F5344CB8AC3E}">
        <p14:creationId xmlns:p14="http://schemas.microsoft.com/office/powerpoint/2010/main" val="8256306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964926-013C-43C9-A46A-7918300E9E55}" type="slidenum">
              <a:rPr lang="en-US" altLang="en-US"/>
              <a:pPr/>
              <a:t>13</a:t>
            </a:fld>
            <a:endParaRPr lang="en-US" altLang="en-US" dirty="0"/>
          </a:p>
        </p:txBody>
      </p:sp>
      <p:sp>
        <p:nvSpPr>
          <p:cNvPr id="360450" name="Rectangle 2"/>
          <p:cNvSpPr>
            <a:spLocks noGrp="1" noRot="1" noChangeAspect="1" noChangeArrowheads="1" noTextEdit="1"/>
          </p:cNvSpPr>
          <p:nvPr>
            <p:ph type="sldImg"/>
          </p:nvPr>
        </p:nvSpPr>
        <p:spPr>
          <a:ln/>
        </p:spPr>
      </p:sp>
      <p:sp>
        <p:nvSpPr>
          <p:cNvPr id="360451" name="Rectangle 3"/>
          <p:cNvSpPr>
            <a:spLocks noGrp="1" noChangeArrowheads="1"/>
          </p:cNvSpPr>
          <p:nvPr>
            <p:ph type="body" idx="1"/>
          </p:nvPr>
        </p:nvSpPr>
        <p:spPr/>
        <p:txBody>
          <a:bodyPr/>
          <a:lstStyle/>
          <a:p>
            <a:pPr marL="220665" indent="-220665">
              <a:defRPr/>
            </a:pPr>
            <a:r>
              <a:rPr lang="en-US" sz="1000" dirty="0"/>
              <a:t>Review the following key points about shopping with a budget:</a:t>
            </a:r>
          </a:p>
          <a:p>
            <a:pPr marL="665150" lvl="1" indent="-220665">
              <a:buFont typeface="Verdana" panose="020B0604030504040204" pitchFamily="34" charset="0"/>
              <a:buChar char="•"/>
              <a:defRPr/>
            </a:pPr>
            <a:r>
              <a:rPr lang="en-US" sz="1000" dirty="0"/>
              <a:t>Budgeting means creating a written plan for how to use your money. It’s easy. </a:t>
            </a:r>
          </a:p>
          <a:p>
            <a:pPr marL="665150" lvl="1" indent="-220665">
              <a:buFont typeface="Verdana" panose="020B0604030504040204" pitchFamily="34" charset="0"/>
              <a:buChar char="•"/>
              <a:defRPr/>
            </a:pPr>
            <a:r>
              <a:rPr lang="en-US" sz="1000" dirty="0"/>
              <a:t>Today we focused on planning what you can afford to buy when you go shopping. We saw that if you don’t have enough money to buy everything you need and want, you may have to make tradeoffs. This means choosing not to buy one thing in order to have enough money to buy another. Making tradeoffs isn’t always easy.</a:t>
            </a:r>
          </a:p>
          <a:p>
            <a:pPr marL="665150" lvl="1" indent="-220665">
              <a:buFont typeface="Verdana" panose="020B0604030504040204" pitchFamily="34" charset="0"/>
              <a:buChar char="•"/>
              <a:defRPr/>
            </a:pPr>
            <a:r>
              <a:rPr lang="en-US" sz="1000" dirty="0"/>
              <a:t>You can create a budget to track all of your money. You write down on paper how much money you have coming in, and what you will spend on a weekly or monthly basis. </a:t>
            </a:r>
          </a:p>
          <a:p>
            <a:pPr marL="665150" lvl="1" indent="-220665">
              <a:buFont typeface="Verdana" panose="020B0604030504040204" pitchFamily="34" charset="0"/>
              <a:buChar char="•"/>
              <a:defRPr/>
            </a:pPr>
            <a:r>
              <a:rPr lang="en-US" sz="1000" dirty="0"/>
              <a:t>Budgeting your money helps to ensure you can pay for all of your needs before you spend on your wants. It can help you identify items that cost too much and to prepare for future expenses. </a:t>
            </a:r>
          </a:p>
          <a:p>
            <a:pPr marL="665150" lvl="1" indent="-220665">
              <a:buFont typeface="Verdana" panose="020B0604030504040204" pitchFamily="34" charset="0"/>
              <a:buChar char="•"/>
              <a:defRPr/>
            </a:pPr>
            <a:r>
              <a:rPr lang="en-US" sz="1000" dirty="0"/>
              <a:t>Each person’s needs and wants are a little different, so create a budget that makes sense for you.</a:t>
            </a:r>
          </a:p>
          <a:p>
            <a:pPr marL="444486" lvl="1" indent="0">
              <a:buFont typeface="Verdana" panose="020B0604030504040204" pitchFamily="34" charset="0"/>
              <a:buNone/>
              <a:defRPr/>
            </a:pPr>
            <a:endParaRPr lang="en-US" sz="1000" dirty="0"/>
          </a:p>
          <a:p>
            <a:pPr>
              <a:defRPr/>
            </a:pPr>
            <a:r>
              <a:rPr lang="en-US" sz="1000" dirty="0"/>
              <a:t>Go over the importance of Saving with the participants.</a:t>
            </a:r>
          </a:p>
          <a:p>
            <a:pPr>
              <a:defRPr/>
            </a:pPr>
            <a:endParaRPr lang="en-US" sz="1000" dirty="0"/>
          </a:p>
          <a:p>
            <a:pPr>
              <a:defRPr/>
            </a:pPr>
            <a:r>
              <a:rPr lang="en-US" sz="1000" dirty="0"/>
              <a:t>Ask if there are any questions about what was covered today, or any other questions about how they can manage their money.</a:t>
            </a:r>
          </a:p>
          <a:p>
            <a:pPr>
              <a:defRPr/>
            </a:pPr>
            <a:endParaRPr lang="en-US" sz="1000" dirty="0"/>
          </a:p>
          <a:p>
            <a:pPr>
              <a:buFontTx/>
              <a:buNone/>
            </a:pPr>
            <a:r>
              <a:rPr lang="en-US" sz="1000" dirty="0"/>
              <a:t>Ask the students:  What is one thing you learned today about budgeting?</a:t>
            </a:r>
          </a:p>
        </p:txBody>
      </p:sp>
    </p:spTree>
    <p:extLst>
      <p:ext uri="{BB962C8B-B14F-4D97-AF65-F5344CB8AC3E}">
        <p14:creationId xmlns:p14="http://schemas.microsoft.com/office/powerpoint/2010/main" val="35014207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43792CC-6C8B-4B5B-AF6A-F44E80171FBA}" type="slidenum">
              <a:rPr lang="en-US" smtClean="0">
                <a:solidFill>
                  <a:prstClr val="black"/>
                </a:solidFill>
              </a:rPr>
              <a:pPr>
                <a:defRPr/>
              </a:pPr>
              <a:t>14</a:t>
            </a:fld>
            <a:endParaRPr lang="en-US" dirty="0">
              <a:solidFill>
                <a:prstClr val="black"/>
              </a:solidFill>
            </a:endParaRPr>
          </a:p>
        </p:txBody>
      </p:sp>
    </p:spTree>
    <p:extLst>
      <p:ext uri="{BB962C8B-B14F-4D97-AF65-F5344CB8AC3E}">
        <p14:creationId xmlns:p14="http://schemas.microsoft.com/office/powerpoint/2010/main" val="3741852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dirty="0"/>
              <a:t>After class:</a:t>
            </a:r>
          </a:p>
          <a:p>
            <a:pPr marL="611167" lvl="1" indent="-166681">
              <a:buFont typeface="Verdana" panose="020B0604030504040204" pitchFamily="34" charset="0"/>
              <a:buChar char="•"/>
            </a:pPr>
            <a:r>
              <a:rPr lang="en-US" sz="1000" dirty="0"/>
              <a:t>Take a few minutes to ask the teacher or program director how they thought the lesson went. Ask if there are other materials or information you could provide them.</a:t>
            </a:r>
          </a:p>
          <a:p>
            <a:pPr marL="611167" lvl="1" indent="-166681">
              <a:buFont typeface="Verdana" panose="020B0604030504040204" pitchFamily="34" charset="0"/>
              <a:buChar char="•"/>
            </a:pPr>
            <a:r>
              <a:rPr lang="en-US" sz="1000" dirty="0"/>
              <a:t>Consider writing a thank you note as a follow-up to your visit.</a:t>
            </a:r>
          </a:p>
          <a:p>
            <a:pPr marL="611167" marR="0" lvl="1" indent="-166681" algn="l" defTabSz="914400" rtl="0" eaLnBrk="1" fontAlgn="auto" latinLnBrk="0" hangingPunct="1">
              <a:lnSpc>
                <a:spcPct val="100000"/>
              </a:lnSpc>
              <a:spcBef>
                <a:spcPts val="0"/>
              </a:spcBef>
              <a:spcAft>
                <a:spcPts val="0"/>
              </a:spcAft>
              <a:buClrTx/>
              <a:buSzTx/>
              <a:buFont typeface="Verdana" panose="020B0604030504040204" pitchFamily="34" charset="0"/>
              <a:buChar char="•"/>
              <a:tabLst/>
              <a:defRPr/>
            </a:pPr>
            <a:r>
              <a:rPr lang="en-US" sz="1000" dirty="0"/>
              <a:t>Submit feedback</a:t>
            </a:r>
            <a:r>
              <a:rPr lang="en-US" sz="1000" baseline="0" dirty="0"/>
              <a:t> on your experience at </a:t>
            </a:r>
            <a:r>
              <a:rPr lang="en-US" sz="1000" kern="0" dirty="0">
                <a:latin typeface="Century Gothic" panose="020B0502020202020204" pitchFamily="34" charset="0"/>
                <a:hlinkClick r:id="rId3"/>
              </a:rPr>
              <a:t>https://handsonbanking.org/employee-volunteer-feedback/</a:t>
            </a:r>
            <a:r>
              <a:rPr lang="en-US" sz="1000" kern="0" dirty="0">
                <a:latin typeface="Century Gothic" panose="020B0502020202020204" pitchFamily="34" charset="0"/>
              </a:rPr>
              <a:t> </a:t>
            </a:r>
          </a:p>
          <a:p>
            <a:pPr marL="611167" lvl="1" indent="-166681">
              <a:buFont typeface="Verdana" panose="020B0604030504040204" pitchFamily="34" charset="0"/>
              <a:buChar char="•"/>
            </a:pPr>
            <a:r>
              <a:rPr lang="en-US" sz="1000" dirty="0"/>
              <a:t>Go to </a:t>
            </a:r>
            <a:r>
              <a:rPr lang="en-US" sz="1000" b="1" dirty="0"/>
              <a:t>https://wellsfargo.yourcause.com/ </a:t>
            </a:r>
            <a:r>
              <a:rPr lang="en-US" sz="1000" dirty="0"/>
              <a:t>and record your volunteer hours.</a:t>
            </a:r>
          </a:p>
          <a:p>
            <a:pPr marL="611167" lvl="1" indent="-166681">
              <a:buFont typeface="Verdana" panose="020B0604030504040204" pitchFamily="34" charset="0"/>
              <a:buChar char="•"/>
            </a:pPr>
            <a:endParaRPr lang="en-US" sz="1000" dirty="0"/>
          </a:p>
          <a:p>
            <a:endParaRPr lang="en-US" dirty="0"/>
          </a:p>
        </p:txBody>
      </p:sp>
      <p:sp>
        <p:nvSpPr>
          <p:cNvPr id="4" name="Slide Number Placeholder 3"/>
          <p:cNvSpPr>
            <a:spLocks noGrp="1"/>
          </p:cNvSpPr>
          <p:nvPr>
            <p:ph type="sldNum" sz="quarter" idx="10"/>
          </p:nvPr>
        </p:nvSpPr>
        <p:spPr/>
        <p:txBody>
          <a:bodyPr/>
          <a:lstStyle/>
          <a:p>
            <a:fld id="{51536139-4B24-4CFC-976A-19CB08B9070A}" type="slidenum">
              <a:rPr lang="en-US" smtClean="0"/>
              <a:t>15</a:t>
            </a:fld>
            <a:endParaRPr lang="en-US" dirty="0"/>
          </a:p>
        </p:txBody>
      </p:sp>
    </p:spTree>
    <p:extLst>
      <p:ext uri="{BB962C8B-B14F-4D97-AF65-F5344CB8AC3E}">
        <p14:creationId xmlns:p14="http://schemas.microsoft.com/office/powerpoint/2010/main" val="9698238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19156" indent="-219156">
              <a:lnSpc>
                <a:spcPct val="90000"/>
              </a:lnSpc>
            </a:pPr>
            <a:r>
              <a:rPr lang="en-US" sz="1000" dirty="0"/>
              <a:t>Start the lesson with the following </a:t>
            </a:r>
            <a:r>
              <a:rPr lang="en-US" sz="1000" u="sng" dirty="0"/>
              <a:t>opening questions</a:t>
            </a:r>
            <a:r>
              <a:rPr lang="en-US" sz="1000" dirty="0"/>
              <a:t>:</a:t>
            </a:r>
          </a:p>
          <a:p>
            <a:pPr marL="663641" lvl="1" indent="-219156">
              <a:lnSpc>
                <a:spcPct val="90000"/>
              </a:lnSpc>
              <a:buFontTx/>
              <a:buChar char="•"/>
            </a:pPr>
            <a:r>
              <a:rPr lang="en-US" sz="1000" dirty="0"/>
              <a:t>Think about a time when you wanted to buy something but did not have enough money to pay for it. Examples: Video games, scooter. Ask the students to share their answers.</a:t>
            </a:r>
          </a:p>
          <a:p>
            <a:pPr marL="663641" lvl="1" indent="-219156">
              <a:lnSpc>
                <a:spcPct val="90000"/>
              </a:lnSpc>
              <a:buFontTx/>
              <a:buChar char="•"/>
            </a:pPr>
            <a:r>
              <a:rPr lang="en-US" sz="1000" dirty="0"/>
              <a:t>If you really wanted this item, how could you have saved money to pay for it?</a:t>
            </a:r>
          </a:p>
          <a:p>
            <a:pPr marL="663641" lvl="1" indent="-219156">
              <a:lnSpc>
                <a:spcPct val="90000"/>
              </a:lnSpc>
              <a:buFontTx/>
              <a:buChar char="•"/>
            </a:pPr>
            <a:r>
              <a:rPr lang="en-US" sz="1000" dirty="0"/>
              <a:t>What are examples of something you or your family </a:t>
            </a:r>
            <a:r>
              <a:rPr lang="en-US" sz="1000" i="1" dirty="0"/>
              <a:t>need</a:t>
            </a:r>
            <a:r>
              <a:rPr lang="en-US" sz="1000" dirty="0"/>
              <a:t> to buy</a:t>
            </a:r>
            <a:r>
              <a:rPr lang="en-US" dirty="0">
                <a:latin typeface="Verdana" pitchFamily="34" charset="0"/>
                <a:ea typeface="MS PGothic" pitchFamily="34" charset="-128"/>
              </a:rPr>
              <a:t>—</a:t>
            </a:r>
            <a:r>
              <a:rPr lang="en-US" sz="1000" dirty="0"/>
              <a:t>versus something you’d </a:t>
            </a:r>
            <a:r>
              <a:rPr lang="en-US" sz="1000" i="1" dirty="0"/>
              <a:t>like</a:t>
            </a:r>
            <a:r>
              <a:rPr lang="en-US" sz="1000" dirty="0"/>
              <a:t> to have? For instance, we need a refrigerator, but we’d really like to have an 80” flat screen TV.</a:t>
            </a:r>
          </a:p>
          <a:p>
            <a:pPr marL="219156" indent="-219156">
              <a:lnSpc>
                <a:spcPct val="90000"/>
              </a:lnSpc>
            </a:pPr>
            <a:endParaRPr lang="en-US" sz="1000" dirty="0"/>
          </a:p>
          <a:p>
            <a:pPr marL="219156" indent="-219156">
              <a:lnSpc>
                <a:spcPct val="90000"/>
              </a:lnSpc>
            </a:pPr>
            <a:r>
              <a:rPr lang="en-US" sz="1000" dirty="0"/>
              <a:t>Share the following key points to help students further understand </a:t>
            </a:r>
            <a:r>
              <a:rPr lang="en-US" sz="1000" i="1" dirty="0"/>
              <a:t>Needs vs. wants </a:t>
            </a:r>
            <a:r>
              <a:rPr lang="en-US" sz="1000" dirty="0"/>
              <a:t>concepts:</a:t>
            </a:r>
          </a:p>
          <a:p>
            <a:pPr marL="663641" lvl="1" indent="-219156">
              <a:lnSpc>
                <a:spcPct val="90000"/>
              </a:lnSpc>
              <a:buFontTx/>
              <a:buChar char="•"/>
            </a:pPr>
            <a:r>
              <a:rPr lang="en-US" sz="1000" dirty="0"/>
              <a:t>Every month, adults have things they </a:t>
            </a:r>
            <a:r>
              <a:rPr lang="en-US" sz="1000" i="1" dirty="0"/>
              <a:t>have</a:t>
            </a:r>
            <a:r>
              <a:rPr lang="en-US" sz="1000" dirty="0"/>
              <a:t> to pay for, for example a place to live, food, and transportation. There are also things they would </a:t>
            </a:r>
            <a:r>
              <a:rPr lang="en-US" sz="1000" i="1" dirty="0"/>
              <a:t>like</a:t>
            </a:r>
            <a:r>
              <a:rPr lang="en-US" sz="1000" dirty="0"/>
              <a:t> to spend money on just for fun! All of these costs are called monthly </a:t>
            </a:r>
            <a:r>
              <a:rPr lang="en-US" sz="1000" i="1" dirty="0"/>
              <a:t>expenses</a:t>
            </a:r>
            <a:r>
              <a:rPr lang="en-US" sz="1000" dirty="0"/>
              <a:t>.</a:t>
            </a:r>
          </a:p>
          <a:p>
            <a:pPr marL="663641" lvl="1" indent="-219156" defTabSz="888970">
              <a:lnSpc>
                <a:spcPct val="90000"/>
              </a:lnSpc>
              <a:buFontTx/>
              <a:buChar char="•"/>
              <a:defRPr/>
            </a:pPr>
            <a:r>
              <a:rPr lang="en-US" sz="1000" dirty="0"/>
              <a:t>Most people have a limited amount of money available, so we have to make choices about how to spend our money. We need to make decisions based on whether we </a:t>
            </a:r>
            <a:r>
              <a:rPr lang="en-US" sz="1000" i="1" dirty="0"/>
              <a:t>need</a:t>
            </a:r>
            <a:r>
              <a:rPr lang="en-US" sz="1000" dirty="0"/>
              <a:t> something, or just </a:t>
            </a:r>
            <a:r>
              <a:rPr lang="en-US" sz="1000" i="1" dirty="0"/>
              <a:t>want</a:t>
            </a:r>
            <a:r>
              <a:rPr lang="en-US" sz="1000" dirty="0"/>
              <a:t> it.</a:t>
            </a:r>
          </a:p>
          <a:p>
            <a:pPr marL="663641" lvl="1" indent="-219156">
              <a:lnSpc>
                <a:spcPct val="90000"/>
              </a:lnSpc>
              <a:buFontTx/>
              <a:buChar char="•"/>
            </a:pPr>
            <a:endParaRPr lang="en-US" sz="1000" dirty="0"/>
          </a:p>
          <a:p>
            <a:endParaRPr lang="en-US" dirty="0"/>
          </a:p>
        </p:txBody>
      </p:sp>
      <p:sp>
        <p:nvSpPr>
          <p:cNvPr id="4" name="Slide Number Placeholder 3"/>
          <p:cNvSpPr>
            <a:spLocks noGrp="1"/>
          </p:cNvSpPr>
          <p:nvPr>
            <p:ph type="sldNum" sz="quarter" idx="10"/>
          </p:nvPr>
        </p:nvSpPr>
        <p:spPr/>
        <p:txBody>
          <a:bodyPr/>
          <a:lstStyle/>
          <a:p>
            <a:fld id="{51536139-4B24-4CFC-976A-19CB08B9070A}" type="slidenum">
              <a:rPr lang="en-US" smtClean="0"/>
              <a:t>2</a:t>
            </a:fld>
            <a:endParaRPr lang="en-US" dirty="0"/>
          </a:p>
        </p:txBody>
      </p:sp>
    </p:spTree>
    <p:extLst>
      <p:ext uri="{BB962C8B-B14F-4D97-AF65-F5344CB8AC3E}">
        <p14:creationId xmlns:p14="http://schemas.microsoft.com/office/powerpoint/2010/main" val="28176225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19156" indent="-219156">
              <a:lnSpc>
                <a:spcPct val="90000"/>
              </a:lnSpc>
            </a:pPr>
            <a:r>
              <a:rPr lang="en-US" sz="1000" dirty="0"/>
              <a:t>Watch the video with participants to give</a:t>
            </a:r>
            <a:r>
              <a:rPr lang="en-US" sz="1000" baseline="0" dirty="0"/>
              <a:t> a quick overview of what a budget is.</a:t>
            </a:r>
          </a:p>
          <a:p>
            <a:pPr marL="219156" indent="-219156">
              <a:lnSpc>
                <a:spcPct val="90000"/>
              </a:lnSpc>
            </a:pPr>
            <a:endParaRPr lang="en-US" sz="1000" baseline="0" dirty="0"/>
          </a:p>
          <a:p>
            <a:pPr algn="l"/>
            <a:r>
              <a:rPr lang="en-US" sz="1000" b="0" i="0" dirty="0">
                <a:solidFill>
                  <a:srgbClr val="4C4C4C"/>
                </a:solidFill>
                <a:effectLst/>
                <a:latin typeface="Open Sans" panose="020B0606030504020204" pitchFamily="34" charset="0"/>
                <a:ea typeface="Open Sans" panose="020B0606030504020204" pitchFamily="34" charset="0"/>
                <a:cs typeface="Open Sans" panose="020B0606030504020204" pitchFamily="34" charset="0"/>
              </a:rPr>
              <a:t>Budgeting is a great way to track your spending and saving. Creating a budget, or spending plan, may seem overwhelming or tough, but it can be done. Start by tracking your expenses. This will give you a good idea of what you are spending your money on, how much you are spending, and when you are spending it.</a:t>
            </a:r>
          </a:p>
          <a:p>
            <a:pPr algn="l"/>
            <a:endParaRPr lang="en-US" sz="1000" b="0" i="0" dirty="0">
              <a:solidFill>
                <a:srgbClr val="4C4C4C"/>
              </a:solidFill>
              <a:effectLst/>
              <a:latin typeface="Open Sans" panose="020B0606030504020204" pitchFamily="34" charset="0"/>
              <a:ea typeface="Open Sans" panose="020B0606030504020204" pitchFamily="34" charset="0"/>
              <a:cs typeface="Open Sans" panose="020B0606030504020204" pitchFamily="34" charset="0"/>
            </a:endParaRPr>
          </a:p>
          <a:p>
            <a:pPr algn="l"/>
            <a:r>
              <a:rPr lang="en-US" sz="1000" b="0" i="0" dirty="0">
                <a:solidFill>
                  <a:srgbClr val="4C4C4C"/>
                </a:solidFill>
                <a:effectLst/>
                <a:latin typeface="Open Sans" panose="020B0606030504020204" pitchFamily="34" charset="0"/>
                <a:ea typeface="Open Sans" panose="020B0606030504020204" pitchFamily="34" charset="0"/>
                <a:cs typeface="Open Sans" panose="020B0606030504020204" pitchFamily="34" charset="0"/>
              </a:rPr>
              <a:t>You can simplify your budget by considering your needs and wants. You also want to make sure your budget is helping you reach your financial goals. The example below shows you one way to develop a budget.</a:t>
            </a:r>
            <a:endParaRPr lang="en-US" sz="1000" dirty="0"/>
          </a:p>
          <a:p>
            <a:pPr marL="663641" lvl="1" indent="-219156">
              <a:lnSpc>
                <a:spcPct val="90000"/>
              </a:lnSpc>
              <a:buFontTx/>
              <a:buChar char="•"/>
            </a:pPr>
            <a:endParaRPr lang="en-US" sz="1000" dirty="0"/>
          </a:p>
          <a:p>
            <a:endParaRPr lang="en-US" dirty="0"/>
          </a:p>
        </p:txBody>
      </p:sp>
      <p:sp>
        <p:nvSpPr>
          <p:cNvPr id="4" name="Slide Number Placeholder 3"/>
          <p:cNvSpPr>
            <a:spLocks noGrp="1"/>
          </p:cNvSpPr>
          <p:nvPr>
            <p:ph type="sldNum" sz="quarter" idx="10"/>
          </p:nvPr>
        </p:nvSpPr>
        <p:spPr/>
        <p:txBody>
          <a:bodyPr/>
          <a:lstStyle/>
          <a:p>
            <a:fld id="{51536139-4B24-4CFC-976A-19CB08B9070A}" type="slidenum">
              <a:rPr lang="en-US" smtClean="0"/>
              <a:t>3</a:t>
            </a:fld>
            <a:endParaRPr lang="en-US" dirty="0"/>
          </a:p>
        </p:txBody>
      </p:sp>
    </p:spTree>
    <p:extLst>
      <p:ext uri="{BB962C8B-B14F-4D97-AF65-F5344CB8AC3E}">
        <p14:creationId xmlns:p14="http://schemas.microsoft.com/office/powerpoint/2010/main" val="16044578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964926-013C-43C9-A46A-7918300E9E55}" type="slidenum">
              <a:rPr lang="en-US" altLang="en-US"/>
              <a:pPr/>
              <a:t>4</a:t>
            </a:fld>
            <a:endParaRPr lang="en-US" altLang="en-US" dirty="0"/>
          </a:p>
        </p:txBody>
      </p:sp>
      <p:sp>
        <p:nvSpPr>
          <p:cNvPr id="360450" name="Rectangle 2"/>
          <p:cNvSpPr>
            <a:spLocks noGrp="1" noRot="1" noChangeAspect="1" noChangeArrowheads="1" noTextEdit="1"/>
          </p:cNvSpPr>
          <p:nvPr>
            <p:ph type="sldImg"/>
          </p:nvPr>
        </p:nvSpPr>
        <p:spPr>
          <a:ln/>
        </p:spPr>
      </p:sp>
      <p:sp>
        <p:nvSpPr>
          <p:cNvPr id="360451" name="Rectangle 3"/>
          <p:cNvSpPr>
            <a:spLocks noGrp="1" noChangeArrowheads="1"/>
          </p:cNvSpPr>
          <p:nvPr>
            <p:ph type="body" idx="1"/>
          </p:nvPr>
        </p:nvSpPr>
        <p:spPr/>
        <p:txBody>
          <a:bodyPr/>
          <a:lstStyle/>
          <a:p>
            <a:r>
              <a:rPr lang="en-US" sz="1000" dirty="0"/>
              <a:t>Share the following key points:</a:t>
            </a:r>
          </a:p>
          <a:p>
            <a:pPr marL="611167" lvl="1" indent="-166681">
              <a:buFont typeface="Verdana" panose="020B0604030504040204" pitchFamily="34" charset="0"/>
              <a:buChar char="•"/>
            </a:pPr>
            <a:r>
              <a:rPr lang="en-US" sz="1000" dirty="0"/>
              <a:t>To be a good money manager you need to distinguish between </a:t>
            </a:r>
            <a:r>
              <a:rPr lang="en-US" sz="1000" i="1" dirty="0"/>
              <a:t>needs</a:t>
            </a:r>
            <a:r>
              <a:rPr lang="en-US" sz="1000" dirty="0"/>
              <a:t> and </a:t>
            </a:r>
            <a:r>
              <a:rPr lang="en-US" sz="1000" i="1" dirty="0"/>
              <a:t>wants</a:t>
            </a:r>
            <a:r>
              <a:rPr lang="en-US" sz="1000" dirty="0"/>
              <a:t>.</a:t>
            </a:r>
          </a:p>
          <a:p>
            <a:pPr marL="611167" lvl="1" indent="-166681">
              <a:buFont typeface="Verdana" panose="020B0604030504040204" pitchFamily="34" charset="0"/>
              <a:buChar char="•"/>
            </a:pPr>
            <a:r>
              <a:rPr lang="en-US" sz="1000" dirty="0"/>
              <a:t>One person’s </a:t>
            </a:r>
            <a:r>
              <a:rPr lang="en-US" sz="1000" i="1" dirty="0"/>
              <a:t>needs</a:t>
            </a:r>
            <a:r>
              <a:rPr lang="en-US" sz="1000" dirty="0"/>
              <a:t> and </a:t>
            </a:r>
            <a:r>
              <a:rPr lang="en-US" sz="1000" i="1" dirty="0"/>
              <a:t>wants</a:t>
            </a:r>
            <a:r>
              <a:rPr lang="en-US" sz="1000" dirty="0"/>
              <a:t> may be very different from another's, but in general, needs are items or activities you must have in order to live.</a:t>
            </a:r>
          </a:p>
          <a:p>
            <a:pPr marL="611167" lvl="1" indent="-166681" defTabSz="888970">
              <a:buFont typeface="Verdana" panose="020B0604030504040204" pitchFamily="34" charset="0"/>
              <a:buChar char="•"/>
              <a:defRPr/>
            </a:pPr>
            <a:r>
              <a:rPr lang="en-US" sz="1000" dirty="0"/>
              <a:t>Wants are things you would like to have or do, but that you could live without.</a:t>
            </a:r>
          </a:p>
          <a:p>
            <a:pPr marL="611167" lvl="1" indent="-166681">
              <a:buFont typeface="Verdana" panose="020B0604030504040204" pitchFamily="34" charset="0"/>
              <a:buChar char="•"/>
            </a:pPr>
            <a:endParaRPr lang="en-US" sz="1000" dirty="0"/>
          </a:p>
          <a:p>
            <a:r>
              <a:rPr lang="en-US" sz="1000" dirty="0"/>
              <a:t>This is why having a budget and a savings plan is so important.</a:t>
            </a:r>
          </a:p>
          <a:p>
            <a:endParaRPr lang="en-US" sz="1000" dirty="0"/>
          </a:p>
          <a:p>
            <a:endParaRPr lang="en-GB" altLang="en-US" dirty="0"/>
          </a:p>
        </p:txBody>
      </p:sp>
    </p:spTree>
    <p:extLst>
      <p:ext uri="{BB962C8B-B14F-4D97-AF65-F5344CB8AC3E}">
        <p14:creationId xmlns:p14="http://schemas.microsoft.com/office/powerpoint/2010/main" val="20232988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964926-013C-43C9-A46A-7918300E9E55}" type="slidenum">
              <a:rPr lang="en-US" altLang="en-US"/>
              <a:pPr/>
              <a:t>5</a:t>
            </a:fld>
            <a:endParaRPr lang="en-US" altLang="en-US" dirty="0"/>
          </a:p>
        </p:txBody>
      </p:sp>
      <p:sp>
        <p:nvSpPr>
          <p:cNvPr id="360450" name="Rectangle 2"/>
          <p:cNvSpPr>
            <a:spLocks noGrp="1" noRot="1" noChangeAspect="1" noChangeArrowheads="1" noTextEdit="1"/>
          </p:cNvSpPr>
          <p:nvPr>
            <p:ph type="sldImg"/>
          </p:nvPr>
        </p:nvSpPr>
        <p:spPr>
          <a:ln/>
        </p:spPr>
      </p:sp>
      <p:sp>
        <p:nvSpPr>
          <p:cNvPr id="360451" name="Rectangle 3"/>
          <p:cNvSpPr>
            <a:spLocks noGrp="1" noChangeArrowheads="1"/>
          </p:cNvSpPr>
          <p:nvPr>
            <p:ph type="body" idx="1"/>
          </p:nvPr>
        </p:nvSpPr>
        <p:spPr/>
        <p:txBody>
          <a:bodyPr/>
          <a:lstStyle/>
          <a:p>
            <a:r>
              <a:rPr lang="en-US" sz="1000" dirty="0"/>
              <a:t>Share the following key points:</a:t>
            </a:r>
          </a:p>
          <a:p>
            <a:pPr marL="611167" lvl="1" indent="-166681">
              <a:buFont typeface="Verdana" panose="020B0604030504040204" pitchFamily="34" charset="0"/>
              <a:buChar char="•"/>
            </a:pPr>
            <a:r>
              <a:rPr lang="en-US" sz="1000" dirty="0"/>
              <a:t>It is important to create a written plan for how you use your money</a:t>
            </a:r>
          </a:p>
          <a:p>
            <a:pPr marL="611167" lvl="1" indent="-166681">
              <a:buFont typeface="Verdana" panose="020B0604030504040204" pitchFamily="34" charset="0"/>
              <a:buChar char="•"/>
            </a:pPr>
            <a:r>
              <a:rPr lang="en-US" sz="1000" dirty="0"/>
              <a:t>Budget lets you plan how to spend your money.</a:t>
            </a:r>
          </a:p>
          <a:p>
            <a:pPr marL="611167" lvl="1" indent="-166681" defTabSz="888970">
              <a:buFont typeface="Verdana" panose="020B0604030504040204" pitchFamily="34" charset="0"/>
              <a:buChar char="•"/>
              <a:defRPr/>
            </a:pPr>
            <a:r>
              <a:rPr lang="en-US" sz="1000" dirty="0"/>
              <a:t>It’s like having a road map when you travel with a GPS—keeps you going in the right direction.</a:t>
            </a:r>
          </a:p>
          <a:p>
            <a:pPr marL="611167" lvl="1" indent="-166681" defTabSz="888970">
              <a:buFont typeface="Verdana" panose="020B0604030504040204" pitchFamily="34" charset="0"/>
              <a:buChar char="•"/>
              <a:defRPr/>
            </a:pPr>
            <a:r>
              <a:rPr lang="en-US" sz="1000" dirty="0"/>
              <a:t>Buy the things that you </a:t>
            </a:r>
            <a:r>
              <a:rPr lang="en-US" sz="1000" i="1" dirty="0"/>
              <a:t>need</a:t>
            </a:r>
            <a:r>
              <a:rPr lang="en-US" sz="1000" dirty="0"/>
              <a:t> first—and if there’s money left over, you can save for the things you </a:t>
            </a:r>
            <a:r>
              <a:rPr lang="en-US" sz="1000" i="1" dirty="0"/>
              <a:t>want!</a:t>
            </a:r>
          </a:p>
          <a:p>
            <a:pPr marL="611167" lvl="1" indent="-166681" defTabSz="888970">
              <a:buFont typeface="Verdana" panose="020B0604030504040204" pitchFamily="34" charset="0"/>
              <a:buChar char="•"/>
              <a:defRPr/>
            </a:pPr>
            <a:r>
              <a:rPr lang="en-US" sz="1000" dirty="0"/>
              <a:t>This is called making a budget—a written plan for using your money.</a:t>
            </a:r>
            <a:endParaRPr lang="en-US" sz="1000" i="1" dirty="0"/>
          </a:p>
          <a:p>
            <a:pPr marL="611167" lvl="1" indent="-166681" defTabSz="888970">
              <a:buFont typeface="Verdana" panose="020B0604030504040204" pitchFamily="34" charset="0"/>
              <a:buChar char="•"/>
              <a:defRPr/>
            </a:pPr>
            <a:r>
              <a:rPr lang="en-US" sz="1000" dirty="0"/>
              <a:t>Having a budget puts you in control of your money, and it allows you to save for the fun items you want.</a:t>
            </a:r>
          </a:p>
          <a:p>
            <a:pPr marL="611167" lvl="1" indent="-166681" defTabSz="888970">
              <a:buFont typeface="Verdana" panose="020B0604030504040204" pitchFamily="34" charset="0"/>
              <a:buChar char="•"/>
              <a:defRPr/>
            </a:pPr>
            <a:r>
              <a:rPr lang="en-US" sz="1000" dirty="0"/>
              <a:t>It’s also important to factor savings into your budget. Putting money aside or paying yourself first is a good way to build savings – whether for something you need soon or in the future. </a:t>
            </a:r>
          </a:p>
          <a:p>
            <a:pPr marL="611167" lvl="1" indent="-166681" defTabSz="888970">
              <a:buFont typeface="Verdana" panose="020B0604030504040204" pitchFamily="34" charset="0"/>
              <a:buChar char="•"/>
              <a:defRPr/>
            </a:pPr>
            <a:endParaRPr lang="en-US" sz="1000" dirty="0"/>
          </a:p>
          <a:p>
            <a:endParaRPr lang="en-US" sz="1000" dirty="0"/>
          </a:p>
        </p:txBody>
      </p:sp>
    </p:spTree>
    <p:extLst>
      <p:ext uri="{BB962C8B-B14F-4D97-AF65-F5344CB8AC3E}">
        <p14:creationId xmlns:p14="http://schemas.microsoft.com/office/powerpoint/2010/main" val="15925565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964926-013C-43C9-A46A-7918300E9E55}" type="slidenum">
              <a:rPr lang="en-US" altLang="en-US"/>
              <a:pPr/>
              <a:t>6</a:t>
            </a:fld>
            <a:endParaRPr lang="en-US" altLang="en-US" dirty="0"/>
          </a:p>
        </p:txBody>
      </p:sp>
      <p:sp>
        <p:nvSpPr>
          <p:cNvPr id="360450" name="Rectangle 2"/>
          <p:cNvSpPr>
            <a:spLocks noGrp="1" noRot="1" noChangeAspect="1" noChangeArrowheads="1" noTextEdit="1"/>
          </p:cNvSpPr>
          <p:nvPr>
            <p:ph type="sldImg"/>
          </p:nvPr>
        </p:nvSpPr>
        <p:spPr>
          <a:ln/>
        </p:spPr>
      </p:sp>
      <p:sp>
        <p:nvSpPr>
          <p:cNvPr id="360451" name="Rectangle 3"/>
          <p:cNvSpPr>
            <a:spLocks noGrp="1" noChangeArrowheads="1"/>
          </p:cNvSpPr>
          <p:nvPr>
            <p:ph type="body" idx="1"/>
          </p:nvPr>
        </p:nvSpPr>
        <p:spPr/>
        <p:txBody>
          <a:bodyPr/>
          <a:lstStyle/>
          <a:p>
            <a:r>
              <a:rPr lang="en-US" sz="1000" dirty="0"/>
              <a:t>Briefly describe </a:t>
            </a:r>
            <a:r>
              <a:rPr lang="en-US" sz="1000" i="1" dirty="0"/>
              <a:t>income</a:t>
            </a:r>
            <a:r>
              <a:rPr lang="en-US" sz="1000" dirty="0"/>
              <a:t> and </a:t>
            </a:r>
            <a:r>
              <a:rPr lang="en-US" sz="1000" i="1" dirty="0"/>
              <a:t>expenses</a:t>
            </a:r>
            <a:r>
              <a:rPr lang="en-US" sz="1000" dirty="0"/>
              <a:t> and provide the examples noted on the slide. Ask for additional examples from the class.</a:t>
            </a:r>
          </a:p>
          <a:p>
            <a:pPr marL="611167" lvl="1" indent="-166681">
              <a:buFont typeface="Verdana" panose="020B0604030504040204" pitchFamily="34" charset="0"/>
              <a:buChar char="•"/>
            </a:pPr>
            <a:r>
              <a:rPr lang="en-US" sz="1000" dirty="0"/>
              <a:t>What are some other examples of items you would consider to be income and expenses that are not listed on this slide?</a:t>
            </a:r>
          </a:p>
          <a:p>
            <a:pPr marL="611167" lvl="1" indent="-166681">
              <a:buFont typeface="Verdana" panose="020B0604030504040204" pitchFamily="34" charset="0"/>
              <a:buChar char="•"/>
            </a:pPr>
            <a:r>
              <a:rPr lang="en-US" sz="1000" dirty="0"/>
              <a:t>Why would identifying your personal income and expenses be important to you when creating your own personal budget?</a:t>
            </a:r>
          </a:p>
          <a:p>
            <a:endParaRPr lang="en-US" sz="1000" i="1" dirty="0"/>
          </a:p>
          <a:p>
            <a:endParaRPr lang="en-US" sz="1000" i="1" dirty="0"/>
          </a:p>
          <a:p>
            <a:r>
              <a:rPr lang="en-US" sz="1000" b="1" dirty="0"/>
              <a:t>Note:</a:t>
            </a:r>
            <a:r>
              <a:rPr lang="en-US" sz="1000" dirty="0"/>
              <a:t>  These open-ended questions should create more clarity when students are working on the budget worksheet.</a:t>
            </a:r>
          </a:p>
        </p:txBody>
      </p:sp>
    </p:spTree>
    <p:extLst>
      <p:ext uri="{BB962C8B-B14F-4D97-AF65-F5344CB8AC3E}">
        <p14:creationId xmlns:p14="http://schemas.microsoft.com/office/powerpoint/2010/main" val="9059224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964926-013C-43C9-A46A-7918300E9E55}" type="slidenum">
              <a:rPr lang="en-US" altLang="en-US"/>
              <a:pPr/>
              <a:t>7</a:t>
            </a:fld>
            <a:endParaRPr lang="en-US" altLang="en-US" dirty="0"/>
          </a:p>
        </p:txBody>
      </p:sp>
      <p:sp>
        <p:nvSpPr>
          <p:cNvPr id="360450" name="Rectangle 2"/>
          <p:cNvSpPr>
            <a:spLocks noGrp="1" noRot="1" noChangeAspect="1" noChangeArrowheads="1" noTextEdit="1"/>
          </p:cNvSpPr>
          <p:nvPr>
            <p:ph type="sldImg"/>
          </p:nvPr>
        </p:nvSpPr>
        <p:spPr>
          <a:ln/>
        </p:spPr>
      </p:sp>
      <p:sp>
        <p:nvSpPr>
          <p:cNvPr id="360451" name="Rectangle 3"/>
          <p:cNvSpPr>
            <a:spLocks noGrp="1" noChangeArrowheads="1"/>
          </p:cNvSpPr>
          <p:nvPr>
            <p:ph type="body" idx="1"/>
          </p:nvPr>
        </p:nvSpPr>
        <p:spPr/>
        <p:txBody>
          <a:bodyPr/>
          <a:lstStyle/>
          <a:p>
            <a:r>
              <a:rPr lang="en-US" sz="1000" dirty="0"/>
              <a:t>Share the following key points:</a:t>
            </a:r>
          </a:p>
          <a:p>
            <a:pPr marL="611167" lvl="1" indent="-166681">
              <a:buFont typeface="Verdana" panose="020B0604030504040204" pitchFamily="34" charset="0"/>
              <a:buChar char="•"/>
            </a:pPr>
            <a:r>
              <a:rPr lang="en-US" sz="1000" dirty="0"/>
              <a:t>Even when you have a budget in place you may still need to consider tradeoffs.</a:t>
            </a:r>
          </a:p>
          <a:p>
            <a:pPr marL="611167" lvl="1" indent="-166681">
              <a:buFont typeface="Verdana" panose="020B0604030504040204" pitchFamily="34" charset="0"/>
              <a:buChar char="•"/>
            </a:pPr>
            <a:r>
              <a:rPr lang="en-US" sz="1000" dirty="0"/>
              <a:t>If you don’t have enough money to buy everything you need and want, you may have to make tradeoffs. This means choosing not to buy one thing in order to have enough money to buy another.</a:t>
            </a:r>
          </a:p>
          <a:p>
            <a:pPr marL="611167" lvl="1" indent="-166681">
              <a:buFont typeface="Verdana" panose="020B0604030504040204" pitchFamily="34" charset="0"/>
              <a:buChar char="•"/>
            </a:pPr>
            <a:r>
              <a:rPr lang="en-US" sz="1000" dirty="0"/>
              <a:t>Before you go out to buy something, ask yourself the following questions and be ready for tradeoffs! </a:t>
            </a:r>
          </a:p>
          <a:p>
            <a:pPr marL="1055652" lvl="2" indent="-166681">
              <a:buFont typeface="Verdana" panose="020B0604030504040204" pitchFamily="34" charset="0"/>
              <a:buChar char="•"/>
            </a:pPr>
            <a:r>
              <a:rPr lang="en-US" sz="1000" dirty="0"/>
              <a:t>Is it something you need or is it something you want?</a:t>
            </a:r>
          </a:p>
          <a:p>
            <a:pPr marL="1055652" lvl="2" indent="-166681">
              <a:buFont typeface="Verdana" panose="020B0604030504040204" pitchFamily="34" charset="0"/>
              <a:buChar char="•"/>
            </a:pPr>
            <a:r>
              <a:rPr lang="en-US" sz="1000" dirty="0"/>
              <a:t>Is it cheaper at another store?</a:t>
            </a:r>
          </a:p>
          <a:p>
            <a:pPr marL="1055652" lvl="2" indent="-166681">
              <a:buFont typeface="Verdana" panose="020B0604030504040204" pitchFamily="34" charset="0"/>
              <a:buChar char="•"/>
            </a:pPr>
            <a:r>
              <a:rPr lang="en-US" sz="1000" dirty="0"/>
              <a:t>Is there something similar that’s cheaper and you can live with instead?</a:t>
            </a:r>
          </a:p>
          <a:p>
            <a:pPr marL="1055652" lvl="2" indent="-166681">
              <a:buFont typeface="Verdana" panose="020B0604030504040204" pitchFamily="34" charset="0"/>
              <a:buChar char="•"/>
            </a:pPr>
            <a:r>
              <a:rPr lang="en-US" sz="1000" dirty="0"/>
              <a:t>Is there a better way to spend your money?</a:t>
            </a:r>
          </a:p>
          <a:p>
            <a:pPr marL="1055652" lvl="2" indent="-166681">
              <a:buFont typeface="Verdana" panose="020B0604030504040204" pitchFamily="34" charset="0"/>
              <a:buChar char="•"/>
            </a:pPr>
            <a:r>
              <a:rPr lang="en-US" sz="1000" dirty="0"/>
              <a:t>How can you budget your money to afford what you want?</a:t>
            </a:r>
          </a:p>
          <a:p>
            <a:endParaRPr lang="en-US" sz="1000" dirty="0"/>
          </a:p>
          <a:p>
            <a:r>
              <a:rPr lang="en-US" sz="1000" dirty="0"/>
              <a:t>Ask for a volunteer who is willing to share their example of tradeoff with the class.</a:t>
            </a:r>
          </a:p>
          <a:p>
            <a:endParaRPr lang="en-US" sz="1000" dirty="0"/>
          </a:p>
          <a:p>
            <a:pPr defTabSz="888970">
              <a:defRPr/>
            </a:pPr>
            <a:r>
              <a:rPr lang="en-US" sz="1000" dirty="0"/>
              <a:t>Ok, now are you ready to try a budget activity?</a:t>
            </a:r>
          </a:p>
          <a:p>
            <a:endParaRPr lang="en-US" sz="1000" dirty="0"/>
          </a:p>
        </p:txBody>
      </p:sp>
    </p:spTree>
    <p:extLst>
      <p:ext uri="{BB962C8B-B14F-4D97-AF65-F5344CB8AC3E}">
        <p14:creationId xmlns:p14="http://schemas.microsoft.com/office/powerpoint/2010/main" val="20305267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964926-013C-43C9-A46A-7918300E9E55}" type="slidenum">
              <a:rPr lang="en-US" altLang="en-US"/>
              <a:pPr/>
              <a:t>8</a:t>
            </a:fld>
            <a:endParaRPr lang="en-US" altLang="en-US" dirty="0"/>
          </a:p>
        </p:txBody>
      </p:sp>
      <p:sp>
        <p:nvSpPr>
          <p:cNvPr id="360450" name="Rectangle 2"/>
          <p:cNvSpPr>
            <a:spLocks noGrp="1" noRot="1" noChangeAspect="1" noChangeArrowheads="1" noTextEdit="1"/>
          </p:cNvSpPr>
          <p:nvPr>
            <p:ph type="sldImg"/>
          </p:nvPr>
        </p:nvSpPr>
        <p:spPr>
          <a:ln/>
        </p:spPr>
      </p:sp>
      <p:sp>
        <p:nvSpPr>
          <p:cNvPr id="360451" name="Rectangle 3"/>
          <p:cNvSpPr>
            <a:spLocks noGrp="1" noChangeArrowheads="1"/>
          </p:cNvSpPr>
          <p:nvPr>
            <p:ph type="body" idx="1"/>
          </p:nvPr>
        </p:nvSpPr>
        <p:spPr/>
        <p:txBody>
          <a:bodyPr/>
          <a:lstStyle/>
          <a:p>
            <a:pPr marL="0" indent="0">
              <a:buFont typeface="+mj-lt"/>
              <a:buNone/>
              <a:defRPr/>
            </a:pPr>
            <a:r>
              <a:rPr lang="en-US" sz="900" dirty="0"/>
              <a:t>Click through the budget and spending with the participants.  Make sure they can track and understand how much money is left in their bank accounts once some money is spent.</a:t>
            </a:r>
          </a:p>
        </p:txBody>
      </p:sp>
    </p:spTree>
    <p:extLst>
      <p:ext uri="{BB962C8B-B14F-4D97-AF65-F5344CB8AC3E}">
        <p14:creationId xmlns:p14="http://schemas.microsoft.com/office/powerpoint/2010/main" val="40599030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964926-013C-43C9-A46A-7918300E9E55}" type="slidenum">
              <a:rPr lang="en-US" altLang="en-US"/>
              <a:pPr/>
              <a:t>9</a:t>
            </a:fld>
            <a:endParaRPr lang="en-US" altLang="en-US" dirty="0"/>
          </a:p>
        </p:txBody>
      </p:sp>
      <p:sp>
        <p:nvSpPr>
          <p:cNvPr id="360450" name="Rectangle 2"/>
          <p:cNvSpPr>
            <a:spLocks noGrp="1" noRot="1" noChangeAspect="1" noChangeArrowheads="1" noTextEdit="1"/>
          </p:cNvSpPr>
          <p:nvPr>
            <p:ph type="sldImg"/>
          </p:nvPr>
        </p:nvSpPr>
        <p:spPr>
          <a:ln/>
        </p:spPr>
      </p:sp>
      <p:sp>
        <p:nvSpPr>
          <p:cNvPr id="360451" name="Rectangle 3"/>
          <p:cNvSpPr>
            <a:spLocks noGrp="1" noChangeArrowheads="1"/>
          </p:cNvSpPr>
          <p:nvPr>
            <p:ph type="body" idx="1"/>
          </p:nvPr>
        </p:nvSpPr>
        <p:spPr/>
        <p:txBody>
          <a:bodyPr/>
          <a:lstStyle/>
          <a:p>
            <a:pPr>
              <a:defRPr/>
            </a:pPr>
            <a:r>
              <a:rPr lang="en-US" sz="1000" dirty="0"/>
              <a:t>Review the following details of Saving:</a:t>
            </a:r>
          </a:p>
          <a:p>
            <a:pPr>
              <a:defRPr/>
            </a:pPr>
            <a:endParaRPr lang="en-US" sz="1000" dirty="0"/>
          </a:p>
          <a:p>
            <a:pPr algn="l"/>
            <a:r>
              <a:rPr lang="en-US" sz="1000" b="0" i="0" dirty="0">
                <a:solidFill>
                  <a:srgbClr val="4C4C4C"/>
                </a:solidFill>
                <a:effectLst/>
                <a:latin typeface="Open Sans" panose="020B0606030504020204" pitchFamily="34" charset="0"/>
                <a:ea typeface="Open Sans" panose="020B0606030504020204" pitchFamily="34" charset="0"/>
                <a:cs typeface="Open Sans" panose="020B0606030504020204" pitchFamily="34" charset="0"/>
              </a:rPr>
              <a:t>Saving is a key part of reaching financial independence and building wealth. </a:t>
            </a:r>
          </a:p>
          <a:p>
            <a:pPr algn="l"/>
            <a:endParaRPr lang="en-US" sz="1000" b="0" i="0" dirty="0">
              <a:solidFill>
                <a:srgbClr val="4C4C4C"/>
              </a:solidFill>
              <a:effectLst/>
              <a:latin typeface="Open Sans" panose="020B0606030504020204" pitchFamily="34" charset="0"/>
              <a:ea typeface="Open Sans" panose="020B0606030504020204" pitchFamily="34" charset="0"/>
              <a:cs typeface="Open Sans" panose="020B0606030504020204" pitchFamily="34" charset="0"/>
            </a:endParaRPr>
          </a:p>
          <a:p>
            <a:pPr algn="l"/>
            <a:r>
              <a:rPr lang="en-US" sz="1000" b="0" i="0" dirty="0">
                <a:solidFill>
                  <a:srgbClr val="4C4C4C"/>
                </a:solidFill>
                <a:effectLst/>
                <a:latin typeface="Open Sans" panose="020B0606030504020204" pitchFamily="34" charset="0"/>
                <a:ea typeface="Open Sans" panose="020B0606030504020204" pitchFamily="34" charset="0"/>
                <a:cs typeface="Open Sans" panose="020B0606030504020204" pitchFamily="34" charset="0"/>
              </a:rPr>
              <a:t>Think of saving as giving a gift, or paying a reward, to yourself. </a:t>
            </a:r>
          </a:p>
          <a:p>
            <a:pPr algn="l"/>
            <a:endParaRPr lang="en-US" sz="1000" b="0" i="0" dirty="0">
              <a:solidFill>
                <a:srgbClr val="4C4C4C"/>
              </a:solidFill>
              <a:effectLst/>
              <a:latin typeface="Open Sans" panose="020B0606030504020204" pitchFamily="34" charset="0"/>
              <a:ea typeface="Open Sans" panose="020B0606030504020204" pitchFamily="34" charset="0"/>
              <a:cs typeface="Open Sans" panose="020B0606030504020204" pitchFamily="34" charset="0"/>
            </a:endParaRPr>
          </a:p>
          <a:p>
            <a:pPr algn="l"/>
            <a:r>
              <a:rPr lang="en-US" sz="1000" b="0" i="0" dirty="0">
                <a:solidFill>
                  <a:srgbClr val="4C4C4C"/>
                </a:solidFill>
                <a:effectLst/>
                <a:latin typeface="Open Sans" panose="020B0606030504020204" pitchFamily="34" charset="0"/>
                <a:ea typeface="Open Sans" panose="020B0606030504020204" pitchFamily="34" charset="0"/>
                <a:cs typeface="Open Sans" panose="020B0606030504020204" pitchFamily="34" charset="0"/>
              </a:rPr>
              <a:t>The money you save gives you so many benefits, like having cash in an emergency. It can also give you the ability to buy big things, like a car. </a:t>
            </a:r>
          </a:p>
          <a:p>
            <a:pPr algn="l"/>
            <a:endParaRPr lang="en-US" sz="1000" b="0" i="0" dirty="0">
              <a:solidFill>
                <a:srgbClr val="4C4C4C"/>
              </a:solidFill>
              <a:effectLst/>
              <a:latin typeface="Open Sans" panose="020B0606030504020204" pitchFamily="34" charset="0"/>
              <a:ea typeface="Open Sans" panose="020B0606030504020204" pitchFamily="34" charset="0"/>
              <a:cs typeface="Open Sans" panose="020B0606030504020204" pitchFamily="34" charset="0"/>
            </a:endParaRPr>
          </a:p>
          <a:p>
            <a:pPr algn="l"/>
            <a:r>
              <a:rPr lang="en-US" sz="1000" b="0" i="0" dirty="0">
                <a:solidFill>
                  <a:srgbClr val="4C4C4C"/>
                </a:solidFill>
                <a:effectLst/>
                <a:latin typeface="Open Sans" panose="020B0606030504020204" pitchFamily="34" charset="0"/>
                <a:ea typeface="Open Sans" panose="020B0606030504020204" pitchFamily="34" charset="0"/>
                <a:cs typeface="Open Sans" panose="020B0606030504020204" pitchFamily="34" charset="0"/>
              </a:rPr>
              <a:t>Remember that building up huge amounts won’t happen overnight. But it can happen if you make saving a habit, make it automatic, and stick with it over time.</a:t>
            </a:r>
          </a:p>
          <a:p>
            <a:pPr>
              <a:defRPr/>
            </a:pPr>
            <a:endParaRPr lang="en-US" sz="1000" dirty="0"/>
          </a:p>
          <a:p>
            <a:pPr>
              <a:defRPr/>
            </a:pPr>
            <a:endParaRPr lang="en-US" sz="1000" dirty="0"/>
          </a:p>
        </p:txBody>
      </p:sp>
    </p:spTree>
    <p:extLst>
      <p:ext uri="{BB962C8B-B14F-4D97-AF65-F5344CB8AC3E}">
        <p14:creationId xmlns:p14="http://schemas.microsoft.com/office/powerpoint/2010/main" val="6675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8.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9394" name="Rectangle 2"/>
          <p:cNvSpPr>
            <a:spLocks noGrp="1" noChangeArrowheads="1"/>
          </p:cNvSpPr>
          <p:nvPr>
            <p:ph type="ctrTitle"/>
          </p:nvPr>
        </p:nvSpPr>
        <p:spPr>
          <a:xfrm>
            <a:off x="550863" y="2015825"/>
            <a:ext cx="8043862" cy="1554480"/>
          </a:xfrm>
        </p:spPr>
        <p:txBody>
          <a:bodyPr lIns="0" tIns="0" rIns="0" bIns="0" anchor="b"/>
          <a:lstStyle>
            <a:lvl1pPr>
              <a:lnSpc>
                <a:spcPts val="5000"/>
              </a:lnSpc>
              <a:defRPr sz="4000" b="0" spc="-100" baseline="0">
                <a:latin typeface="Century Gothic" panose="020B0502020202020204" pitchFamily="34" charset="0"/>
              </a:defRPr>
            </a:lvl1pPr>
          </a:lstStyle>
          <a:p>
            <a:r>
              <a:rPr lang="en-US" dirty="0"/>
              <a:t>Click to edit Master title style</a:t>
            </a:r>
          </a:p>
        </p:txBody>
      </p:sp>
      <p:sp>
        <p:nvSpPr>
          <p:cNvPr id="59395" name="Rectangle 3"/>
          <p:cNvSpPr>
            <a:spLocks noGrp="1" noChangeArrowheads="1"/>
          </p:cNvSpPr>
          <p:nvPr>
            <p:ph type="subTitle" idx="1"/>
          </p:nvPr>
        </p:nvSpPr>
        <p:spPr>
          <a:xfrm>
            <a:off x="550863" y="4077382"/>
            <a:ext cx="8043862" cy="1828800"/>
          </a:xfrm>
        </p:spPr>
        <p:txBody>
          <a:bodyPr lIns="0" tIns="0" rIns="0" bIns="0"/>
          <a:lstStyle>
            <a:lvl1pPr marL="0" indent="0">
              <a:buFont typeface="Wingdings" pitchFamily="2" charset="2"/>
              <a:buNone/>
              <a:defRPr sz="200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subtitle style</a:t>
            </a:r>
          </a:p>
        </p:txBody>
      </p:sp>
      <p:pic>
        <p:nvPicPr>
          <p:cNvPr id="5" name="Picture 4" descr="HOB Logo.horizontal_w-tag_CMYK.jpg"/>
          <p:cNvPicPr>
            <a:picLocks noChangeAspect="1"/>
          </p:cNvPicPr>
          <p:nvPr userDrawn="1"/>
        </p:nvPicPr>
        <p:blipFill>
          <a:blip r:embed="rId3" cstate="print"/>
          <a:stretch>
            <a:fillRect/>
          </a:stretch>
        </p:blipFill>
        <p:spPr>
          <a:xfrm>
            <a:off x="534389" y="254993"/>
            <a:ext cx="3657600" cy="1030309"/>
          </a:xfrm>
          <a:prstGeom prst="rect">
            <a:avLst/>
          </a:prstGeom>
        </p:spPr>
      </p:pic>
      <p:sp>
        <p:nvSpPr>
          <p:cNvPr id="7" name="Line 9"/>
          <p:cNvSpPr>
            <a:spLocks noChangeShapeType="1"/>
          </p:cNvSpPr>
          <p:nvPr userDrawn="1"/>
        </p:nvSpPr>
        <p:spPr bwMode="auto">
          <a:xfrm>
            <a:off x="538163" y="3823843"/>
            <a:ext cx="8058150" cy="0"/>
          </a:xfrm>
          <a:prstGeom prst="line">
            <a:avLst/>
          </a:prstGeom>
          <a:noFill/>
          <a:ln w="38100">
            <a:solidFill>
              <a:schemeClr val="accent4"/>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3" name="Picture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924800" y="418527"/>
            <a:ext cx="762000" cy="866775"/>
          </a:xfrm>
          <a:prstGeom prst="rect">
            <a:avLst/>
          </a:prstGeom>
        </p:spPr>
      </p:pic>
    </p:spTree>
    <p:custDataLst>
      <p:tags r:id="rId1"/>
    </p:custData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50863" y="380999"/>
            <a:ext cx="8043862" cy="887413"/>
          </a:xfrm>
        </p:spPr>
        <p:txBody>
          <a:bodyPr/>
          <a:lstStyle>
            <a:lvl1pPr>
              <a:defRPr b="0"/>
            </a:lvl1pPr>
          </a:lstStyle>
          <a:p>
            <a:r>
              <a:rPr lang="en-US" dirty="0"/>
              <a:t>Click to edit Master title style</a:t>
            </a:r>
          </a:p>
        </p:txBody>
      </p:sp>
      <p:sp>
        <p:nvSpPr>
          <p:cNvPr id="3" name="Content Placeholder 2"/>
          <p:cNvSpPr>
            <a:spLocks noGrp="1"/>
          </p:cNvSpPr>
          <p:nvPr>
            <p:ph idx="1"/>
          </p:nvPr>
        </p:nvSpPr>
        <p:spPr/>
        <p:txBody>
          <a:bodyPr/>
          <a:lstStyle>
            <a:lvl1pPr>
              <a:lnSpc>
                <a:spcPct val="100000"/>
              </a:lnSpc>
              <a:spcBef>
                <a:spcPts val="1000"/>
              </a:spcBef>
              <a:defRPr/>
            </a:lvl1pPr>
            <a:lvl2pPr>
              <a:lnSpc>
                <a:spcPct val="100000"/>
              </a:lnSpc>
              <a:spcBef>
                <a:spcPts val="1000"/>
              </a:spcBef>
              <a:defRPr/>
            </a:lvl2pPr>
            <a:lvl3pPr>
              <a:lnSpc>
                <a:spcPct val="100000"/>
              </a:lnSpc>
              <a:spcBef>
                <a:spcPts val="1000"/>
              </a:spcBef>
              <a:defRPr/>
            </a:lvl3pPr>
            <a:lvl4pPr>
              <a:lnSpc>
                <a:spcPct val="100000"/>
              </a:lnSpc>
              <a:spcBef>
                <a:spcPts val="1000"/>
              </a:spcBef>
              <a:defRPr/>
            </a:lvl4pPr>
            <a:lvl5pPr>
              <a:lnSpc>
                <a:spcPct val="100000"/>
              </a:lnSpc>
              <a:spcBef>
                <a:spcPts val="100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49117" y="243020"/>
            <a:ext cx="850900" cy="803846"/>
          </a:xfrm>
          <a:prstGeom prst="rect">
            <a:avLst/>
          </a:prstGeom>
        </p:spPr>
      </p:pic>
      <p:sp>
        <p:nvSpPr>
          <p:cNvPr id="6" name="Slide Number Placeholder 3"/>
          <p:cNvSpPr>
            <a:spLocks noGrp="1"/>
          </p:cNvSpPr>
          <p:nvPr>
            <p:ph type="sldNum" sz="quarter" idx="10"/>
          </p:nvPr>
        </p:nvSpPr>
        <p:spPr>
          <a:xfrm>
            <a:off x="8594725" y="6569075"/>
            <a:ext cx="365760" cy="288925"/>
          </a:xfrm>
          <a:prstGeom prst="rect">
            <a:avLst/>
          </a:prstGeom>
        </p:spPr>
        <p:txBody>
          <a:bodyPr/>
          <a:lstStyle>
            <a:lvl1pPr>
              <a:defRPr sz="1000">
                <a:latin typeface="Open Sans" panose="020B0606030504020204" pitchFamily="34" charset="0"/>
                <a:ea typeface="Open Sans" panose="020B0606030504020204" pitchFamily="34" charset="0"/>
                <a:cs typeface="Open Sans" panose="020B0606030504020204" pitchFamily="34" charset="0"/>
              </a:defRPr>
            </a:lvl1pPr>
          </a:lstStyle>
          <a:p>
            <a:pPr>
              <a:defRPr/>
            </a:pPr>
            <a:fld id="{2587CB5D-3E4C-4E32-980E-AFB2FFCEAF83}" type="slidenum">
              <a:rPr lang="en-US" smtClean="0"/>
              <a:pPr>
                <a:defRPr/>
              </a:pPr>
              <a:t>‹#›</a:t>
            </a:fld>
            <a:endParaRPr lang="en-US" dirty="0">
              <a:solidFill>
                <a:srgbClr val="000000"/>
              </a:solidFill>
            </a:endParaRPr>
          </a:p>
        </p:txBody>
      </p:sp>
    </p:spTree>
    <p:custDataLst>
      <p:tags r:id="rId1"/>
    </p:custData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50863" y="380999"/>
            <a:ext cx="8043862" cy="887413"/>
          </a:xfrm>
        </p:spPr>
        <p:txBody>
          <a:bodyPr/>
          <a:lstStyle>
            <a:lvl1pPr>
              <a:defRPr b="0"/>
            </a:lvl1pPr>
          </a:lstStyle>
          <a:p>
            <a:r>
              <a:rPr lang="en-US" dirty="0"/>
              <a:t>Click to edit Master title style</a:t>
            </a:r>
          </a:p>
        </p:txBody>
      </p:sp>
      <p:sp>
        <p:nvSpPr>
          <p:cNvPr id="3" name="Content Placeholder 2"/>
          <p:cNvSpPr>
            <a:spLocks noGrp="1"/>
          </p:cNvSpPr>
          <p:nvPr>
            <p:ph sz="half" idx="1"/>
          </p:nvPr>
        </p:nvSpPr>
        <p:spPr>
          <a:xfrm>
            <a:off x="550863" y="1371599"/>
            <a:ext cx="3941007" cy="5197475"/>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37014" y="1371599"/>
            <a:ext cx="3957712" cy="5197475"/>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49117" y="243020"/>
            <a:ext cx="850900" cy="803846"/>
          </a:xfrm>
          <a:prstGeom prst="rect">
            <a:avLst/>
          </a:prstGeom>
        </p:spPr>
      </p:pic>
      <p:sp>
        <p:nvSpPr>
          <p:cNvPr id="7" name="Slide Number Placeholder 3"/>
          <p:cNvSpPr>
            <a:spLocks noGrp="1"/>
          </p:cNvSpPr>
          <p:nvPr>
            <p:ph type="sldNum" sz="quarter" idx="10"/>
          </p:nvPr>
        </p:nvSpPr>
        <p:spPr>
          <a:xfrm>
            <a:off x="8594725" y="6569075"/>
            <a:ext cx="365760" cy="288925"/>
          </a:xfrm>
          <a:prstGeom prst="rect">
            <a:avLst/>
          </a:prstGeom>
        </p:spPr>
        <p:txBody>
          <a:bodyPr/>
          <a:lstStyle>
            <a:lvl1pPr>
              <a:defRPr sz="1000">
                <a:latin typeface="Open Sans" panose="020B0606030504020204" pitchFamily="34" charset="0"/>
                <a:ea typeface="Open Sans" panose="020B0606030504020204" pitchFamily="34" charset="0"/>
                <a:cs typeface="Open Sans" panose="020B0606030504020204" pitchFamily="34" charset="0"/>
              </a:defRPr>
            </a:lvl1pPr>
          </a:lstStyle>
          <a:p>
            <a:pPr>
              <a:defRPr/>
            </a:pPr>
            <a:fld id="{2587CB5D-3E4C-4E32-980E-AFB2FFCEAF83}" type="slidenum">
              <a:rPr lang="en-US" smtClean="0"/>
              <a:pPr>
                <a:defRPr/>
              </a:pPr>
              <a:t>‹#›</a:t>
            </a:fld>
            <a:endParaRPr lang="en-US" dirty="0">
              <a:solidFill>
                <a:srgbClr val="000000"/>
              </a:solidFill>
            </a:endParaRPr>
          </a:p>
        </p:txBody>
      </p:sp>
    </p:spTree>
    <p:custDataLst>
      <p:tags r:id="rId1"/>
    </p:custData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50863" y="380999"/>
            <a:ext cx="8043862" cy="887413"/>
          </a:xfrm>
        </p:spPr>
        <p:txBody>
          <a:bodyPr/>
          <a:lstStyle>
            <a:lvl1pPr>
              <a:defRPr b="0"/>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vl1pPr>
          </a:lstStyle>
          <a:p>
            <a:pPr>
              <a:defRPr/>
            </a:pPr>
            <a:fld id="{C6DD0DAE-F3F3-40D8-9B48-720A67EB0BFF}" type="slidenum">
              <a:rPr lang="en-US"/>
              <a:pPr>
                <a:defRPr/>
              </a:pPr>
              <a:t>‹#›</a:t>
            </a:fld>
            <a:endParaRPr lang="en-US" dirty="0">
              <a:solidFill>
                <a:srgbClr val="000000"/>
              </a:solidFill>
            </a:endParaRPr>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49117" y="243020"/>
            <a:ext cx="850900" cy="803846"/>
          </a:xfrm>
          <a:prstGeom prst="rect">
            <a:avLst/>
          </a:prstGeom>
        </p:spPr>
      </p:pic>
    </p:spTree>
    <p:custDataLst>
      <p:tags r:id="rId1"/>
    </p:custData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pPr>
              <a:defRPr/>
            </a:pPr>
            <a:fld id="{F94F33D4-F7A4-4E4C-AAF3-CA59B98AB79B}" type="slidenum">
              <a:rPr lang="en-US"/>
              <a:pPr>
                <a:defRPr/>
              </a:pPr>
              <a:t>‹#›</a:t>
            </a:fld>
            <a:endParaRPr lang="en-US" dirty="0">
              <a:solidFill>
                <a:srgbClr val="000000"/>
              </a:solidFill>
            </a:endParaRPr>
          </a:p>
        </p:txBody>
      </p:sp>
    </p:spTree>
    <p:custDataLst>
      <p:tags r:id="rId1"/>
    </p:custData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5" name="Line 9"/>
          <p:cNvSpPr>
            <a:spLocks noChangeShapeType="1"/>
          </p:cNvSpPr>
          <p:nvPr/>
        </p:nvSpPr>
        <p:spPr bwMode="auto">
          <a:xfrm>
            <a:off x="546785" y="3710093"/>
            <a:ext cx="8058150" cy="0"/>
          </a:xfrm>
          <a:prstGeom prst="line">
            <a:avLst/>
          </a:prstGeom>
          <a:ln w="38100">
            <a:solidFill>
              <a:schemeClr val="accent4"/>
            </a:solidFill>
            <a:headEnd/>
            <a:tailEnd/>
          </a:ln>
        </p:spPr>
        <p:style>
          <a:lnRef idx="1">
            <a:schemeClr val="accent4"/>
          </a:lnRef>
          <a:fillRef idx="0">
            <a:schemeClr val="accent4"/>
          </a:fillRef>
          <a:effectRef idx="0">
            <a:schemeClr val="accent4"/>
          </a:effectRef>
          <a:fontRef idx="minor">
            <a:schemeClr val="tx1"/>
          </a:fontRef>
        </p:style>
        <p:txBody>
          <a:bodyPr wrap="none" anchor="ctr"/>
          <a:lstStyle/>
          <a:p>
            <a:endParaRPr lang="en-US"/>
          </a:p>
        </p:txBody>
      </p:sp>
      <p:sp>
        <p:nvSpPr>
          <p:cNvPr id="2" name="Title 1"/>
          <p:cNvSpPr>
            <a:spLocks noGrp="1"/>
          </p:cNvSpPr>
          <p:nvPr>
            <p:ph type="ctrTitle"/>
          </p:nvPr>
        </p:nvSpPr>
        <p:spPr>
          <a:xfrm>
            <a:off x="546785" y="2033692"/>
            <a:ext cx="7772400" cy="1436725"/>
          </a:xfrm>
          <a:noFill/>
          <a:ln w="9525">
            <a:noFill/>
            <a:miter lim="800000"/>
            <a:headEnd/>
            <a:tailEnd/>
          </a:ln>
        </p:spPr>
        <p:txBody>
          <a:bodyPr anchor="b"/>
          <a:lstStyle>
            <a:lvl1pPr algn="l" rtl="0" eaLnBrk="1" fontAlgn="base" hangingPunct="1">
              <a:lnSpc>
                <a:spcPct val="105000"/>
              </a:lnSpc>
              <a:spcBef>
                <a:spcPct val="0"/>
              </a:spcBef>
              <a:spcAft>
                <a:spcPct val="0"/>
              </a:spcAft>
              <a:defRPr lang="en-US" sz="4000" dirty="0">
                <a:solidFill>
                  <a:schemeClr val="tx2"/>
                </a:solidFill>
                <a:latin typeface="Century Gothic" panose="020B0502020202020204" pitchFamily="34" charset="0"/>
                <a:ea typeface="+mj-ea"/>
                <a:cs typeface="+mj-cs"/>
              </a:defRPr>
            </a:lvl1pPr>
          </a:lstStyle>
          <a:p>
            <a:r>
              <a:rPr lang="en-US" dirty="0"/>
              <a:t>Click to edit Master title style</a:t>
            </a:r>
          </a:p>
        </p:txBody>
      </p:sp>
      <p:sp>
        <p:nvSpPr>
          <p:cNvPr id="3" name="Subtitle 2"/>
          <p:cNvSpPr>
            <a:spLocks noGrp="1"/>
          </p:cNvSpPr>
          <p:nvPr>
            <p:ph type="subTitle" idx="1"/>
          </p:nvPr>
        </p:nvSpPr>
        <p:spPr>
          <a:xfrm>
            <a:off x="546785" y="3962400"/>
            <a:ext cx="6400800" cy="914400"/>
          </a:xfrm>
          <a:noFill/>
          <a:ln w="9525">
            <a:noFill/>
            <a:miter lim="800000"/>
            <a:headEnd/>
            <a:tailEnd/>
          </a:ln>
          <a:effectLst/>
        </p:spPr>
        <p:txBody>
          <a:bodyPr rIns="91440" bIns="45720">
            <a:normAutofit/>
          </a:bodyPr>
          <a:lstStyle>
            <a:lvl1pPr marL="0" indent="0" algn="l" rtl="0" eaLnBrk="1" fontAlgn="base" hangingPunct="1">
              <a:lnSpc>
                <a:spcPct val="120000"/>
              </a:lnSpc>
              <a:spcBef>
                <a:spcPct val="20000"/>
              </a:spcBef>
              <a:spcAft>
                <a:spcPct val="0"/>
              </a:spcAft>
              <a:buFont typeface="Wingdings" pitchFamily="2" charset="2"/>
              <a:buNone/>
              <a:defRPr lang="en-US" sz="1800" b="0" baseline="0" dirty="0">
                <a:solidFill>
                  <a:srgbClr val="000000"/>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9" name="Picture 8" descr="HOB Logo.horizontal_w-tag_CMYK.jpg"/>
          <p:cNvPicPr>
            <a:picLocks noChangeAspect="1"/>
          </p:cNvPicPr>
          <p:nvPr userDrawn="1"/>
        </p:nvPicPr>
        <p:blipFill>
          <a:blip r:embed="rId3" cstate="print"/>
          <a:stretch>
            <a:fillRect/>
          </a:stretch>
        </p:blipFill>
        <p:spPr>
          <a:xfrm>
            <a:off x="546785" y="304800"/>
            <a:ext cx="3568015" cy="1005073"/>
          </a:xfrm>
          <a:prstGeom prst="rect">
            <a:avLst/>
          </a:prstGeom>
        </p:spPr>
      </p:pic>
      <p:sp>
        <p:nvSpPr>
          <p:cNvPr id="7" name="Copyright"/>
          <p:cNvSpPr>
            <a:spLocks noChangeArrowheads="1"/>
          </p:cNvSpPr>
          <p:nvPr userDrawn="1"/>
        </p:nvSpPr>
        <p:spPr bwMode="auto">
          <a:xfrm>
            <a:off x="255123" y="6508679"/>
            <a:ext cx="2791149"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Aft>
                <a:spcPts val="1200"/>
              </a:spcAft>
              <a:buFont typeface="Wingdings" pitchFamily="2" charset="2"/>
              <a:buChar char="§"/>
              <a:defRPr sz="2200">
                <a:solidFill>
                  <a:schemeClr val="tx1"/>
                </a:solidFill>
                <a:latin typeface="Verdana" pitchFamily="34" charset="0"/>
              </a:defRPr>
            </a:lvl1pPr>
            <a:lvl2pPr marL="742950" indent="-285750">
              <a:spcAft>
                <a:spcPts val="1200"/>
              </a:spcAft>
              <a:buFont typeface="Verdana" pitchFamily="34" charset="0"/>
              <a:buChar char="–"/>
              <a:defRPr sz="2000">
                <a:solidFill>
                  <a:schemeClr val="tx1"/>
                </a:solidFill>
                <a:latin typeface="Verdana" pitchFamily="34" charset="0"/>
              </a:defRPr>
            </a:lvl2pPr>
            <a:lvl3pPr marL="1143000" indent="-228600">
              <a:spcAft>
                <a:spcPts val="1200"/>
              </a:spcAft>
              <a:buFont typeface="Arial" charset="0"/>
              <a:buChar char="•"/>
              <a:defRPr>
                <a:solidFill>
                  <a:schemeClr val="tx1"/>
                </a:solidFill>
                <a:latin typeface="Verdana" pitchFamily="34" charset="0"/>
              </a:defRPr>
            </a:lvl3pPr>
            <a:lvl4pPr marL="1600200" indent="-228600">
              <a:spcAft>
                <a:spcPts val="1200"/>
              </a:spcAft>
              <a:buFont typeface="Wingdings" pitchFamily="2" charset="2"/>
              <a:buChar char="§"/>
              <a:defRPr sz="1600">
                <a:solidFill>
                  <a:schemeClr val="tx1"/>
                </a:solidFill>
                <a:latin typeface="Verdana" pitchFamily="34" charset="0"/>
              </a:defRPr>
            </a:lvl4pPr>
            <a:lvl5pPr marL="2057400" indent="-228600">
              <a:spcAft>
                <a:spcPts val="1200"/>
              </a:spcAft>
              <a:buFont typeface="Wingdings" pitchFamily="2" charset="2"/>
              <a:buChar char="§"/>
              <a:defRPr sz="1600">
                <a:solidFill>
                  <a:schemeClr val="tx1"/>
                </a:solidFill>
                <a:latin typeface="Verdana" pitchFamily="34" charset="0"/>
              </a:defRPr>
            </a:lvl5pPr>
            <a:lvl6pPr marL="2514600" indent="-228600" fontAlgn="base">
              <a:spcBef>
                <a:spcPct val="0"/>
              </a:spcBef>
              <a:spcAft>
                <a:spcPts val="1200"/>
              </a:spcAft>
              <a:buFont typeface="Wingdings" pitchFamily="2" charset="2"/>
              <a:buChar char="§"/>
              <a:defRPr sz="1600">
                <a:solidFill>
                  <a:schemeClr val="tx1"/>
                </a:solidFill>
                <a:latin typeface="Verdana" pitchFamily="34" charset="0"/>
              </a:defRPr>
            </a:lvl6pPr>
            <a:lvl7pPr marL="2971800" indent="-228600" fontAlgn="base">
              <a:spcBef>
                <a:spcPct val="0"/>
              </a:spcBef>
              <a:spcAft>
                <a:spcPts val="1200"/>
              </a:spcAft>
              <a:buFont typeface="Wingdings" pitchFamily="2" charset="2"/>
              <a:buChar char="§"/>
              <a:defRPr sz="1600">
                <a:solidFill>
                  <a:schemeClr val="tx1"/>
                </a:solidFill>
                <a:latin typeface="Verdana" pitchFamily="34" charset="0"/>
              </a:defRPr>
            </a:lvl7pPr>
            <a:lvl8pPr marL="3429000" indent="-228600" fontAlgn="base">
              <a:spcBef>
                <a:spcPct val="0"/>
              </a:spcBef>
              <a:spcAft>
                <a:spcPts val="1200"/>
              </a:spcAft>
              <a:buFont typeface="Wingdings" pitchFamily="2" charset="2"/>
              <a:buChar char="§"/>
              <a:defRPr sz="1600">
                <a:solidFill>
                  <a:schemeClr val="tx1"/>
                </a:solidFill>
                <a:latin typeface="Verdana" pitchFamily="34" charset="0"/>
              </a:defRPr>
            </a:lvl8pPr>
            <a:lvl9pPr marL="3886200" indent="-228600" fontAlgn="base">
              <a:spcBef>
                <a:spcPct val="0"/>
              </a:spcBef>
              <a:spcAft>
                <a:spcPts val="1200"/>
              </a:spcAft>
              <a:buFont typeface="Wingdings" pitchFamily="2" charset="2"/>
              <a:buChar char="§"/>
              <a:defRPr sz="1600">
                <a:solidFill>
                  <a:schemeClr val="tx1"/>
                </a:solidFill>
                <a:latin typeface="Verdana" pitchFamily="34" charset="0"/>
              </a:defRPr>
            </a:lvl9pPr>
          </a:lstStyle>
          <a:p>
            <a:pPr>
              <a:spcAft>
                <a:spcPct val="0"/>
              </a:spcAft>
              <a:buFontTx/>
              <a:buNone/>
            </a:pPr>
            <a:r>
              <a:rPr lang="en-US" altLang="en-US" sz="900" dirty="0">
                <a:latin typeface="Century Gothic" panose="020B0502020202020204" pitchFamily="34" charset="0"/>
              </a:rPr>
              <a:t>© 2022 Wells Fargo Bank NA. All rights reserved.</a:t>
            </a:r>
          </a:p>
        </p:txBody>
      </p:sp>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930047" y="381001"/>
            <a:ext cx="704652" cy="801542"/>
          </a:xfrm>
          <a:prstGeom prst="rect">
            <a:avLst/>
          </a:prstGeom>
        </p:spPr>
      </p:pic>
    </p:spTree>
    <p:custDataLst>
      <p:tags r:id="rId1"/>
    </p:custDataLst>
    <p:extLst>
      <p:ext uri="{BB962C8B-B14F-4D97-AF65-F5344CB8AC3E}">
        <p14:creationId xmlns:p14="http://schemas.microsoft.com/office/powerpoint/2010/main" val="38590553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550863" y="380999"/>
            <a:ext cx="8043862" cy="88741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title style</a:t>
            </a:r>
          </a:p>
        </p:txBody>
      </p:sp>
      <p:sp>
        <p:nvSpPr>
          <p:cNvPr id="3075" name="Rectangle 3"/>
          <p:cNvSpPr>
            <a:spLocks noGrp="1" noChangeArrowheads="1"/>
          </p:cNvSpPr>
          <p:nvPr>
            <p:ph type="body" idx="1"/>
          </p:nvPr>
        </p:nvSpPr>
        <p:spPr bwMode="auto">
          <a:xfrm>
            <a:off x="550863" y="1448789"/>
            <a:ext cx="8043862" cy="512028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8372" name="Rectangle 4"/>
          <p:cNvSpPr>
            <a:spLocks noGrp="1" noChangeArrowheads="1"/>
          </p:cNvSpPr>
          <p:nvPr>
            <p:ph type="sldNum" sz="quarter" idx="4"/>
          </p:nvPr>
        </p:nvSpPr>
        <p:spPr bwMode="auto">
          <a:xfrm>
            <a:off x="8594725" y="6569075"/>
            <a:ext cx="365760" cy="2889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r" eaLnBrk="0" hangingPunct="0">
              <a:defRPr sz="10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stStyle>
          <a:p>
            <a:pPr>
              <a:defRPr/>
            </a:pPr>
            <a:fld id="{937F2037-485C-4029-AB58-DA0CC97D04D9}" type="slidenum">
              <a:rPr lang="en-US" smtClean="0"/>
              <a:pPr>
                <a:defRPr/>
              </a:pPr>
              <a:t>‹#›</a:t>
            </a:fld>
            <a:endParaRPr lang="en-US" dirty="0"/>
          </a:p>
        </p:txBody>
      </p:sp>
      <p:sp>
        <p:nvSpPr>
          <p:cNvPr id="5" name="Copyright"/>
          <p:cNvSpPr>
            <a:spLocks noChangeArrowheads="1"/>
          </p:cNvSpPr>
          <p:nvPr userDrawn="1"/>
        </p:nvSpPr>
        <p:spPr bwMode="auto">
          <a:xfrm>
            <a:off x="255123" y="6508679"/>
            <a:ext cx="2791149"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Aft>
                <a:spcPts val="1200"/>
              </a:spcAft>
              <a:buFont typeface="Wingdings" pitchFamily="2" charset="2"/>
              <a:buChar char="§"/>
              <a:defRPr sz="2200">
                <a:solidFill>
                  <a:schemeClr val="tx1"/>
                </a:solidFill>
                <a:latin typeface="Verdana" pitchFamily="34" charset="0"/>
              </a:defRPr>
            </a:lvl1pPr>
            <a:lvl2pPr marL="742950" indent="-285750">
              <a:spcAft>
                <a:spcPts val="1200"/>
              </a:spcAft>
              <a:buFont typeface="Verdana" pitchFamily="34" charset="0"/>
              <a:buChar char="–"/>
              <a:defRPr sz="2000">
                <a:solidFill>
                  <a:schemeClr val="tx1"/>
                </a:solidFill>
                <a:latin typeface="Verdana" pitchFamily="34" charset="0"/>
              </a:defRPr>
            </a:lvl2pPr>
            <a:lvl3pPr marL="1143000" indent="-228600">
              <a:spcAft>
                <a:spcPts val="1200"/>
              </a:spcAft>
              <a:buFont typeface="Arial" charset="0"/>
              <a:buChar char="•"/>
              <a:defRPr>
                <a:solidFill>
                  <a:schemeClr val="tx1"/>
                </a:solidFill>
                <a:latin typeface="Verdana" pitchFamily="34" charset="0"/>
              </a:defRPr>
            </a:lvl3pPr>
            <a:lvl4pPr marL="1600200" indent="-228600">
              <a:spcAft>
                <a:spcPts val="1200"/>
              </a:spcAft>
              <a:buFont typeface="Wingdings" pitchFamily="2" charset="2"/>
              <a:buChar char="§"/>
              <a:defRPr sz="1600">
                <a:solidFill>
                  <a:schemeClr val="tx1"/>
                </a:solidFill>
                <a:latin typeface="Verdana" pitchFamily="34" charset="0"/>
              </a:defRPr>
            </a:lvl4pPr>
            <a:lvl5pPr marL="2057400" indent="-228600">
              <a:spcAft>
                <a:spcPts val="1200"/>
              </a:spcAft>
              <a:buFont typeface="Wingdings" pitchFamily="2" charset="2"/>
              <a:buChar char="§"/>
              <a:defRPr sz="1600">
                <a:solidFill>
                  <a:schemeClr val="tx1"/>
                </a:solidFill>
                <a:latin typeface="Verdana" pitchFamily="34" charset="0"/>
              </a:defRPr>
            </a:lvl5pPr>
            <a:lvl6pPr marL="2514600" indent="-228600" fontAlgn="base">
              <a:spcBef>
                <a:spcPct val="0"/>
              </a:spcBef>
              <a:spcAft>
                <a:spcPts val="1200"/>
              </a:spcAft>
              <a:buFont typeface="Wingdings" pitchFamily="2" charset="2"/>
              <a:buChar char="§"/>
              <a:defRPr sz="1600">
                <a:solidFill>
                  <a:schemeClr val="tx1"/>
                </a:solidFill>
                <a:latin typeface="Verdana" pitchFamily="34" charset="0"/>
              </a:defRPr>
            </a:lvl6pPr>
            <a:lvl7pPr marL="2971800" indent="-228600" fontAlgn="base">
              <a:spcBef>
                <a:spcPct val="0"/>
              </a:spcBef>
              <a:spcAft>
                <a:spcPts val="1200"/>
              </a:spcAft>
              <a:buFont typeface="Wingdings" pitchFamily="2" charset="2"/>
              <a:buChar char="§"/>
              <a:defRPr sz="1600">
                <a:solidFill>
                  <a:schemeClr val="tx1"/>
                </a:solidFill>
                <a:latin typeface="Verdana" pitchFamily="34" charset="0"/>
              </a:defRPr>
            </a:lvl7pPr>
            <a:lvl8pPr marL="3429000" indent="-228600" fontAlgn="base">
              <a:spcBef>
                <a:spcPct val="0"/>
              </a:spcBef>
              <a:spcAft>
                <a:spcPts val="1200"/>
              </a:spcAft>
              <a:buFont typeface="Wingdings" pitchFamily="2" charset="2"/>
              <a:buChar char="§"/>
              <a:defRPr sz="1600">
                <a:solidFill>
                  <a:schemeClr val="tx1"/>
                </a:solidFill>
                <a:latin typeface="Verdana" pitchFamily="34" charset="0"/>
              </a:defRPr>
            </a:lvl8pPr>
            <a:lvl9pPr marL="3886200" indent="-228600" fontAlgn="base">
              <a:spcBef>
                <a:spcPct val="0"/>
              </a:spcBef>
              <a:spcAft>
                <a:spcPts val="1200"/>
              </a:spcAft>
              <a:buFont typeface="Wingdings" pitchFamily="2" charset="2"/>
              <a:buChar char="§"/>
              <a:defRPr sz="1600">
                <a:solidFill>
                  <a:schemeClr val="tx1"/>
                </a:solidFill>
                <a:latin typeface="Verdana" pitchFamily="34" charset="0"/>
              </a:defRPr>
            </a:lvl9pPr>
          </a:lstStyle>
          <a:p>
            <a:pPr>
              <a:spcAft>
                <a:spcPct val="0"/>
              </a:spcAft>
              <a:buFontTx/>
              <a:buNone/>
            </a:pPr>
            <a:r>
              <a:rPr lang="en-US" altLang="en-US" sz="900" dirty="0">
                <a:latin typeface="Century Gothic" panose="020B0502020202020204" pitchFamily="34" charset="0"/>
              </a:rPr>
              <a:t>© 2022 Wells Fargo Bank NA. All rights reserved.</a:t>
            </a:r>
          </a:p>
        </p:txBody>
      </p:sp>
    </p:spTree>
    <p:custDataLst>
      <p:tags r:id="rId8"/>
    </p:custDataLst>
  </p:cSld>
  <p:clrMap bg1="lt1" tx1="dk1" bg2="lt2" tx2="dk2" accent1="accent1" accent2="accent2" accent3="accent3" accent4="accent4" accent5="accent5" accent6="accent6" hlink="hlink" folHlink="folHlink"/>
  <p:sldLayoutIdLst>
    <p:sldLayoutId id="2147484179" r:id="rId1"/>
    <p:sldLayoutId id="2147484180" r:id="rId2"/>
    <p:sldLayoutId id="2147484182" r:id="rId3"/>
    <p:sldLayoutId id="2147484184" r:id="rId4"/>
    <p:sldLayoutId id="2147484185" r:id="rId5"/>
    <p:sldLayoutId id="2147484192" r:id="rId6"/>
  </p:sldLayoutIdLst>
  <p:transition>
    <p:fade/>
  </p:transition>
  <p:txStyles>
    <p:titleStyle>
      <a:lvl1pPr algn="l" rtl="0" eaLnBrk="1" fontAlgn="base" hangingPunct="1">
        <a:lnSpc>
          <a:spcPct val="105000"/>
        </a:lnSpc>
        <a:spcBef>
          <a:spcPct val="0"/>
        </a:spcBef>
        <a:spcAft>
          <a:spcPct val="0"/>
        </a:spcAft>
        <a:defRPr sz="3200" b="0" spc="-100" baseline="0">
          <a:solidFill>
            <a:schemeClr val="tx2"/>
          </a:solidFill>
          <a:latin typeface="Century Gothic" panose="020B0502020202020204" pitchFamily="34" charset="0"/>
          <a:ea typeface="MS PGothic"/>
          <a:cs typeface="Century Gothic" panose="020B0502020202020204" pitchFamily="34" charset="0"/>
        </a:defRPr>
      </a:lvl1pPr>
      <a:lvl2pPr algn="l" rtl="0" eaLnBrk="1" fontAlgn="base" hangingPunct="1">
        <a:lnSpc>
          <a:spcPct val="105000"/>
        </a:lnSpc>
        <a:spcBef>
          <a:spcPct val="0"/>
        </a:spcBef>
        <a:spcAft>
          <a:spcPct val="0"/>
        </a:spcAft>
        <a:defRPr sz="3200">
          <a:solidFill>
            <a:schemeClr val="tx2"/>
          </a:solidFill>
          <a:latin typeface="Georgia" pitchFamily="18" charset="0"/>
          <a:ea typeface="MS PGothic"/>
          <a:cs typeface="MS PGothic"/>
        </a:defRPr>
      </a:lvl2pPr>
      <a:lvl3pPr algn="l" rtl="0" eaLnBrk="1" fontAlgn="base" hangingPunct="1">
        <a:lnSpc>
          <a:spcPct val="105000"/>
        </a:lnSpc>
        <a:spcBef>
          <a:spcPct val="0"/>
        </a:spcBef>
        <a:spcAft>
          <a:spcPct val="0"/>
        </a:spcAft>
        <a:defRPr sz="3200">
          <a:solidFill>
            <a:schemeClr val="tx2"/>
          </a:solidFill>
          <a:latin typeface="Georgia" pitchFamily="18" charset="0"/>
          <a:ea typeface="MS PGothic"/>
          <a:cs typeface="MS PGothic"/>
        </a:defRPr>
      </a:lvl3pPr>
      <a:lvl4pPr algn="l" rtl="0" eaLnBrk="1" fontAlgn="base" hangingPunct="1">
        <a:lnSpc>
          <a:spcPct val="105000"/>
        </a:lnSpc>
        <a:spcBef>
          <a:spcPct val="0"/>
        </a:spcBef>
        <a:spcAft>
          <a:spcPct val="0"/>
        </a:spcAft>
        <a:defRPr sz="3200">
          <a:solidFill>
            <a:schemeClr val="tx2"/>
          </a:solidFill>
          <a:latin typeface="Georgia" pitchFamily="18" charset="0"/>
          <a:ea typeface="MS PGothic"/>
          <a:cs typeface="MS PGothic"/>
        </a:defRPr>
      </a:lvl4pPr>
      <a:lvl5pPr algn="l" rtl="0" eaLnBrk="1" fontAlgn="base" hangingPunct="1">
        <a:lnSpc>
          <a:spcPct val="105000"/>
        </a:lnSpc>
        <a:spcBef>
          <a:spcPct val="0"/>
        </a:spcBef>
        <a:spcAft>
          <a:spcPct val="0"/>
        </a:spcAft>
        <a:defRPr sz="3200">
          <a:solidFill>
            <a:schemeClr val="tx2"/>
          </a:solidFill>
          <a:latin typeface="Georgia" pitchFamily="18" charset="0"/>
          <a:ea typeface="MS PGothic"/>
          <a:cs typeface="MS PGothic"/>
        </a:defRPr>
      </a:lvl5pPr>
      <a:lvl6pPr marL="457200" algn="l" rtl="0" eaLnBrk="1" fontAlgn="base" hangingPunct="1">
        <a:lnSpc>
          <a:spcPct val="105000"/>
        </a:lnSpc>
        <a:spcBef>
          <a:spcPct val="0"/>
        </a:spcBef>
        <a:spcAft>
          <a:spcPct val="0"/>
        </a:spcAft>
        <a:defRPr sz="3200">
          <a:solidFill>
            <a:schemeClr val="tx2"/>
          </a:solidFill>
          <a:latin typeface="Georgia" pitchFamily="18" charset="0"/>
          <a:ea typeface="ＭＳ Ｐゴシック" pitchFamily="34" charset="-128"/>
        </a:defRPr>
      </a:lvl6pPr>
      <a:lvl7pPr marL="914400" algn="l" rtl="0" eaLnBrk="1" fontAlgn="base" hangingPunct="1">
        <a:lnSpc>
          <a:spcPct val="105000"/>
        </a:lnSpc>
        <a:spcBef>
          <a:spcPct val="0"/>
        </a:spcBef>
        <a:spcAft>
          <a:spcPct val="0"/>
        </a:spcAft>
        <a:defRPr sz="3200">
          <a:solidFill>
            <a:schemeClr val="tx2"/>
          </a:solidFill>
          <a:latin typeface="Georgia" pitchFamily="18" charset="0"/>
          <a:ea typeface="ＭＳ Ｐゴシック" pitchFamily="34" charset="-128"/>
        </a:defRPr>
      </a:lvl7pPr>
      <a:lvl8pPr marL="1371600" algn="l" rtl="0" eaLnBrk="1" fontAlgn="base" hangingPunct="1">
        <a:lnSpc>
          <a:spcPct val="105000"/>
        </a:lnSpc>
        <a:spcBef>
          <a:spcPct val="0"/>
        </a:spcBef>
        <a:spcAft>
          <a:spcPct val="0"/>
        </a:spcAft>
        <a:defRPr sz="3200">
          <a:solidFill>
            <a:schemeClr val="tx2"/>
          </a:solidFill>
          <a:latin typeface="Georgia" pitchFamily="18" charset="0"/>
          <a:ea typeface="ＭＳ Ｐゴシック" pitchFamily="34" charset="-128"/>
        </a:defRPr>
      </a:lvl8pPr>
      <a:lvl9pPr marL="1828800" algn="l" rtl="0" eaLnBrk="1" fontAlgn="base" hangingPunct="1">
        <a:lnSpc>
          <a:spcPct val="105000"/>
        </a:lnSpc>
        <a:spcBef>
          <a:spcPct val="0"/>
        </a:spcBef>
        <a:spcAft>
          <a:spcPct val="0"/>
        </a:spcAft>
        <a:defRPr sz="3200">
          <a:solidFill>
            <a:schemeClr val="tx2"/>
          </a:solidFill>
          <a:latin typeface="Georgia" pitchFamily="18" charset="0"/>
          <a:ea typeface="ＭＳ Ｐゴシック" pitchFamily="34" charset="-128"/>
        </a:defRPr>
      </a:lvl9pPr>
    </p:titleStyle>
    <p:bodyStyle>
      <a:lvl1pPr marL="225425" indent="-225425" algn="l" rtl="0" eaLnBrk="1" fontAlgn="base" hangingPunct="1">
        <a:lnSpc>
          <a:spcPct val="100000"/>
        </a:lnSpc>
        <a:spcBef>
          <a:spcPts val="600"/>
        </a:spcBef>
        <a:spcAft>
          <a:spcPct val="0"/>
        </a:spcAft>
        <a:buFont typeface="Arial" pitchFamily="34" charset="0"/>
        <a:buChar char="•"/>
        <a:defRPr sz="24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569913" indent="-225425" algn="l" rtl="0" eaLnBrk="1" fontAlgn="base" hangingPunct="1">
        <a:lnSpc>
          <a:spcPct val="100000"/>
        </a:lnSpc>
        <a:spcBef>
          <a:spcPts val="600"/>
        </a:spcBef>
        <a:spcAft>
          <a:spcPct val="0"/>
        </a:spcAft>
        <a:buFont typeface="Arial" pitchFamily="34" charset="0"/>
        <a:buChar char="•"/>
        <a:defRPr sz="20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914400" indent="-225425" algn="l" rtl="0" eaLnBrk="1" fontAlgn="base" hangingPunct="1">
        <a:lnSpc>
          <a:spcPct val="100000"/>
        </a:lnSpc>
        <a:spcBef>
          <a:spcPts val="600"/>
        </a:spcBef>
        <a:spcAft>
          <a:spcPct val="0"/>
        </a:spcAft>
        <a:buFont typeface="Arial" pitchFamily="34" charset="0"/>
        <a:buChar char="•"/>
        <a:defRPr>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266825" indent="-233363" algn="l" rtl="0" eaLnBrk="1" fontAlgn="base" hangingPunct="1">
        <a:lnSpc>
          <a:spcPct val="100000"/>
        </a:lnSpc>
        <a:spcBef>
          <a:spcPts val="600"/>
        </a:spcBef>
        <a:spcAft>
          <a:spcPct val="0"/>
        </a:spcAft>
        <a:buFont typeface="Arial" pitchFamily="34" charset="0"/>
        <a:buChar char="•"/>
        <a:defRPr sz="16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1603375" indent="-225425" algn="l" rtl="0" eaLnBrk="1" fontAlgn="base" hangingPunct="1">
        <a:lnSpc>
          <a:spcPct val="100000"/>
        </a:lnSpc>
        <a:spcBef>
          <a:spcPts val="600"/>
        </a:spcBef>
        <a:spcAft>
          <a:spcPct val="0"/>
        </a:spcAft>
        <a:buFont typeface="Arial" pitchFamily="34" charset="0"/>
        <a:buChar char="•"/>
        <a:defRPr sz="14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011363" indent="-173038" algn="l" rtl="0" eaLnBrk="1" fontAlgn="base" hangingPunct="1">
        <a:lnSpc>
          <a:spcPct val="120000"/>
        </a:lnSpc>
        <a:spcBef>
          <a:spcPct val="20000"/>
        </a:spcBef>
        <a:spcAft>
          <a:spcPct val="0"/>
        </a:spcAft>
        <a:buFont typeface="Wingdings" pitchFamily="2" charset="2"/>
        <a:buChar char="§"/>
        <a:defRPr sz="1400">
          <a:solidFill>
            <a:srgbClr val="000000"/>
          </a:solidFill>
          <a:latin typeface="+mn-lt"/>
          <a:ea typeface="+mn-ea"/>
        </a:defRPr>
      </a:lvl6pPr>
      <a:lvl7pPr marL="2468563" indent="-173038" algn="l" rtl="0" eaLnBrk="1" fontAlgn="base" hangingPunct="1">
        <a:lnSpc>
          <a:spcPct val="120000"/>
        </a:lnSpc>
        <a:spcBef>
          <a:spcPct val="20000"/>
        </a:spcBef>
        <a:spcAft>
          <a:spcPct val="0"/>
        </a:spcAft>
        <a:buFont typeface="Wingdings" pitchFamily="2" charset="2"/>
        <a:buChar char="§"/>
        <a:defRPr sz="1400">
          <a:solidFill>
            <a:srgbClr val="000000"/>
          </a:solidFill>
          <a:latin typeface="+mn-lt"/>
          <a:ea typeface="+mn-ea"/>
        </a:defRPr>
      </a:lvl7pPr>
      <a:lvl8pPr marL="2925763" indent="-173038" algn="l" rtl="0" eaLnBrk="1" fontAlgn="base" hangingPunct="1">
        <a:lnSpc>
          <a:spcPct val="120000"/>
        </a:lnSpc>
        <a:spcBef>
          <a:spcPct val="20000"/>
        </a:spcBef>
        <a:spcAft>
          <a:spcPct val="0"/>
        </a:spcAft>
        <a:buFont typeface="Wingdings" pitchFamily="2" charset="2"/>
        <a:buChar char="§"/>
        <a:defRPr sz="1400">
          <a:solidFill>
            <a:srgbClr val="000000"/>
          </a:solidFill>
          <a:latin typeface="+mn-lt"/>
          <a:ea typeface="+mn-ea"/>
        </a:defRPr>
      </a:lvl8pPr>
      <a:lvl9pPr marL="3382963" indent="-173038" algn="l" rtl="0" eaLnBrk="1" fontAlgn="base" hangingPunct="1">
        <a:lnSpc>
          <a:spcPct val="120000"/>
        </a:lnSpc>
        <a:spcBef>
          <a:spcPct val="20000"/>
        </a:spcBef>
        <a:spcAft>
          <a:spcPct val="0"/>
        </a:spcAft>
        <a:buFont typeface="Wingdings" pitchFamily="2" charset="2"/>
        <a:buChar char="§"/>
        <a:defRPr sz="14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tags" Target="../tags/tag9.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8.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notesSlide" Target="../notesSlides/notesSlide11.xml"/><Relationship Id="rId7"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tags" Target="../tags/tag19.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20.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5.xml"/><Relationship Id="rId1" Type="http://schemas.openxmlformats.org/officeDocument/2006/relationships/tags" Target="../tags/tag2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23.xml"/><Relationship Id="rId5" Type="http://schemas.openxmlformats.org/officeDocument/2006/relationships/hyperlink" Target="https://handsonbanking.org/participant-survey/" TargetMode="External"/><Relationship Id="rId4" Type="http://schemas.openxmlformats.org/officeDocument/2006/relationships/hyperlink" Target="https://handsonbanking.org/volunteerfeedback/" TargetMode="Externa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video" Target="../media/media1.mp4"/><Relationship Id="rId2" Type="http://schemas.microsoft.com/office/2007/relationships/media" Target="../media/media1.mp4"/><Relationship Id="rId1" Type="http://schemas.openxmlformats.org/officeDocument/2006/relationships/tags" Target="../tags/tag11.xml"/><Relationship Id="rId6" Type="http://schemas.openxmlformats.org/officeDocument/2006/relationships/image" Target="../media/image6.png"/><Relationship Id="rId5" Type="http://schemas.openxmlformats.org/officeDocument/2006/relationships/notesSlide" Target="../notesSlides/notesSlide3.xml"/><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546785" y="2057400"/>
            <a:ext cx="7772400" cy="1436725"/>
          </a:xfrm>
        </p:spPr>
        <p:txBody>
          <a:bodyPr/>
          <a:lstStyle/>
          <a:p>
            <a:r>
              <a:rPr lang="en-US" dirty="0"/>
              <a:t>Budgeting and Saving</a:t>
            </a:r>
          </a:p>
        </p:txBody>
      </p:sp>
      <p:sp>
        <p:nvSpPr>
          <p:cNvPr id="4" name="Subtitle 3"/>
          <p:cNvSpPr>
            <a:spLocks noGrp="1"/>
          </p:cNvSpPr>
          <p:nvPr>
            <p:ph type="subTitle" idx="1"/>
          </p:nvPr>
        </p:nvSpPr>
        <p:spPr/>
        <p:txBody>
          <a:bodyPr/>
          <a:lstStyle/>
          <a:p>
            <a:r>
              <a:rPr lang="en-US" dirty="0"/>
              <a:t>Presenter Name</a:t>
            </a:r>
          </a:p>
        </p:txBody>
      </p:sp>
      <p:sp>
        <p:nvSpPr>
          <p:cNvPr id="5" name="TextBox 4">
            <a:extLst>
              <a:ext uri="{FF2B5EF4-FFF2-40B4-BE49-F238E27FC236}">
                <a16:creationId xmlns:a16="http://schemas.microsoft.com/office/drawing/2014/main" id="{79BE853E-26D9-40E6-B1A4-B23B11487C20}"/>
              </a:ext>
            </a:extLst>
          </p:cNvPr>
          <p:cNvSpPr txBox="1"/>
          <p:nvPr/>
        </p:nvSpPr>
        <p:spPr>
          <a:xfrm>
            <a:off x="3429000" y="2033692"/>
            <a:ext cx="5410200" cy="2893100"/>
          </a:xfrm>
          <a:prstGeom prst="rect">
            <a:avLst/>
          </a:prstGeom>
          <a:solidFill>
            <a:schemeClr val="accent6"/>
          </a:solidFill>
        </p:spPr>
        <p:txBody>
          <a:bodyPr wrap="square" rtlCol="0">
            <a:spAutoFit/>
          </a:bodyPr>
          <a:lstStyle/>
          <a:p>
            <a:r>
              <a:rPr lang="en-US" b="1" dirty="0">
                <a:solidFill>
                  <a:schemeClr val="bg1"/>
                </a:solidFill>
                <a:latin typeface="Open Sans" panose="020B0606030504020204" pitchFamily="34" charset="0"/>
                <a:ea typeface="Open Sans" panose="020B0606030504020204" pitchFamily="34" charset="0"/>
                <a:cs typeface="Open Sans" panose="020B0606030504020204" pitchFamily="34" charset="0"/>
              </a:rPr>
              <a:t>BEFORE PRESENTING THIS MATERIAL: </a:t>
            </a:r>
          </a:p>
          <a:p>
            <a:pPr marL="285750" indent="-285750">
              <a:spcAft>
                <a:spcPts val="600"/>
              </a:spcAft>
              <a:buFont typeface="Wingdings" panose="05000000000000000000" pitchFamily="2" charset="2"/>
              <a:buChar char="§"/>
            </a:pPr>
            <a: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t>ADD YOUR NAME TO THE FIRST PAGE </a:t>
            </a:r>
          </a:p>
          <a:p>
            <a:pPr marL="285750" indent="-285750">
              <a:spcAft>
                <a:spcPts val="600"/>
              </a:spcAft>
              <a:buFont typeface="Wingdings" panose="05000000000000000000" pitchFamily="2" charset="2"/>
              <a:buChar char="§"/>
            </a:pPr>
            <a: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t>PRACTICE THE PRESENTATION FOR TIMING</a:t>
            </a:r>
          </a:p>
          <a:p>
            <a:pPr marL="285750" indent="-285750">
              <a:spcAft>
                <a:spcPts val="600"/>
              </a:spcAft>
              <a:buFont typeface="Wingdings" panose="05000000000000000000" pitchFamily="2" charset="2"/>
              <a:buChar char="§"/>
            </a:pPr>
            <a: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t>REVIEW PRESENTER NOTES TO BECOME FAMILIAR WITH THE INFO / SLIDES</a:t>
            </a:r>
          </a:p>
          <a:p>
            <a:pPr marL="285750" indent="-285750">
              <a:spcAft>
                <a:spcPts val="600"/>
              </a:spcAft>
              <a:buFont typeface="Wingdings" panose="05000000000000000000" pitchFamily="2" charset="2"/>
              <a:buChar char="§"/>
            </a:pPr>
            <a: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t>PUT PRESENTATION INTO ‘SLIDE SHOW’ MODE TO CLICK THROUGH THE PRESENTATION AND USE THE INTERACTIVE ELEMENTS.</a:t>
            </a:r>
          </a:p>
          <a:p>
            <a:pPr marL="285750" indent="-285750">
              <a:spcAft>
                <a:spcPts val="600"/>
              </a:spcAft>
              <a:buFont typeface="Wingdings" panose="05000000000000000000" pitchFamily="2" charset="2"/>
              <a:buChar char="§"/>
            </a:pPr>
            <a:r>
              <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rPr>
              <a:t>DELETE THIS MESSAGE BEFORE PRESENTING.</a:t>
            </a:r>
          </a:p>
        </p:txBody>
      </p:sp>
    </p:spTree>
    <p:custDataLst>
      <p:tags r:id="rId1"/>
    </p:custDataLst>
    <p:extLst>
      <p:ext uri="{BB962C8B-B14F-4D97-AF65-F5344CB8AC3E}">
        <p14:creationId xmlns:p14="http://schemas.microsoft.com/office/powerpoint/2010/main" val="1182658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Spending Plan</a:t>
            </a:r>
            <a:br>
              <a:rPr lang="en-US" dirty="0"/>
            </a:br>
            <a:endParaRPr lang="en-US" dirty="0"/>
          </a:p>
        </p:txBody>
      </p:sp>
      <p:sp>
        <p:nvSpPr>
          <p:cNvPr id="6" name="Slide Number Placeholder 5"/>
          <p:cNvSpPr>
            <a:spLocks noGrp="1"/>
          </p:cNvSpPr>
          <p:nvPr>
            <p:ph type="sldNum" sz="quarter" idx="10"/>
          </p:nvPr>
        </p:nvSpPr>
        <p:spPr>
          <a:xfrm>
            <a:off x="8594725" y="6569075"/>
            <a:ext cx="365760" cy="288925"/>
          </a:xfrm>
        </p:spPr>
        <p:txBody>
          <a:bodyPr/>
          <a:lstStyle/>
          <a:p>
            <a:fld id="{9817CEA9-6386-4E0F-962A-05EAA27AC9B5}" type="slidenum">
              <a:rPr lang="en-US" altLang="en-US"/>
              <a:pPr/>
              <a:t>10</a:t>
            </a:fld>
            <a:endParaRPr lang="en-US" altLang="en-US" dirty="0"/>
          </a:p>
        </p:txBody>
      </p:sp>
      <p:sp>
        <p:nvSpPr>
          <p:cNvPr id="7" name="TextBox 6">
            <a:extLst>
              <a:ext uri="{FF2B5EF4-FFF2-40B4-BE49-F238E27FC236}">
                <a16:creationId xmlns:a16="http://schemas.microsoft.com/office/drawing/2014/main" id="{22243DBC-5EBF-46C3-947D-458A03E1E8D9}"/>
              </a:ext>
            </a:extLst>
          </p:cNvPr>
          <p:cNvSpPr txBox="1"/>
          <p:nvPr/>
        </p:nvSpPr>
        <p:spPr>
          <a:xfrm>
            <a:off x="304800" y="1302367"/>
            <a:ext cx="3962400" cy="1200329"/>
          </a:xfrm>
          <a:prstGeom prst="rect">
            <a:avLst/>
          </a:prstGeom>
          <a:noFill/>
        </p:spPr>
        <p:txBody>
          <a:bodyPr wrap="square">
            <a:spAutoFit/>
          </a:bodyPr>
          <a:lstStyle/>
          <a:p>
            <a:pPr algn="l"/>
            <a:r>
              <a:rPr lang="en-US" b="0" i="0" dirty="0">
                <a:solidFill>
                  <a:srgbClr val="4C4C4C"/>
                </a:solidFill>
                <a:effectLst/>
                <a:latin typeface="Open Sans" panose="020B0606030504020204" pitchFamily="34" charset="0"/>
                <a:ea typeface="Open Sans" panose="020B0606030504020204" pitchFamily="34" charset="0"/>
                <a:cs typeface="Open Sans" panose="020B0606030504020204" pitchFamily="34" charset="0"/>
              </a:rPr>
              <a:t>An easy way to track your spending is to keep a log of everything you spend in a spending </a:t>
            </a:r>
            <a:r>
              <a:rPr lang="en-US" dirty="0">
                <a:solidFill>
                  <a:srgbClr val="4C4C4C"/>
                </a:solidFill>
                <a:latin typeface="Open Sans" panose="020B0606030504020204" pitchFamily="34" charset="0"/>
                <a:ea typeface="Open Sans" panose="020B0606030504020204" pitchFamily="34" charset="0"/>
                <a:cs typeface="Open Sans" panose="020B0606030504020204" pitchFamily="34" charset="0"/>
              </a:rPr>
              <a:t>p</a:t>
            </a:r>
            <a:r>
              <a:rPr lang="en-US" b="0" i="0" dirty="0">
                <a:solidFill>
                  <a:srgbClr val="4C4C4C"/>
                </a:solidFill>
                <a:effectLst/>
                <a:latin typeface="Open Sans" panose="020B0606030504020204" pitchFamily="34" charset="0"/>
                <a:ea typeface="Open Sans" panose="020B0606030504020204" pitchFamily="34" charset="0"/>
                <a:cs typeface="Open Sans" panose="020B0606030504020204" pitchFamily="34" charset="0"/>
              </a:rPr>
              <a:t>lan.  A spending plan contains:</a:t>
            </a:r>
          </a:p>
        </p:txBody>
      </p:sp>
      <p:pic>
        <p:nvPicPr>
          <p:cNvPr id="5" name="Picture 4" descr="example of a spending plan">
            <a:extLst>
              <a:ext uri="{FF2B5EF4-FFF2-40B4-BE49-F238E27FC236}">
                <a16:creationId xmlns:a16="http://schemas.microsoft.com/office/drawing/2014/main" id="{D0C31EB2-BD0C-4A0C-8BE7-2D1DCE4631B8}"/>
              </a:ext>
            </a:extLst>
          </p:cNvPr>
          <p:cNvPicPr>
            <a:picLocks noChangeAspect="1"/>
          </p:cNvPicPr>
          <p:nvPr/>
        </p:nvPicPr>
        <p:blipFill>
          <a:blip r:embed="rId4"/>
          <a:stretch>
            <a:fillRect/>
          </a:stretch>
        </p:blipFill>
        <p:spPr>
          <a:xfrm>
            <a:off x="4452456" y="1418329"/>
            <a:ext cx="4418059" cy="4612973"/>
          </a:xfrm>
          <a:prstGeom prst="rect">
            <a:avLst/>
          </a:prstGeom>
        </p:spPr>
      </p:pic>
      <p:sp>
        <p:nvSpPr>
          <p:cNvPr id="11" name="TextBox 10">
            <a:extLst>
              <a:ext uri="{FF2B5EF4-FFF2-40B4-BE49-F238E27FC236}">
                <a16:creationId xmlns:a16="http://schemas.microsoft.com/office/drawing/2014/main" id="{1EB246F5-7E2C-4C54-9D4B-2DAEFB638345}"/>
              </a:ext>
            </a:extLst>
          </p:cNvPr>
          <p:cNvSpPr txBox="1"/>
          <p:nvPr/>
        </p:nvSpPr>
        <p:spPr>
          <a:xfrm>
            <a:off x="346635" y="2755267"/>
            <a:ext cx="3352800" cy="400110"/>
          </a:xfrm>
          <a:prstGeom prst="rect">
            <a:avLst/>
          </a:prstGeom>
          <a:noFill/>
        </p:spPr>
        <p:txBody>
          <a:bodyPr wrap="square">
            <a:spAutoFit/>
          </a:bodyPr>
          <a:lstStyle/>
          <a:p>
            <a:pPr algn="l"/>
            <a:r>
              <a:rPr lang="en-US" sz="2000" b="0" i="0" dirty="0">
                <a:solidFill>
                  <a:schemeClr val="tx2"/>
                </a:solidFill>
                <a:effectLst/>
                <a:latin typeface="Open Sans" panose="020B0606030504020204" pitchFamily="34" charset="0"/>
                <a:ea typeface="Open Sans" panose="020B0606030504020204" pitchFamily="34" charset="0"/>
                <a:cs typeface="Open Sans" panose="020B0606030504020204" pitchFamily="34" charset="0"/>
              </a:rPr>
              <a:t>Income</a:t>
            </a:r>
          </a:p>
        </p:txBody>
      </p:sp>
      <p:cxnSp>
        <p:nvCxnSpPr>
          <p:cNvPr id="4" name="Straight Arrow Connector 3">
            <a:extLst>
              <a:ext uri="{FF2B5EF4-FFF2-40B4-BE49-F238E27FC236}">
                <a16:creationId xmlns:a16="http://schemas.microsoft.com/office/drawing/2014/main" id="{3330D8E8-B6C3-457F-9A16-379BB2A63558}"/>
              </a:ext>
              <a:ext uri="{C183D7F6-B498-43B3-948B-1728B52AA6E4}">
                <adec:decorative xmlns:adec="http://schemas.microsoft.com/office/drawing/2017/decorative" val="1"/>
              </a:ext>
            </a:extLst>
          </p:cNvPr>
          <p:cNvCxnSpPr>
            <a:cxnSpLocks/>
          </p:cNvCxnSpPr>
          <p:nvPr/>
        </p:nvCxnSpPr>
        <p:spPr bwMode="auto">
          <a:xfrm flipV="1">
            <a:off x="2667000" y="2133600"/>
            <a:ext cx="1785456" cy="701280"/>
          </a:xfrm>
          <a:prstGeom prst="straightConnector1">
            <a:avLst/>
          </a:prstGeom>
          <a:ln w="76200">
            <a:headEnd type="none" w="med" len="med"/>
            <a:tailEnd type="triangle"/>
          </a:ln>
        </p:spPr>
        <p:style>
          <a:lnRef idx="1">
            <a:schemeClr val="accent2"/>
          </a:lnRef>
          <a:fillRef idx="0">
            <a:schemeClr val="accent2"/>
          </a:fillRef>
          <a:effectRef idx="0">
            <a:schemeClr val="accent2"/>
          </a:effectRef>
          <a:fontRef idx="minor">
            <a:schemeClr val="tx1"/>
          </a:fontRef>
        </p:style>
      </p:cxnSp>
      <p:sp>
        <p:nvSpPr>
          <p:cNvPr id="17" name="TextBox 16">
            <a:extLst>
              <a:ext uri="{FF2B5EF4-FFF2-40B4-BE49-F238E27FC236}">
                <a16:creationId xmlns:a16="http://schemas.microsoft.com/office/drawing/2014/main" id="{1D957F32-E4A1-4597-AABF-1D32A4D2FC9D}"/>
              </a:ext>
            </a:extLst>
          </p:cNvPr>
          <p:cNvSpPr txBox="1"/>
          <p:nvPr/>
        </p:nvSpPr>
        <p:spPr>
          <a:xfrm>
            <a:off x="4460527" y="2177555"/>
            <a:ext cx="3784861" cy="1123712"/>
          </a:xfrm>
          <a:prstGeom prst="roundRect">
            <a:avLst/>
          </a:prstGeom>
          <a:solidFill>
            <a:schemeClr val="bg1"/>
          </a:solidFill>
          <a:ln>
            <a:solidFill>
              <a:schemeClr val="tx2"/>
            </a:solidFill>
          </a:ln>
        </p:spPr>
        <p:txBody>
          <a:bodyPr wrap="square">
            <a:spAutoFit/>
          </a:bodyPr>
          <a:lstStyle/>
          <a:p>
            <a:pPr algn="ctr"/>
            <a:r>
              <a:rPr lang="en-US" sz="2000" dirty="0">
                <a:solidFill>
                  <a:schemeClr val="tx2"/>
                </a:solidFill>
                <a:latin typeface="Open Sans" panose="020B0606030504020204" pitchFamily="34" charset="0"/>
                <a:ea typeface="Open Sans" panose="020B0606030504020204" pitchFamily="34" charset="0"/>
                <a:cs typeface="Open Sans" panose="020B0606030504020204" pitchFamily="34" charset="0"/>
              </a:rPr>
              <a:t>M</a:t>
            </a:r>
            <a:r>
              <a:rPr lang="en-US" sz="2000" b="0" i="0" dirty="0">
                <a:solidFill>
                  <a:schemeClr val="tx2"/>
                </a:solidFill>
                <a:effectLst/>
                <a:latin typeface="Open Sans" panose="020B0606030504020204" pitchFamily="34" charset="0"/>
                <a:ea typeface="Open Sans" panose="020B0606030504020204" pitchFamily="34" charset="0"/>
                <a:cs typeface="Open Sans" panose="020B0606030504020204" pitchFamily="34" charset="0"/>
              </a:rPr>
              <a:t>oney received, especially on a regular basis, for work or through investments.</a:t>
            </a:r>
          </a:p>
        </p:txBody>
      </p:sp>
      <p:sp>
        <p:nvSpPr>
          <p:cNvPr id="12" name="TextBox 11">
            <a:extLst>
              <a:ext uri="{FF2B5EF4-FFF2-40B4-BE49-F238E27FC236}">
                <a16:creationId xmlns:a16="http://schemas.microsoft.com/office/drawing/2014/main" id="{43071502-A4F7-4FC1-92D0-6EE34BE0AA9C}"/>
              </a:ext>
            </a:extLst>
          </p:cNvPr>
          <p:cNvSpPr txBox="1"/>
          <p:nvPr/>
        </p:nvSpPr>
        <p:spPr>
          <a:xfrm>
            <a:off x="341416" y="3409192"/>
            <a:ext cx="3352800" cy="400110"/>
          </a:xfrm>
          <a:prstGeom prst="rect">
            <a:avLst/>
          </a:prstGeom>
          <a:noFill/>
        </p:spPr>
        <p:txBody>
          <a:bodyPr wrap="square">
            <a:spAutoFit/>
          </a:bodyPr>
          <a:lstStyle/>
          <a:p>
            <a:pPr algn="l"/>
            <a:r>
              <a:rPr lang="en-US" sz="2000" b="0" i="0" dirty="0">
                <a:solidFill>
                  <a:schemeClr val="accent5">
                    <a:lumMod val="50000"/>
                  </a:schemeClr>
                </a:solidFill>
                <a:effectLst/>
                <a:latin typeface="Open Sans" panose="020B0606030504020204" pitchFamily="34" charset="0"/>
                <a:ea typeface="Open Sans" panose="020B0606030504020204" pitchFamily="34" charset="0"/>
                <a:cs typeface="Open Sans" panose="020B0606030504020204" pitchFamily="34" charset="0"/>
              </a:rPr>
              <a:t>Expenses </a:t>
            </a:r>
            <a:r>
              <a:rPr lang="en-US" sz="2000" dirty="0">
                <a:solidFill>
                  <a:schemeClr val="accent5">
                    <a:lumMod val="50000"/>
                  </a:schemeClr>
                </a:solidFill>
                <a:latin typeface="Open Sans" panose="020B0606030504020204" pitchFamily="34" charset="0"/>
                <a:ea typeface="Open Sans" panose="020B0606030504020204" pitchFamily="34" charset="0"/>
                <a:cs typeface="Open Sans" panose="020B0606030504020204" pitchFamily="34" charset="0"/>
              </a:rPr>
              <a:t>- Fixed</a:t>
            </a:r>
            <a:endParaRPr lang="en-US" sz="2000" b="0" i="0" dirty="0">
              <a:solidFill>
                <a:schemeClr val="accent5">
                  <a:lumMod val="50000"/>
                </a:schemeClr>
              </a:solidFill>
              <a:effectLst/>
              <a:latin typeface="Open Sans" panose="020B0606030504020204" pitchFamily="34" charset="0"/>
              <a:ea typeface="Open Sans" panose="020B0606030504020204" pitchFamily="34" charset="0"/>
              <a:cs typeface="Open Sans" panose="020B0606030504020204" pitchFamily="34" charset="0"/>
            </a:endParaRPr>
          </a:p>
        </p:txBody>
      </p:sp>
      <p:cxnSp>
        <p:nvCxnSpPr>
          <p:cNvPr id="20" name="Straight Arrow Connector 19">
            <a:extLst>
              <a:ext uri="{FF2B5EF4-FFF2-40B4-BE49-F238E27FC236}">
                <a16:creationId xmlns:a16="http://schemas.microsoft.com/office/drawing/2014/main" id="{6D0E17F4-258E-450A-8D59-36F6AB6F012B}"/>
              </a:ext>
              <a:ext uri="{C183D7F6-B498-43B3-948B-1728B52AA6E4}">
                <adec:decorative xmlns:adec="http://schemas.microsoft.com/office/drawing/2017/decorative" val="1"/>
              </a:ext>
            </a:extLst>
          </p:cNvPr>
          <p:cNvCxnSpPr/>
          <p:nvPr/>
        </p:nvCxnSpPr>
        <p:spPr bwMode="auto">
          <a:xfrm flipV="1">
            <a:off x="2737022" y="3278407"/>
            <a:ext cx="1715434" cy="184666"/>
          </a:xfrm>
          <a:prstGeom prst="straightConnector1">
            <a:avLst/>
          </a:prstGeom>
          <a:ln w="76200">
            <a:solidFill>
              <a:schemeClr val="accent5">
                <a:lumMod val="50000"/>
              </a:schemeClr>
            </a:solidFill>
            <a:headEnd type="none" w="med" len="med"/>
            <a:tailEnd type="triangle"/>
          </a:ln>
        </p:spPr>
        <p:style>
          <a:lnRef idx="1">
            <a:schemeClr val="accent2"/>
          </a:lnRef>
          <a:fillRef idx="0">
            <a:schemeClr val="accent2"/>
          </a:fillRef>
          <a:effectRef idx="0">
            <a:schemeClr val="accent2"/>
          </a:effectRef>
          <a:fontRef idx="minor">
            <a:schemeClr val="tx1"/>
          </a:fontRef>
        </p:style>
      </p:cxnSp>
      <p:sp>
        <p:nvSpPr>
          <p:cNvPr id="21" name="TextBox 20">
            <a:extLst>
              <a:ext uri="{FF2B5EF4-FFF2-40B4-BE49-F238E27FC236}">
                <a16:creationId xmlns:a16="http://schemas.microsoft.com/office/drawing/2014/main" id="{A2BAF672-6F82-46B9-95F3-CD7C30C8147B}"/>
              </a:ext>
            </a:extLst>
          </p:cNvPr>
          <p:cNvSpPr txBox="1"/>
          <p:nvPr/>
        </p:nvSpPr>
        <p:spPr>
          <a:xfrm>
            <a:off x="4349049" y="3287946"/>
            <a:ext cx="3637681" cy="1123712"/>
          </a:xfrm>
          <a:prstGeom prst="roundRect">
            <a:avLst/>
          </a:prstGeom>
          <a:solidFill>
            <a:schemeClr val="bg1"/>
          </a:solidFill>
          <a:ln>
            <a:solidFill>
              <a:schemeClr val="accent3"/>
            </a:solidFill>
          </a:ln>
        </p:spPr>
        <p:txBody>
          <a:bodyPr wrap="square">
            <a:spAutoFit/>
          </a:bodyPr>
          <a:lstStyle/>
          <a:p>
            <a:pPr algn="ctr"/>
            <a:r>
              <a:rPr lang="en-US" sz="2000" dirty="0">
                <a:solidFill>
                  <a:schemeClr val="accent5">
                    <a:lumMod val="50000"/>
                  </a:schemeClr>
                </a:solidFill>
                <a:latin typeface="Open Sans" panose="020B0606030504020204" pitchFamily="34" charset="0"/>
                <a:ea typeface="Open Sans" panose="020B0606030504020204" pitchFamily="34" charset="0"/>
                <a:cs typeface="Open Sans" panose="020B0606030504020204" pitchFamily="34" charset="0"/>
              </a:rPr>
              <a:t>Fixed expenses are those that remain constant within your budget.</a:t>
            </a:r>
            <a:endParaRPr lang="en-US" sz="2000" b="0" i="0" dirty="0">
              <a:solidFill>
                <a:schemeClr val="accent5">
                  <a:lumMod val="50000"/>
                </a:schemeClr>
              </a:solidFill>
              <a:effectLst/>
              <a:latin typeface="Open Sans" panose="020B0606030504020204" pitchFamily="34" charset="0"/>
              <a:ea typeface="Open Sans" panose="020B0606030504020204" pitchFamily="34" charset="0"/>
              <a:cs typeface="Open Sans" panose="020B0606030504020204" pitchFamily="34" charset="0"/>
            </a:endParaRPr>
          </a:p>
        </p:txBody>
      </p:sp>
      <p:sp>
        <p:nvSpPr>
          <p:cNvPr id="13" name="TextBox 12">
            <a:extLst>
              <a:ext uri="{FF2B5EF4-FFF2-40B4-BE49-F238E27FC236}">
                <a16:creationId xmlns:a16="http://schemas.microsoft.com/office/drawing/2014/main" id="{408E94E3-DA82-432A-81C0-11AC0116327C}"/>
              </a:ext>
            </a:extLst>
          </p:cNvPr>
          <p:cNvSpPr txBox="1"/>
          <p:nvPr/>
        </p:nvSpPr>
        <p:spPr>
          <a:xfrm>
            <a:off x="341416" y="4063117"/>
            <a:ext cx="3352800" cy="400110"/>
          </a:xfrm>
          <a:prstGeom prst="rect">
            <a:avLst/>
          </a:prstGeom>
          <a:noFill/>
        </p:spPr>
        <p:txBody>
          <a:bodyPr wrap="square">
            <a:spAutoFit/>
          </a:bodyPr>
          <a:lstStyle/>
          <a:p>
            <a:pPr algn="l"/>
            <a:r>
              <a:rPr lang="en-US" sz="2000" b="0" i="0" dirty="0">
                <a:solidFill>
                  <a:schemeClr val="accent5">
                    <a:lumMod val="50000"/>
                  </a:schemeClr>
                </a:solidFill>
                <a:effectLst/>
                <a:latin typeface="Open Sans" panose="020B0606030504020204" pitchFamily="34" charset="0"/>
                <a:ea typeface="Open Sans" panose="020B0606030504020204" pitchFamily="34" charset="0"/>
                <a:cs typeface="Open Sans" panose="020B0606030504020204" pitchFamily="34" charset="0"/>
              </a:rPr>
              <a:t>Expenses </a:t>
            </a:r>
            <a:r>
              <a:rPr lang="en-US" sz="2000" dirty="0">
                <a:solidFill>
                  <a:schemeClr val="accent5">
                    <a:lumMod val="50000"/>
                  </a:schemeClr>
                </a:solidFill>
                <a:latin typeface="Open Sans" panose="020B0606030504020204" pitchFamily="34" charset="0"/>
                <a:ea typeface="Open Sans" panose="020B0606030504020204" pitchFamily="34" charset="0"/>
                <a:cs typeface="Open Sans" panose="020B0606030504020204" pitchFamily="34" charset="0"/>
              </a:rPr>
              <a:t>- Flexible</a:t>
            </a:r>
            <a:endParaRPr lang="en-US" sz="2000" b="0" i="0" dirty="0">
              <a:solidFill>
                <a:schemeClr val="accent5">
                  <a:lumMod val="50000"/>
                </a:schemeClr>
              </a:solidFill>
              <a:effectLst/>
              <a:latin typeface="Open Sans" panose="020B0606030504020204" pitchFamily="34" charset="0"/>
              <a:ea typeface="Open Sans" panose="020B0606030504020204" pitchFamily="34" charset="0"/>
              <a:cs typeface="Open Sans" panose="020B0606030504020204" pitchFamily="34" charset="0"/>
            </a:endParaRPr>
          </a:p>
        </p:txBody>
      </p:sp>
      <p:cxnSp>
        <p:nvCxnSpPr>
          <p:cNvPr id="22" name="Straight Arrow Connector 21">
            <a:extLst>
              <a:ext uri="{FF2B5EF4-FFF2-40B4-BE49-F238E27FC236}">
                <a16:creationId xmlns:a16="http://schemas.microsoft.com/office/drawing/2014/main" id="{6ACA5160-5147-4456-8F71-44C5A2CB53F3}"/>
              </a:ext>
              <a:ext uri="{C183D7F6-B498-43B3-948B-1728B52AA6E4}">
                <adec:decorative xmlns:adec="http://schemas.microsoft.com/office/drawing/2017/decorative" val="1"/>
              </a:ext>
            </a:extLst>
          </p:cNvPr>
          <p:cNvCxnSpPr>
            <a:cxnSpLocks/>
          </p:cNvCxnSpPr>
          <p:nvPr/>
        </p:nvCxnSpPr>
        <p:spPr bwMode="auto">
          <a:xfrm>
            <a:off x="2767502" y="4263172"/>
            <a:ext cx="1684954" cy="0"/>
          </a:xfrm>
          <a:prstGeom prst="straightConnector1">
            <a:avLst/>
          </a:prstGeom>
          <a:ln w="76200">
            <a:solidFill>
              <a:schemeClr val="accent5">
                <a:lumMod val="50000"/>
              </a:schemeClr>
            </a:solidFill>
            <a:headEnd type="none" w="med" len="med"/>
            <a:tailEnd type="triangle"/>
          </a:ln>
        </p:spPr>
        <p:style>
          <a:lnRef idx="1">
            <a:schemeClr val="accent2"/>
          </a:lnRef>
          <a:fillRef idx="0">
            <a:schemeClr val="accent2"/>
          </a:fillRef>
          <a:effectRef idx="0">
            <a:schemeClr val="accent2"/>
          </a:effectRef>
          <a:fontRef idx="minor">
            <a:schemeClr val="tx1"/>
          </a:fontRef>
        </p:style>
      </p:cxnSp>
      <p:sp>
        <p:nvSpPr>
          <p:cNvPr id="25" name="TextBox 24">
            <a:extLst>
              <a:ext uri="{FF2B5EF4-FFF2-40B4-BE49-F238E27FC236}">
                <a16:creationId xmlns:a16="http://schemas.microsoft.com/office/drawing/2014/main" id="{1862FA84-E5EF-45FF-A178-6EF5D03C9378}"/>
              </a:ext>
            </a:extLst>
          </p:cNvPr>
          <p:cNvSpPr txBox="1"/>
          <p:nvPr/>
        </p:nvSpPr>
        <p:spPr>
          <a:xfrm>
            <a:off x="4304771" y="4220438"/>
            <a:ext cx="3866282" cy="1123712"/>
          </a:xfrm>
          <a:prstGeom prst="roundRect">
            <a:avLst/>
          </a:prstGeom>
          <a:solidFill>
            <a:schemeClr val="bg1"/>
          </a:solidFill>
          <a:ln>
            <a:solidFill>
              <a:schemeClr val="accent3"/>
            </a:solidFill>
          </a:ln>
        </p:spPr>
        <p:txBody>
          <a:bodyPr wrap="square">
            <a:spAutoFit/>
          </a:bodyPr>
          <a:lstStyle/>
          <a:p>
            <a:pPr algn="ctr"/>
            <a:r>
              <a:rPr lang="en-US" sz="2000" dirty="0">
                <a:solidFill>
                  <a:schemeClr val="accent5">
                    <a:lumMod val="50000"/>
                  </a:schemeClr>
                </a:solidFill>
                <a:latin typeface="Open Sans" panose="020B0606030504020204" pitchFamily="34" charset="0"/>
                <a:ea typeface="Open Sans" panose="020B0606030504020204" pitchFamily="34" charset="0"/>
                <a:cs typeface="Open Sans" panose="020B0606030504020204" pitchFamily="34" charset="0"/>
              </a:rPr>
              <a:t>Flexible expenses are items you need, but the amount can change month over month.</a:t>
            </a:r>
            <a:endParaRPr lang="en-US" sz="2000" b="0" i="0" dirty="0">
              <a:solidFill>
                <a:schemeClr val="accent5">
                  <a:lumMod val="50000"/>
                </a:schemeClr>
              </a:solidFill>
              <a:effectLst/>
              <a:latin typeface="Open Sans" panose="020B0606030504020204" pitchFamily="34" charset="0"/>
              <a:ea typeface="Open Sans" panose="020B0606030504020204" pitchFamily="34" charset="0"/>
              <a:cs typeface="Open Sans" panose="020B0606030504020204" pitchFamily="34" charset="0"/>
            </a:endParaRPr>
          </a:p>
        </p:txBody>
      </p:sp>
      <p:sp>
        <p:nvSpPr>
          <p:cNvPr id="14" name="TextBox 13">
            <a:extLst>
              <a:ext uri="{FF2B5EF4-FFF2-40B4-BE49-F238E27FC236}">
                <a16:creationId xmlns:a16="http://schemas.microsoft.com/office/drawing/2014/main" id="{128B1A6C-3EA5-4B58-84BA-F017566D52EF}"/>
              </a:ext>
            </a:extLst>
          </p:cNvPr>
          <p:cNvSpPr txBox="1"/>
          <p:nvPr/>
        </p:nvSpPr>
        <p:spPr>
          <a:xfrm>
            <a:off x="341416" y="4717042"/>
            <a:ext cx="3352800" cy="400110"/>
          </a:xfrm>
          <a:prstGeom prst="rect">
            <a:avLst/>
          </a:prstGeom>
          <a:noFill/>
        </p:spPr>
        <p:txBody>
          <a:bodyPr wrap="square">
            <a:spAutoFit/>
          </a:bodyPr>
          <a:lstStyle/>
          <a:p>
            <a:pPr algn="l"/>
            <a:r>
              <a:rPr lang="en-US" sz="2000" b="0" i="0" dirty="0">
                <a:solidFill>
                  <a:schemeClr val="accent5">
                    <a:lumMod val="50000"/>
                  </a:schemeClr>
                </a:solidFill>
                <a:effectLst/>
                <a:latin typeface="Open Sans" panose="020B0606030504020204" pitchFamily="34" charset="0"/>
                <a:ea typeface="Open Sans" panose="020B0606030504020204" pitchFamily="34" charset="0"/>
                <a:cs typeface="Open Sans" panose="020B0606030504020204" pitchFamily="34" charset="0"/>
              </a:rPr>
              <a:t>Expenses </a:t>
            </a:r>
            <a:r>
              <a:rPr lang="en-US" sz="2000" dirty="0">
                <a:solidFill>
                  <a:schemeClr val="accent5">
                    <a:lumMod val="50000"/>
                  </a:schemeClr>
                </a:solidFill>
                <a:latin typeface="Open Sans" panose="020B0606030504020204" pitchFamily="34" charset="0"/>
                <a:ea typeface="Open Sans" panose="020B0606030504020204" pitchFamily="34" charset="0"/>
                <a:cs typeface="Open Sans" panose="020B0606030504020204" pitchFamily="34" charset="0"/>
              </a:rPr>
              <a:t>- Discretionary</a:t>
            </a:r>
            <a:endParaRPr lang="en-US" sz="2000" b="0" i="0" dirty="0">
              <a:solidFill>
                <a:schemeClr val="accent5">
                  <a:lumMod val="50000"/>
                </a:schemeClr>
              </a:solidFill>
              <a:effectLst/>
              <a:latin typeface="Open Sans" panose="020B0606030504020204" pitchFamily="34" charset="0"/>
              <a:ea typeface="Open Sans" panose="020B0606030504020204" pitchFamily="34" charset="0"/>
              <a:cs typeface="Open Sans" panose="020B0606030504020204" pitchFamily="34" charset="0"/>
            </a:endParaRPr>
          </a:p>
        </p:txBody>
      </p:sp>
      <p:cxnSp>
        <p:nvCxnSpPr>
          <p:cNvPr id="26" name="Straight Arrow Connector 25">
            <a:extLst>
              <a:ext uri="{FF2B5EF4-FFF2-40B4-BE49-F238E27FC236}">
                <a16:creationId xmlns:a16="http://schemas.microsoft.com/office/drawing/2014/main" id="{94EB9666-DE22-4BF8-BBD0-CFF50C237B85}"/>
              </a:ext>
              <a:ext uri="{C183D7F6-B498-43B3-948B-1728B52AA6E4}">
                <adec:decorative xmlns:adec="http://schemas.microsoft.com/office/drawing/2017/decorative" val="1"/>
              </a:ext>
            </a:extLst>
          </p:cNvPr>
          <p:cNvCxnSpPr>
            <a:cxnSpLocks/>
          </p:cNvCxnSpPr>
          <p:nvPr/>
        </p:nvCxnSpPr>
        <p:spPr bwMode="auto">
          <a:xfrm>
            <a:off x="3424723" y="4979655"/>
            <a:ext cx="1223477" cy="374717"/>
          </a:xfrm>
          <a:prstGeom prst="straightConnector1">
            <a:avLst/>
          </a:prstGeom>
          <a:ln w="76200">
            <a:solidFill>
              <a:schemeClr val="accent5">
                <a:lumMod val="50000"/>
              </a:schemeClr>
            </a:solidFill>
            <a:headEnd type="none" w="med" len="med"/>
            <a:tailEnd type="triangle"/>
          </a:ln>
        </p:spPr>
        <p:style>
          <a:lnRef idx="1">
            <a:schemeClr val="accent2"/>
          </a:lnRef>
          <a:fillRef idx="0">
            <a:schemeClr val="accent2"/>
          </a:fillRef>
          <a:effectRef idx="0">
            <a:schemeClr val="accent2"/>
          </a:effectRef>
          <a:fontRef idx="minor">
            <a:schemeClr val="tx1"/>
          </a:fontRef>
        </p:style>
      </p:cxnSp>
      <p:sp>
        <p:nvSpPr>
          <p:cNvPr id="27" name="TextBox 26">
            <a:extLst>
              <a:ext uri="{FF2B5EF4-FFF2-40B4-BE49-F238E27FC236}">
                <a16:creationId xmlns:a16="http://schemas.microsoft.com/office/drawing/2014/main" id="{BEEF0805-6FFA-4DBE-B698-5A8AEA77DDEA}"/>
              </a:ext>
            </a:extLst>
          </p:cNvPr>
          <p:cNvSpPr txBox="1"/>
          <p:nvPr/>
        </p:nvSpPr>
        <p:spPr>
          <a:xfrm>
            <a:off x="4452456" y="5366654"/>
            <a:ext cx="3866282" cy="1123712"/>
          </a:xfrm>
          <a:prstGeom prst="roundRect">
            <a:avLst/>
          </a:prstGeom>
          <a:solidFill>
            <a:schemeClr val="bg1"/>
          </a:solidFill>
          <a:ln>
            <a:solidFill>
              <a:schemeClr val="accent3"/>
            </a:solidFill>
          </a:ln>
        </p:spPr>
        <p:txBody>
          <a:bodyPr wrap="square">
            <a:spAutoFit/>
          </a:bodyPr>
          <a:lstStyle/>
          <a:p>
            <a:pPr algn="ctr"/>
            <a:r>
              <a:rPr lang="en-US" sz="2000" dirty="0">
                <a:solidFill>
                  <a:schemeClr val="accent5">
                    <a:lumMod val="50000"/>
                  </a:schemeClr>
                </a:solidFill>
                <a:latin typeface="Open Sans" panose="020B0606030504020204" pitchFamily="34" charset="0"/>
                <a:ea typeface="Open Sans" panose="020B0606030504020204" pitchFamily="34" charset="0"/>
                <a:cs typeface="Open Sans" panose="020B0606030504020204" pitchFamily="34" charset="0"/>
              </a:rPr>
              <a:t>Discretionary expenses are flexible expenses that you can live without.</a:t>
            </a:r>
            <a:endParaRPr lang="en-US" sz="2000" b="0" i="0" dirty="0">
              <a:solidFill>
                <a:schemeClr val="accent5">
                  <a:lumMod val="50000"/>
                </a:schemeClr>
              </a:solidFill>
              <a:effectLst/>
              <a:latin typeface="Open Sans" panose="020B0606030504020204" pitchFamily="34" charset="0"/>
              <a:ea typeface="Open Sans" panose="020B0606030504020204" pitchFamily="34" charset="0"/>
              <a:cs typeface="Open Sans" panose="020B0606030504020204" pitchFamily="34" charset="0"/>
            </a:endParaRPr>
          </a:p>
        </p:txBody>
      </p:sp>
      <p:sp>
        <p:nvSpPr>
          <p:cNvPr id="16" name="TextBox 15">
            <a:extLst>
              <a:ext uri="{FF2B5EF4-FFF2-40B4-BE49-F238E27FC236}">
                <a16:creationId xmlns:a16="http://schemas.microsoft.com/office/drawing/2014/main" id="{051E8BFE-F86D-49D0-807D-1C86460AB1FE}"/>
              </a:ext>
            </a:extLst>
          </p:cNvPr>
          <p:cNvSpPr txBox="1"/>
          <p:nvPr/>
        </p:nvSpPr>
        <p:spPr>
          <a:xfrm>
            <a:off x="341416" y="5370967"/>
            <a:ext cx="3352800" cy="400110"/>
          </a:xfrm>
          <a:prstGeom prst="rect">
            <a:avLst/>
          </a:prstGeom>
          <a:noFill/>
        </p:spPr>
        <p:txBody>
          <a:bodyPr wrap="square">
            <a:spAutoFit/>
          </a:bodyPr>
          <a:lstStyle/>
          <a:p>
            <a:pPr algn="l"/>
            <a:r>
              <a:rPr lang="en-US" sz="2000" b="0" i="0" dirty="0">
                <a:solidFill>
                  <a:schemeClr val="accent6"/>
                </a:solidFill>
                <a:effectLst/>
                <a:latin typeface="Open Sans" panose="020B0606030504020204" pitchFamily="34" charset="0"/>
                <a:ea typeface="Open Sans" panose="020B0606030504020204" pitchFamily="34" charset="0"/>
                <a:cs typeface="Open Sans" panose="020B0606030504020204" pitchFamily="34" charset="0"/>
              </a:rPr>
              <a:t>Total Monthly Expenses</a:t>
            </a:r>
          </a:p>
        </p:txBody>
      </p:sp>
    </p:spTree>
    <p:custDataLst>
      <p:tags r:id="rId1"/>
    </p:custDataLst>
    <p:extLst>
      <p:ext uri="{BB962C8B-B14F-4D97-AF65-F5344CB8AC3E}">
        <p14:creationId xmlns:p14="http://schemas.microsoft.com/office/powerpoint/2010/main" val="4113371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par>
                                <p:cTn id="14" presetID="10" presetClass="exit" presetSubtype="0" fill="hold" nodeType="withEffect">
                                  <p:stCondLst>
                                    <p:cond delay="5000"/>
                                  </p:stCondLst>
                                  <p:childTnLst>
                                    <p:animEffect transition="out" filter="fade">
                                      <p:cBhvr>
                                        <p:cTn id="15" dur="500"/>
                                        <p:tgtEl>
                                          <p:spTgt spid="4"/>
                                        </p:tgtEl>
                                      </p:cBhvr>
                                    </p:animEffect>
                                    <p:set>
                                      <p:cBhvr>
                                        <p:cTn id="16" dur="1" fill="hold">
                                          <p:stCondLst>
                                            <p:cond delay="499"/>
                                          </p:stCondLst>
                                        </p:cTn>
                                        <p:tgtEl>
                                          <p:spTgt spid="4"/>
                                        </p:tgtEl>
                                        <p:attrNameLst>
                                          <p:attrName>style.visibility</p:attrName>
                                        </p:attrNameLst>
                                      </p:cBhvr>
                                      <p:to>
                                        <p:strVal val="hidden"/>
                                      </p:to>
                                    </p:set>
                                  </p:childTnLst>
                                </p:cTn>
                              </p:par>
                              <p:par>
                                <p:cTn id="17" presetID="10" presetClass="exit" presetSubtype="0" fill="hold" grpId="1" nodeType="withEffect">
                                  <p:stCondLst>
                                    <p:cond delay="5000"/>
                                  </p:stCondLst>
                                  <p:childTnLst>
                                    <p:animEffect transition="out" filter="fade">
                                      <p:cBhvr>
                                        <p:cTn id="18" dur="500"/>
                                        <p:tgtEl>
                                          <p:spTgt spid="17"/>
                                        </p:tgtEl>
                                      </p:cBhvr>
                                    </p:animEffect>
                                    <p:set>
                                      <p:cBhvr>
                                        <p:cTn id="19" dur="1" fill="hold">
                                          <p:stCondLst>
                                            <p:cond delay="499"/>
                                          </p:stCondLst>
                                        </p:cTn>
                                        <p:tgtEl>
                                          <p:spTgt spid="17"/>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par>
                                <p:cTn id="25" presetID="10" presetClass="entr" presetSubtype="0"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500"/>
                                        <p:tgtEl>
                                          <p:spTgt spid="21"/>
                                        </p:tgtEl>
                                      </p:cBhvr>
                                    </p:animEffect>
                                  </p:childTnLst>
                                </p:cTn>
                              </p:par>
                              <p:par>
                                <p:cTn id="31" presetID="10" presetClass="exit" presetSubtype="0" fill="hold" nodeType="withEffect">
                                  <p:stCondLst>
                                    <p:cond delay="5000"/>
                                  </p:stCondLst>
                                  <p:childTnLst>
                                    <p:animEffect transition="out" filter="fade">
                                      <p:cBhvr>
                                        <p:cTn id="32" dur="500"/>
                                        <p:tgtEl>
                                          <p:spTgt spid="20"/>
                                        </p:tgtEl>
                                      </p:cBhvr>
                                    </p:animEffect>
                                    <p:set>
                                      <p:cBhvr>
                                        <p:cTn id="33" dur="1" fill="hold">
                                          <p:stCondLst>
                                            <p:cond delay="499"/>
                                          </p:stCondLst>
                                        </p:cTn>
                                        <p:tgtEl>
                                          <p:spTgt spid="20"/>
                                        </p:tgtEl>
                                        <p:attrNameLst>
                                          <p:attrName>style.visibility</p:attrName>
                                        </p:attrNameLst>
                                      </p:cBhvr>
                                      <p:to>
                                        <p:strVal val="hidden"/>
                                      </p:to>
                                    </p:set>
                                  </p:childTnLst>
                                </p:cTn>
                              </p:par>
                              <p:par>
                                <p:cTn id="34" presetID="10" presetClass="exit" presetSubtype="0" fill="hold" grpId="1" nodeType="withEffect">
                                  <p:stCondLst>
                                    <p:cond delay="5000"/>
                                  </p:stCondLst>
                                  <p:childTnLst>
                                    <p:animEffect transition="out" filter="fade">
                                      <p:cBhvr>
                                        <p:cTn id="35" dur="500"/>
                                        <p:tgtEl>
                                          <p:spTgt spid="21"/>
                                        </p:tgtEl>
                                      </p:cBhvr>
                                    </p:animEffect>
                                    <p:set>
                                      <p:cBhvr>
                                        <p:cTn id="36" dur="1" fill="hold">
                                          <p:stCondLst>
                                            <p:cond delay="499"/>
                                          </p:stCondLst>
                                        </p:cTn>
                                        <p:tgtEl>
                                          <p:spTgt spid="21"/>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500"/>
                                        <p:tgtEl>
                                          <p:spTgt spid="13"/>
                                        </p:tgtEl>
                                      </p:cBhvr>
                                    </p:animEffect>
                                  </p:childTnLst>
                                </p:cTn>
                              </p:par>
                              <p:par>
                                <p:cTn id="42" presetID="10" presetClass="entr" presetSubtype="0" fill="hold" nodeType="with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fade">
                                      <p:cBhvr>
                                        <p:cTn id="44" dur="500"/>
                                        <p:tgtEl>
                                          <p:spTgt spid="22"/>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500"/>
                                        <p:tgtEl>
                                          <p:spTgt spid="25"/>
                                        </p:tgtEl>
                                      </p:cBhvr>
                                    </p:animEffect>
                                  </p:childTnLst>
                                </p:cTn>
                              </p:par>
                              <p:par>
                                <p:cTn id="48" presetID="10" presetClass="exit" presetSubtype="0" fill="hold" nodeType="withEffect">
                                  <p:stCondLst>
                                    <p:cond delay="5000"/>
                                  </p:stCondLst>
                                  <p:childTnLst>
                                    <p:animEffect transition="out" filter="fade">
                                      <p:cBhvr>
                                        <p:cTn id="49" dur="500"/>
                                        <p:tgtEl>
                                          <p:spTgt spid="22"/>
                                        </p:tgtEl>
                                      </p:cBhvr>
                                    </p:animEffect>
                                    <p:set>
                                      <p:cBhvr>
                                        <p:cTn id="50" dur="1" fill="hold">
                                          <p:stCondLst>
                                            <p:cond delay="499"/>
                                          </p:stCondLst>
                                        </p:cTn>
                                        <p:tgtEl>
                                          <p:spTgt spid="22"/>
                                        </p:tgtEl>
                                        <p:attrNameLst>
                                          <p:attrName>style.visibility</p:attrName>
                                        </p:attrNameLst>
                                      </p:cBhvr>
                                      <p:to>
                                        <p:strVal val="hidden"/>
                                      </p:to>
                                    </p:set>
                                  </p:childTnLst>
                                </p:cTn>
                              </p:par>
                              <p:par>
                                <p:cTn id="51" presetID="10" presetClass="exit" presetSubtype="0" fill="hold" grpId="1" nodeType="withEffect">
                                  <p:stCondLst>
                                    <p:cond delay="5000"/>
                                  </p:stCondLst>
                                  <p:childTnLst>
                                    <p:animEffect transition="out" filter="fade">
                                      <p:cBhvr>
                                        <p:cTn id="52" dur="500"/>
                                        <p:tgtEl>
                                          <p:spTgt spid="25"/>
                                        </p:tgtEl>
                                      </p:cBhvr>
                                    </p:animEffect>
                                    <p:set>
                                      <p:cBhvr>
                                        <p:cTn id="53" dur="1" fill="hold">
                                          <p:stCondLst>
                                            <p:cond delay="499"/>
                                          </p:stCondLst>
                                        </p:cTn>
                                        <p:tgtEl>
                                          <p:spTgt spid="25"/>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fade">
                                      <p:cBhvr>
                                        <p:cTn id="58" dur="500"/>
                                        <p:tgtEl>
                                          <p:spTgt spid="26"/>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500"/>
                                        <p:tgtEl>
                                          <p:spTgt spid="14"/>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500"/>
                                        <p:tgtEl>
                                          <p:spTgt spid="27"/>
                                        </p:tgtEl>
                                      </p:cBhvr>
                                    </p:animEffect>
                                  </p:childTnLst>
                                </p:cTn>
                              </p:par>
                              <p:par>
                                <p:cTn id="65" presetID="10" presetClass="exit" presetSubtype="0" fill="hold" nodeType="withEffect">
                                  <p:stCondLst>
                                    <p:cond delay="5000"/>
                                  </p:stCondLst>
                                  <p:childTnLst>
                                    <p:animEffect transition="out" filter="fade">
                                      <p:cBhvr>
                                        <p:cTn id="66" dur="500"/>
                                        <p:tgtEl>
                                          <p:spTgt spid="26"/>
                                        </p:tgtEl>
                                      </p:cBhvr>
                                    </p:animEffect>
                                    <p:set>
                                      <p:cBhvr>
                                        <p:cTn id="67" dur="1" fill="hold">
                                          <p:stCondLst>
                                            <p:cond delay="499"/>
                                          </p:stCondLst>
                                        </p:cTn>
                                        <p:tgtEl>
                                          <p:spTgt spid="26"/>
                                        </p:tgtEl>
                                        <p:attrNameLst>
                                          <p:attrName>style.visibility</p:attrName>
                                        </p:attrNameLst>
                                      </p:cBhvr>
                                      <p:to>
                                        <p:strVal val="hidden"/>
                                      </p:to>
                                    </p:set>
                                  </p:childTnLst>
                                </p:cTn>
                              </p:par>
                              <p:par>
                                <p:cTn id="68" presetID="10" presetClass="exit" presetSubtype="0" fill="hold" grpId="1" nodeType="withEffect">
                                  <p:stCondLst>
                                    <p:cond delay="5000"/>
                                  </p:stCondLst>
                                  <p:childTnLst>
                                    <p:animEffect transition="out" filter="fade">
                                      <p:cBhvr>
                                        <p:cTn id="69" dur="500"/>
                                        <p:tgtEl>
                                          <p:spTgt spid="27"/>
                                        </p:tgtEl>
                                      </p:cBhvr>
                                    </p:animEffect>
                                    <p:set>
                                      <p:cBhvr>
                                        <p:cTn id="70" dur="1" fill="hold">
                                          <p:stCondLst>
                                            <p:cond delay="499"/>
                                          </p:stCondLst>
                                        </p:cTn>
                                        <p:tgtEl>
                                          <p:spTgt spid="27"/>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fade">
                                      <p:cBhvr>
                                        <p:cTn id="7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7" grpId="0" animBg="1"/>
      <p:bldP spid="17" grpId="1" animBg="1"/>
      <p:bldP spid="12" grpId="0"/>
      <p:bldP spid="21" grpId="0" animBg="1"/>
      <p:bldP spid="21" grpId="1" animBg="1"/>
      <p:bldP spid="13" grpId="0"/>
      <p:bldP spid="25" grpId="0" animBg="1"/>
      <p:bldP spid="25" grpId="1" animBg="1"/>
      <p:bldP spid="14" grpId="0"/>
      <p:bldP spid="27" grpId="0" animBg="1"/>
      <p:bldP spid="27" grpId="1" animBg="1"/>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Tips to Save More</a:t>
            </a:r>
          </a:p>
        </p:txBody>
      </p:sp>
      <p:sp>
        <p:nvSpPr>
          <p:cNvPr id="8" name="Rectangle 6"/>
          <p:cNvSpPr txBox="1">
            <a:spLocks noChangeArrowheads="1"/>
          </p:cNvSpPr>
          <p:nvPr/>
        </p:nvSpPr>
        <p:spPr>
          <a:xfrm>
            <a:off x="909260" y="1562914"/>
            <a:ext cx="4343400" cy="456044"/>
          </a:xfrm>
          <a:prstGeom prst="roundRect">
            <a:avLst/>
          </a:prstGeom>
          <a:solidFill>
            <a:schemeClr val="accent5">
              <a:lumMod val="20000"/>
              <a:lumOff val="80000"/>
            </a:schemeClr>
          </a:solidFill>
          <a:ln>
            <a:solidFill>
              <a:schemeClr val="accent4">
                <a:lumMod val="50000"/>
              </a:schemeClr>
            </a:solidFill>
          </a:ln>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Aft>
                <a:spcPts val="600"/>
              </a:spcAft>
              <a:buClr>
                <a:schemeClr val="tx1"/>
              </a:buClr>
            </a:pPr>
            <a:r>
              <a:rPr lang="en-US" sz="1800" b="1" dirty="0">
                <a:solidFill>
                  <a:schemeClr val="tx2"/>
                </a:solidFill>
                <a:latin typeface="Open Sans" panose="020B0606030504020204" pitchFamily="34" charset="0"/>
                <a:ea typeface="Open Sans" panose="020B0606030504020204" pitchFamily="34" charset="0"/>
                <a:cs typeface="Open Sans" panose="020B0606030504020204" pitchFamily="34" charset="0"/>
              </a:rPr>
              <a:t>MAKE SAVINGS A HABIT</a:t>
            </a:r>
          </a:p>
        </p:txBody>
      </p:sp>
      <p:sp>
        <p:nvSpPr>
          <p:cNvPr id="7" name="Rectangle 6">
            <a:extLst>
              <a:ext uri="{FF2B5EF4-FFF2-40B4-BE49-F238E27FC236}">
                <a16:creationId xmlns:a16="http://schemas.microsoft.com/office/drawing/2014/main" id="{D38F71BF-19FB-4EAF-9FA8-DB435F4F5824}"/>
              </a:ext>
            </a:extLst>
          </p:cNvPr>
          <p:cNvSpPr txBox="1">
            <a:spLocks noChangeArrowheads="1"/>
          </p:cNvSpPr>
          <p:nvPr/>
        </p:nvSpPr>
        <p:spPr>
          <a:xfrm>
            <a:off x="909260" y="2267357"/>
            <a:ext cx="4343400" cy="456044"/>
          </a:xfrm>
          <a:prstGeom prst="roundRect">
            <a:avLst/>
          </a:prstGeom>
          <a:solidFill>
            <a:schemeClr val="accent5">
              <a:lumMod val="20000"/>
              <a:lumOff val="80000"/>
            </a:schemeClr>
          </a:solidFill>
          <a:ln>
            <a:solidFill>
              <a:schemeClr val="accent4">
                <a:lumMod val="50000"/>
              </a:schemeClr>
            </a:solidFill>
          </a:ln>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Aft>
                <a:spcPts val="600"/>
              </a:spcAft>
              <a:buClr>
                <a:schemeClr val="tx1"/>
              </a:buClr>
            </a:pPr>
            <a:r>
              <a:rPr lang="en-US" sz="1800" b="1" dirty="0">
                <a:solidFill>
                  <a:schemeClr val="tx2"/>
                </a:solidFill>
                <a:latin typeface="Open Sans" panose="020B0606030504020204" pitchFamily="34" charset="0"/>
                <a:ea typeface="Open Sans" panose="020B0606030504020204" pitchFamily="34" charset="0"/>
                <a:cs typeface="Open Sans" panose="020B0606030504020204" pitchFamily="34" charset="0"/>
              </a:rPr>
              <a:t>PAY YOURSELF FIRST!</a:t>
            </a:r>
          </a:p>
        </p:txBody>
      </p:sp>
      <p:sp>
        <p:nvSpPr>
          <p:cNvPr id="10" name="Rectangle 6">
            <a:extLst>
              <a:ext uri="{FF2B5EF4-FFF2-40B4-BE49-F238E27FC236}">
                <a16:creationId xmlns:a16="http://schemas.microsoft.com/office/drawing/2014/main" id="{256C9ACD-BE26-4677-8022-DAD1E16E1C6D}"/>
              </a:ext>
            </a:extLst>
          </p:cNvPr>
          <p:cNvSpPr txBox="1">
            <a:spLocks noChangeArrowheads="1"/>
          </p:cNvSpPr>
          <p:nvPr/>
        </p:nvSpPr>
        <p:spPr>
          <a:xfrm>
            <a:off x="914400" y="2971800"/>
            <a:ext cx="4343400" cy="456044"/>
          </a:xfrm>
          <a:prstGeom prst="roundRect">
            <a:avLst/>
          </a:prstGeom>
          <a:solidFill>
            <a:schemeClr val="accent5">
              <a:lumMod val="20000"/>
              <a:lumOff val="80000"/>
            </a:schemeClr>
          </a:solidFill>
          <a:ln>
            <a:solidFill>
              <a:schemeClr val="accent4">
                <a:lumMod val="50000"/>
              </a:schemeClr>
            </a:solidFill>
          </a:ln>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Aft>
                <a:spcPts val="600"/>
              </a:spcAft>
              <a:buClr>
                <a:schemeClr val="tx1"/>
              </a:buClr>
            </a:pPr>
            <a:r>
              <a:rPr lang="en-US" sz="1800" b="1" dirty="0">
                <a:solidFill>
                  <a:schemeClr val="tx2"/>
                </a:solidFill>
                <a:latin typeface="Open Sans" panose="020B0606030504020204" pitchFamily="34" charset="0"/>
                <a:ea typeface="Open Sans" panose="020B0606030504020204" pitchFamily="34" charset="0"/>
                <a:cs typeface="Open Sans" panose="020B0606030504020204" pitchFamily="34" charset="0"/>
              </a:rPr>
              <a:t>SET ASIDE EXTRA MONEY</a:t>
            </a:r>
          </a:p>
        </p:txBody>
      </p:sp>
      <p:sp>
        <p:nvSpPr>
          <p:cNvPr id="12" name="Rectangle 6">
            <a:extLst>
              <a:ext uri="{FF2B5EF4-FFF2-40B4-BE49-F238E27FC236}">
                <a16:creationId xmlns:a16="http://schemas.microsoft.com/office/drawing/2014/main" id="{3616F761-F082-4596-9ACB-1EB4644040F8}"/>
              </a:ext>
            </a:extLst>
          </p:cNvPr>
          <p:cNvSpPr txBox="1">
            <a:spLocks noChangeArrowheads="1"/>
          </p:cNvSpPr>
          <p:nvPr/>
        </p:nvSpPr>
        <p:spPr>
          <a:xfrm>
            <a:off x="914399" y="3676243"/>
            <a:ext cx="4343400" cy="456044"/>
          </a:xfrm>
          <a:prstGeom prst="roundRect">
            <a:avLst/>
          </a:prstGeom>
          <a:solidFill>
            <a:schemeClr val="accent5">
              <a:lumMod val="20000"/>
              <a:lumOff val="80000"/>
            </a:schemeClr>
          </a:solidFill>
          <a:ln>
            <a:solidFill>
              <a:schemeClr val="accent4">
                <a:lumMod val="50000"/>
              </a:schemeClr>
            </a:solidFill>
          </a:ln>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Aft>
                <a:spcPts val="600"/>
              </a:spcAft>
              <a:buClr>
                <a:schemeClr val="tx1"/>
              </a:buClr>
            </a:pPr>
            <a:r>
              <a:rPr lang="en-US" sz="1800" b="1" dirty="0">
                <a:solidFill>
                  <a:schemeClr val="tx2"/>
                </a:solidFill>
                <a:latin typeface="Open Sans" panose="020B0606030504020204" pitchFamily="34" charset="0"/>
                <a:ea typeface="Open Sans" panose="020B0606030504020204" pitchFamily="34" charset="0"/>
                <a:cs typeface="Open Sans" panose="020B0606030504020204" pitchFamily="34" charset="0"/>
              </a:rPr>
              <a:t>PAY YOUR BILLS ON TIME</a:t>
            </a:r>
          </a:p>
        </p:txBody>
      </p:sp>
      <p:sp>
        <p:nvSpPr>
          <p:cNvPr id="13" name="Rectangle 6">
            <a:extLst>
              <a:ext uri="{FF2B5EF4-FFF2-40B4-BE49-F238E27FC236}">
                <a16:creationId xmlns:a16="http://schemas.microsoft.com/office/drawing/2014/main" id="{9A3BAEFE-1358-42E9-8115-85DD2EE46AE3}"/>
              </a:ext>
            </a:extLst>
          </p:cNvPr>
          <p:cNvSpPr txBox="1">
            <a:spLocks noChangeArrowheads="1"/>
          </p:cNvSpPr>
          <p:nvPr/>
        </p:nvSpPr>
        <p:spPr>
          <a:xfrm>
            <a:off x="909260" y="4380687"/>
            <a:ext cx="4343400" cy="456044"/>
          </a:xfrm>
          <a:prstGeom prst="roundRect">
            <a:avLst/>
          </a:prstGeom>
          <a:solidFill>
            <a:schemeClr val="accent5">
              <a:lumMod val="20000"/>
              <a:lumOff val="80000"/>
            </a:schemeClr>
          </a:solidFill>
          <a:ln>
            <a:solidFill>
              <a:schemeClr val="accent4">
                <a:lumMod val="50000"/>
              </a:schemeClr>
            </a:solidFill>
          </a:ln>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Aft>
                <a:spcPts val="600"/>
              </a:spcAft>
              <a:buClr>
                <a:schemeClr val="tx1"/>
              </a:buClr>
            </a:pPr>
            <a:r>
              <a:rPr lang="en-US" sz="1800" b="1" dirty="0">
                <a:solidFill>
                  <a:schemeClr val="tx2"/>
                </a:solidFill>
                <a:latin typeface="Open Sans" panose="020B0606030504020204" pitchFamily="34" charset="0"/>
                <a:ea typeface="Open Sans" panose="020B0606030504020204" pitchFamily="34" charset="0"/>
                <a:cs typeface="Open Sans" panose="020B0606030504020204" pitchFamily="34" charset="0"/>
              </a:rPr>
              <a:t>SET SAVINGS TARGETS / GOALS</a:t>
            </a:r>
          </a:p>
        </p:txBody>
      </p:sp>
      <p:sp>
        <p:nvSpPr>
          <p:cNvPr id="11" name="Rectangle 6">
            <a:extLst>
              <a:ext uri="{FF2B5EF4-FFF2-40B4-BE49-F238E27FC236}">
                <a16:creationId xmlns:a16="http://schemas.microsoft.com/office/drawing/2014/main" id="{5BAAB834-CD56-40B2-B32E-52B5F8BAEAFA}"/>
              </a:ext>
            </a:extLst>
          </p:cNvPr>
          <p:cNvSpPr txBox="1">
            <a:spLocks noChangeArrowheads="1"/>
          </p:cNvSpPr>
          <p:nvPr/>
        </p:nvSpPr>
        <p:spPr>
          <a:xfrm>
            <a:off x="1219200" y="5181599"/>
            <a:ext cx="6705600" cy="887413"/>
          </a:xfrm>
          <a:prstGeom prst="roundRect">
            <a:avLst>
              <a:gd name="adj" fmla="val 7701"/>
            </a:avLst>
          </a:prstGeom>
          <a:solidFill>
            <a:schemeClr val="tx2"/>
          </a:solidFill>
          <a:ln w="12700">
            <a:solidFill>
              <a:schemeClr val="tx2"/>
            </a:solidFill>
          </a:ln>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Aft>
                <a:spcPts val="600"/>
              </a:spcAft>
              <a:buClr>
                <a:schemeClr val="tx1"/>
              </a:buClr>
            </a:pPr>
            <a:r>
              <a:rPr lang="en-US" sz="1600" i="0" dirty="0">
                <a:solidFill>
                  <a:schemeClr val="bg1"/>
                </a:solidFill>
                <a:effectLst/>
                <a:latin typeface="Source Sans Pro" panose="020B0503030403020204" pitchFamily="34" charset="0"/>
              </a:rPr>
              <a:t>Even $5 or $10 a month can help you get into the habit of saving! If you can set aside $25 per month, you will have $300 saved up by the end of the year. Seeing your savings grow helps to motivate you to save more.</a:t>
            </a:r>
            <a:endParaRPr lang="en-US" sz="20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4" name="Picture 13" descr="Icon of a safe">
            <a:extLst>
              <a:ext uri="{FF2B5EF4-FFF2-40B4-BE49-F238E27FC236}">
                <a16:creationId xmlns:a16="http://schemas.microsoft.com/office/drawing/2014/main" id="{3B79B24C-7463-4E7A-A145-D608EB9747F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68434" y="1828800"/>
            <a:ext cx="2830594" cy="2780272"/>
          </a:xfrm>
          <a:prstGeom prst="rect">
            <a:avLst/>
          </a:prstGeom>
        </p:spPr>
      </p:pic>
      <p:pic>
        <p:nvPicPr>
          <p:cNvPr id="16" name="Picture 15" descr="Icon">
            <a:extLst>
              <a:ext uri="{FF2B5EF4-FFF2-40B4-BE49-F238E27FC236}">
                <a16:creationId xmlns:a16="http://schemas.microsoft.com/office/drawing/2014/main" id="{7061AAF1-B6DA-4920-A927-E74AFA1F1AC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96919" y="1828799"/>
            <a:ext cx="2766438" cy="2780271"/>
          </a:xfrm>
          <a:prstGeom prst="rect">
            <a:avLst/>
          </a:prstGeom>
        </p:spPr>
      </p:pic>
      <p:pic>
        <p:nvPicPr>
          <p:cNvPr id="20" name="Picture 19" descr="Icon of a piggy bank">
            <a:extLst>
              <a:ext uri="{FF2B5EF4-FFF2-40B4-BE49-F238E27FC236}">
                <a16:creationId xmlns:a16="http://schemas.microsoft.com/office/drawing/2014/main" id="{15AFAEA8-590C-41E9-9DD0-90375CAC0AD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68193" y="1897520"/>
            <a:ext cx="2660682" cy="2610793"/>
          </a:xfrm>
          <a:prstGeom prst="rect">
            <a:avLst/>
          </a:prstGeom>
        </p:spPr>
      </p:pic>
      <p:pic>
        <p:nvPicPr>
          <p:cNvPr id="18" name="Picture 17" descr="Icon of money">
            <a:extLst>
              <a:ext uri="{FF2B5EF4-FFF2-40B4-BE49-F238E27FC236}">
                <a16:creationId xmlns:a16="http://schemas.microsoft.com/office/drawing/2014/main" id="{C2A122FF-FEEB-417D-9E87-11ED133A628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99352" y="1828798"/>
            <a:ext cx="2805205" cy="2780271"/>
          </a:xfrm>
          <a:prstGeom prst="rect">
            <a:avLst/>
          </a:prstGeom>
        </p:spPr>
      </p:pic>
      <p:pic>
        <p:nvPicPr>
          <p:cNvPr id="4" name="Picture 3" descr="Icon of a safe">
            <a:extLst>
              <a:ext uri="{FF2B5EF4-FFF2-40B4-BE49-F238E27FC236}">
                <a16:creationId xmlns:a16="http://schemas.microsoft.com/office/drawing/2014/main" id="{57252BE8-0F77-478B-8A56-24F90423843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11027" y="1809686"/>
            <a:ext cx="2817848" cy="2780271"/>
          </a:xfrm>
          <a:prstGeom prst="rect">
            <a:avLst/>
          </a:prstGeom>
        </p:spPr>
      </p:pic>
      <p:sp>
        <p:nvSpPr>
          <p:cNvPr id="6" name="Slide Number Placeholder 5"/>
          <p:cNvSpPr>
            <a:spLocks noGrp="1"/>
          </p:cNvSpPr>
          <p:nvPr>
            <p:ph type="sldNum" sz="quarter" idx="10"/>
          </p:nvPr>
        </p:nvSpPr>
        <p:spPr>
          <a:xfrm>
            <a:off x="8594725" y="6569075"/>
            <a:ext cx="365760" cy="288925"/>
          </a:xfrm>
        </p:spPr>
        <p:txBody>
          <a:bodyPr/>
          <a:lstStyle/>
          <a:p>
            <a:fld id="{9817CEA9-6386-4E0F-962A-05EAA27AC9B5}" type="slidenum">
              <a:rPr lang="en-US" altLang="en-US"/>
              <a:pPr/>
              <a:t>11</a:t>
            </a:fld>
            <a:endParaRPr lang="en-US" altLang="en-US" dirty="0"/>
          </a:p>
        </p:txBody>
      </p:sp>
    </p:spTree>
    <p:custDataLst>
      <p:tags r:id="rId1"/>
    </p:custDataLst>
    <p:extLst>
      <p:ext uri="{BB962C8B-B14F-4D97-AF65-F5344CB8AC3E}">
        <p14:creationId xmlns:p14="http://schemas.microsoft.com/office/powerpoint/2010/main" val="3806469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250"/>
                                        <p:tgtEl>
                                          <p:spTgt spid="4"/>
                                        </p:tgtEl>
                                      </p:cBhvr>
                                    </p:animEffect>
                                    <p:set>
                                      <p:cBhvr>
                                        <p:cTn id="15" dur="1" fill="hold">
                                          <p:stCondLst>
                                            <p:cond delay="249"/>
                                          </p:stCondLst>
                                        </p:cTn>
                                        <p:tgtEl>
                                          <p:spTgt spid="4"/>
                                        </p:tgtEl>
                                        <p:attrNameLst>
                                          <p:attrName>style.visibility</p:attrName>
                                        </p:attrNameLst>
                                      </p:cBhvr>
                                      <p:to>
                                        <p:strVal val="hidden"/>
                                      </p:to>
                                    </p:set>
                                  </p:childTnLst>
                                </p:cTn>
                              </p:par>
                              <p:par>
                                <p:cTn id="16" presetID="10" presetClass="entr" presetSubtype="0" fill="hold" grpId="0" nodeType="withEffect">
                                  <p:stCondLst>
                                    <p:cond delay="50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0" presetClass="entr" presetSubtype="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nodeType="clickEffect">
                                  <p:stCondLst>
                                    <p:cond delay="0"/>
                                  </p:stCondLst>
                                  <p:childTnLst>
                                    <p:animEffect transition="out" filter="fade">
                                      <p:cBhvr>
                                        <p:cTn id="25" dur="250"/>
                                        <p:tgtEl>
                                          <p:spTgt spid="18"/>
                                        </p:tgtEl>
                                      </p:cBhvr>
                                    </p:animEffect>
                                    <p:set>
                                      <p:cBhvr>
                                        <p:cTn id="26" dur="1" fill="hold">
                                          <p:stCondLst>
                                            <p:cond delay="249"/>
                                          </p:stCondLst>
                                        </p:cTn>
                                        <p:tgtEl>
                                          <p:spTgt spid="18"/>
                                        </p:tgtEl>
                                        <p:attrNameLst>
                                          <p:attrName>style.visibility</p:attrName>
                                        </p:attrNameLst>
                                      </p:cBhvr>
                                      <p:to>
                                        <p:strVal val="hidden"/>
                                      </p:to>
                                    </p:set>
                                  </p:childTnLst>
                                </p:cTn>
                              </p:par>
                              <p:par>
                                <p:cTn id="27" presetID="10" presetClass="entr" presetSubtype="0" fill="hold" grpId="0" nodeType="withEffect">
                                  <p:stCondLst>
                                    <p:cond delay="50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par>
                                <p:cTn id="30" presetID="10" presetClass="entr" presetSubtype="0" fill="hold" nodeType="with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250"/>
                                        <p:tgtEl>
                                          <p:spTgt spid="20"/>
                                        </p:tgtEl>
                                      </p:cBhvr>
                                    </p:animEffect>
                                    <p:set>
                                      <p:cBhvr>
                                        <p:cTn id="37" dur="1" fill="hold">
                                          <p:stCondLst>
                                            <p:cond delay="249"/>
                                          </p:stCondLst>
                                        </p:cTn>
                                        <p:tgtEl>
                                          <p:spTgt spid="20"/>
                                        </p:tgtEl>
                                        <p:attrNameLst>
                                          <p:attrName>style.visibility</p:attrName>
                                        </p:attrNameLst>
                                      </p:cBhvr>
                                      <p:to>
                                        <p:strVal val="hidden"/>
                                      </p:to>
                                    </p:set>
                                  </p:childTnLst>
                                </p:cTn>
                              </p:par>
                              <p:par>
                                <p:cTn id="38" presetID="10"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500"/>
                                        <p:tgtEl>
                                          <p:spTgt spid="12"/>
                                        </p:tgtEl>
                                      </p:cBhvr>
                                    </p:animEffect>
                                  </p:childTnLst>
                                </p:cTn>
                              </p:par>
                              <p:par>
                                <p:cTn id="41" presetID="10" presetClass="entr" presetSubtype="0" fill="hold" nodeType="with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500"/>
                                        <p:tgtEl>
                                          <p:spTgt spid="16"/>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xit" presetSubtype="0" fill="hold" nodeType="clickEffect">
                                  <p:stCondLst>
                                    <p:cond delay="0"/>
                                  </p:stCondLst>
                                  <p:childTnLst>
                                    <p:animEffect transition="out" filter="fade">
                                      <p:cBhvr>
                                        <p:cTn id="47" dur="250"/>
                                        <p:tgtEl>
                                          <p:spTgt spid="16"/>
                                        </p:tgtEl>
                                      </p:cBhvr>
                                    </p:animEffect>
                                    <p:set>
                                      <p:cBhvr>
                                        <p:cTn id="48" dur="1" fill="hold">
                                          <p:stCondLst>
                                            <p:cond delay="249"/>
                                          </p:stCondLst>
                                        </p:cTn>
                                        <p:tgtEl>
                                          <p:spTgt spid="16"/>
                                        </p:tgtEl>
                                        <p:attrNameLst>
                                          <p:attrName>style.visibility</p:attrName>
                                        </p:attrNameLst>
                                      </p:cBhvr>
                                      <p:to>
                                        <p:strVal val="hidden"/>
                                      </p:to>
                                    </p:set>
                                  </p:childTnLst>
                                </p:cTn>
                              </p:par>
                              <p:par>
                                <p:cTn id="49" presetID="10" presetClass="entr" presetSubtype="0"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500"/>
                                        <p:tgtEl>
                                          <p:spTgt spid="13"/>
                                        </p:tgtEl>
                                      </p:cBhvr>
                                    </p:animEffect>
                                  </p:childTnLst>
                                </p:cTn>
                              </p:par>
                              <p:par>
                                <p:cTn id="52" presetID="10" presetClass="entr" presetSubtype="0" fill="hold" nodeType="with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fade">
                                      <p:cBhvr>
                                        <p:cTn id="54" dur="500"/>
                                        <p:tgtEl>
                                          <p:spTgt spid="14"/>
                                        </p:tgtEl>
                                      </p:cBhvr>
                                    </p:animEffect>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11"/>
                                        </p:tgtEl>
                                        <p:attrNameLst>
                                          <p:attrName>style.visibility</p:attrName>
                                        </p:attrNameLst>
                                      </p:cBhvr>
                                      <p:to>
                                        <p:strVal val="visible"/>
                                      </p:to>
                                    </p:set>
                                    <p:anim calcmode="lin" valueType="num">
                                      <p:cBhvr additive="base">
                                        <p:cTn id="59" dur="1000" fill="hold"/>
                                        <p:tgtEl>
                                          <p:spTgt spid="11"/>
                                        </p:tgtEl>
                                        <p:attrNameLst>
                                          <p:attrName>ppt_x</p:attrName>
                                        </p:attrNameLst>
                                      </p:cBhvr>
                                      <p:tavLst>
                                        <p:tav tm="0">
                                          <p:val>
                                            <p:strVal val="#ppt_x"/>
                                          </p:val>
                                        </p:tav>
                                        <p:tav tm="100000">
                                          <p:val>
                                            <p:strVal val="#ppt_x"/>
                                          </p:val>
                                        </p:tav>
                                      </p:tavLst>
                                    </p:anim>
                                    <p:anim calcmode="lin" valueType="num">
                                      <p:cBhvr additive="base">
                                        <p:cTn id="60"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10" grpId="0" animBg="1"/>
      <p:bldP spid="12" grpId="0" animBg="1"/>
      <p:bldP spid="13"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550863" y="304800"/>
            <a:ext cx="5607562" cy="457201"/>
          </a:xfrm>
          <a:noFill/>
          <a:ln/>
          <a:extLst>
            <a:ext uri="{91240B29-F687-4F45-9708-019B960494DF}">
              <a14:hiddenLine xmlns:a14="http://schemas.microsoft.com/office/drawing/2010/main" w="28575" cmpd="sng">
                <a:solidFill>
                  <a:schemeClr val="tx1"/>
                </a:solidFill>
                <a:miter lim="800000"/>
                <a:headEnd/>
                <a:tailEnd/>
              </a14:hiddenLine>
            </a:ext>
          </a:extLst>
        </p:spPr>
        <p:txBody>
          <a:bodyPr/>
          <a:lstStyle/>
          <a:p>
            <a:r>
              <a:rPr lang="en-US" sz="3000" dirty="0"/>
              <a:t>Q</a:t>
            </a:r>
            <a:r>
              <a:rPr lang="en-US" sz="3000" dirty="0">
                <a:latin typeface="Century Gothic" panose="020B0502020202020204" pitchFamily="34" charset="0"/>
              </a:rPr>
              <a:t>uiz Time!</a:t>
            </a:r>
            <a:endParaRPr lang="en-US" altLang="en-US" sz="3000" b="0" dirty="0">
              <a:solidFill>
                <a:schemeClr val="bg2"/>
              </a:solidFill>
              <a:latin typeface="Century Gothic" panose="020B0502020202020204" pitchFamily="34" charset="0"/>
            </a:endParaRPr>
          </a:p>
        </p:txBody>
      </p:sp>
      <p:sp>
        <p:nvSpPr>
          <p:cNvPr id="5" name="Rectangle 4"/>
          <p:cNvSpPr/>
          <p:nvPr/>
        </p:nvSpPr>
        <p:spPr>
          <a:xfrm>
            <a:off x="1613033" y="2434165"/>
            <a:ext cx="2966545" cy="523220"/>
          </a:xfrm>
          <a:prstGeom prst="rect">
            <a:avLst/>
          </a:prstGeom>
        </p:spPr>
        <p:txBody>
          <a:bodyPr wrap="square">
            <a:spAutoFit/>
          </a:bodyPr>
          <a:lstStyle/>
          <a:p>
            <a:pPr algn="ctr" eaLnBrk="1" hangingPunct="1"/>
            <a:r>
              <a:rPr lang="en-US" sz="2800" b="1" dirty="0">
                <a:solidFill>
                  <a:schemeClr val="accent2"/>
                </a:solidFill>
                <a:latin typeface="Open Sans" panose="020B0606030504020204" pitchFamily="34" charset="0"/>
                <a:ea typeface="Open Sans" panose="020B0606030504020204" pitchFamily="34" charset="0"/>
                <a:cs typeface="Open Sans" panose="020B0606030504020204" pitchFamily="34" charset="0"/>
              </a:rPr>
              <a:t>Question 1</a:t>
            </a:r>
          </a:p>
        </p:txBody>
      </p:sp>
      <p:sp>
        <p:nvSpPr>
          <p:cNvPr id="35" name="Rectangle 34">
            <a:extLst>
              <a:ext uri="{FF2B5EF4-FFF2-40B4-BE49-F238E27FC236}">
                <a16:creationId xmlns:a16="http://schemas.microsoft.com/office/drawing/2014/main" id="{E15079DA-1629-4905-8E3E-CB43F255B0E6}"/>
              </a:ext>
            </a:extLst>
          </p:cNvPr>
          <p:cNvSpPr/>
          <p:nvPr/>
        </p:nvSpPr>
        <p:spPr>
          <a:xfrm>
            <a:off x="1117434" y="2446603"/>
            <a:ext cx="3957743" cy="523220"/>
          </a:xfrm>
          <a:prstGeom prst="rect">
            <a:avLst/>
          </a:prstGeom>
        </p:spPr>
        <p:txBody>
          <a:bodyPr wrap="square">
            <a:spAutoFit/>
          </a:bodyPr>
          <a:lstStyle/>
          <a:p>
            <a:pPr algn="ctr" eaLnBrk="1" hangingPunct="1"/>
            <a:r>
              <a:rPr lang="en-US" sz="2800" b="1" dirty="0">
                <a:solidFill>
                  <a:schemeClr val="accent2"/>
                </a:solidFill>
                <a:latin typeface="Open Sans" panose="020B0606030504020204" pitchFamily="34" charset="0"/>
                <a:ea typeface="Open Sans" panose="020B0606030504020204" pitchFamily="34" charset="0"/>
                <a:cs typeface="Open Sans" panose="020B0606030504020204" pitchFamily="34" charset="0"/>
              </a:rPr>
              <a:t>Question 2</a:t>
            </a:r>
          </a:p>
        </p:txBody>
      </p:sp>
      <p:sp>
        <p:nvSpPr>
          <p:cNvPr id="36" name="Rectangle 35">
            <a:extLst>
              <a:ext uri="{FF2B5EF4-FFF2-40B4-BE49-F238E27FC236}">
                <a16:creationId xmlns:a16="http://schemas.microsoft.com/office/drawing/2014/main" id="{E287C735-5FC3-45C3-88CE-30D06349D6A0}"/>
              </a:ext>
            </a:extLst>
          </p:cNvPr>
          <p:cNvSpPr/>
          <p:nvPr/>
        </p:nvSpPr>
        <p:spPr>
          <a:xfrm>
            <a:off x="1079334" y="2406301"/>
            <a:ext cx="4033943" cy="523220"/>
          </a:xfrm>
          <a:prstGeom prst="rect">
            <a:avLst/>
          </a:prstGeom>
        </p:spPr>
        <p:txBody>
          <a:bodyPr wrap="square">
            <a:spAutoFit/>
          </a:bodyPr>
          <a:lstStyle/>
          <a:p>
            <a:pPr algn="ctr" eaLnBrk="1" hangingPunct="1"/>
            <a:r>
              <a:rPr lang="en-US" sz="2800" b="1" dirty="0">
                <a:solidFill>
                  <a:schemeClr val="accent2"/>
                </a:solidFill>
                <a:latin typeface="Open Sans" panose="020B0606030504020204" pitchFamily="34" charset="0"/>
                <a:ea typeface="Open Sans" panose="020B0606030504020204" pitchFamily="34" charset="0"/>
                <a:cs typeface="Open Sans" panose="020B0606030504020204" pitchFamily="34" charset="0"/>
              </a:rPr>
              <a:t>Question 3</a:t>
            </a:r>
            <a:r>
              <a:rPr lang="en-US" sz="2800" dirty="0">
                <a:solidFill>
                  <a:schemeClr val="tx2"/>
                </a:solidFill>
                <a:latin typeface="Open Sans" panose="020B0606030504020204" pitchFamily="34" charset="0"/>
                <a:ea typeface="Open Sans" panose="020B0606030504020204" pitchFamily="34" charset="0"/>
                <a:cs typeface="Open Sans" panose="020B0606030504020204" pitchFamily="34" charset="0"/>
              </a:rPr>
              <a:t> </a:t>
            </a:r>
          </a:p>
        </p:txBody>
      </p:sp>
      <p:sp>
        <p:nvSpPr>
          <p:cNvPr id="8" name="TextBox 7">
            <a:extLst>
              <a:ext uri="{FF2B5EF4-FFF2-40B4-BE49-F238E27FC236}">
                <a16:creationId xmlns:a16="http://schemas.microsoft.com/office/drawing/2014/main" id="{8171B493-75F2-479C-A655-96D81E5B3C54}"/>
              </a:ext>
            </a:extLst>
          </p:cNvPr>
          <p:cNvSpPr txBox="1"/>
          <p:nvPr/>
        </p:nvSpPr>
        <p:spPr>
          <a:xfrm>
            <a:off x="757694" y="3044073"/>
            <a:ext cx="4583627" cy="400110"/>
          </a:xfrm>
          <a:prstGeom prst="rect">
            <a:avLst/>
          </a:prstGeom>
          <a:noFill/>
        </p:spPr>
        <p:txBody>
          <a:bodyPr wrap="square">
            <a:spAutoFit/>
          </a:bodyPr>
          <a:lstStyle/>
          <a:p>
            <a:pPr algn="ctr" eaLnBrk="1" hangingPunct="1"/>
            <a:r>
              <a:rPr lang="en-US" sz="2000" dirty="0">
                <a:latin typeface="Open Sans" panose="020B0606030504020204" pitchFamily="34" charset="0"/>
                <a:ea typeface="Open Sans" panose="020B0606030504020204" pitchFamily="34" charset="0"/>
                <a:cs typeface="Open Sans" panose="020B0606030504020204" pitchFamily="34" charset="0"/>
              </a:rPr>
              <a:t>What does 'available balance' mean?</a:t>
            </a:r>
          </a:p>
        </p:txBody>
      </p:sp>
      <p:sp>
        <p:nvSpPr>
          <p:cNvPr id="10" name="TextBox 9">
            <a:extLst>
              <a:ext uri="{FF2B5EF4-FFF2-40B4-BE49-F238E27FC236}">
                <a16:creationId xmlns:a16="http://schemas.microsoft.com/office/drawing/2014/main" id="{0AB7F3F8-579A-457C-9502-C59FBA2963C1}"/>
              </a:ext>
            </a:extLst>
          </p:cNvPr>
          <p:cNvSpPr txBox="1"/>
          <p:nvPr/>
        </p:nvSpPr>
        <p:spPr>
          <a:xfrm>
            <a:off x="17989" y="2932521"/>
            <a:ext cx="6064468" cy="707886"/>
          </a:xfrm>
          <a:prstGeom prst="rect">
            <a:avLst/>
          </a:prstGeom>
          <a:noFill/>
        </p:spPr>
        <p:txBody>
          <a:bodyPr wrap="square">
            <a:spAutoFit/>
          </a:bodyPr>
          <a:lstStyle/>
          <a:p>
            <a:pPr algn="ctr" eaLnBrk="1" hangingPunct="1"/>
            <a:r>
              <a:rPr lang="en-US" sz="2000" dirty="0">
                <a:latin typeface="Open Sans" panose="020B0606030504020204" pitchFamily="34" charset="0"/>
                <a:ea typeface="Open Sans" panose="020B0606030504020204" pitchFamily="34" charset="0"/>
                <a:cs typeface="Open Sans" panose="020B0606030504020204" pitchFamily="34" charset="0"/>
              </a:rPr>
              <a:t>What is the best way to avoid spending more money than I have in my account?</a:t>
            </a:r>
          </a:p>
        </p:txBody>
      </p:sp>
      <p:sp>
        <p:nvSpPr>
          <p:cNvPr id="12" name="TextBox 11">
            <a:extLst>
              <a:ext uri="{FF2B5EF4-FFF2-40B4-BE49-F238E27FC236}">
                <a16:creationId xmlns:a16="http://schemas.microsoft.com/office/drawing/2014/main" id="{84993172-4940-4473-927A-406CD788A5A8}"/>
              </a:ext>
            </a:extLst>
          </p:cNvPr>
          <p:cNvSpPr txBox="1"/>
          <p:nvPr/>
        </p:nvSpPr>
        <p:spPr>
          <a:xfrm>
            <a:off x="390065" y="2920046"/>
            <a:ext cx="5399912" cy="1015663"/>
          </a:xfrm>
          <a:prstGeom prst="rect">
            <a:avLst/>
          </a:prstGeom>
          <a:noFill/>
        </p:spPr>
        <p:txBody>
          <a:bodyPr wrap="square">
            <a:spAutoFit/>
          </a:bodyPr>
          <a:lstStyle/>
          <a:p>
            <a:pPr algn="ctr"/>
            <a:r>
              <a:rPr lang="en-US" sz="2000" dirty="0">
                <a:latin typeface="Open Sans" panose="020B0606030504020204" pitchFamily="34" charset="0"/>
                <a:ea typeface="Open Sans" panose="020B0606030504020204" pitchFamily="34" charset="0"/>
                <a:cs typeface="Open Sans" panose="020B0606030504020204" pitchFamily="34" charset="0"/>
              </a:rPr>
              <a:t>What can happen if I buy something with my debit card that is more than what I have in my checking account?</a:t>
            </a:r>
            <a:endParaRPr lang="en-US" sz="2000" dirty="0"/>
          </a:p>
        </p:txBody>
      </p:sp>
      <p:sp>
        <p:nvSpPr>
          <p:cNvPr id="15" name="TextBox 14">
            <a:extLst>
              <a:ext uri="{FF2B5EF4-FFF2-40B4-BE49-F238E27FC236}">
                <a16:creationId xmlns:a16="http://schemas.microsoft.com/office/drawing/2014/main" id="{4FCD50F1-94D4-47FA-8780-EC689D9A37F7}"/>
              </a:ext>
            </a:extLst>
          </p:cNvPr>
          <p:cNvSpPr txBox="1"/>
          <p:nvPr/>
        </p:nvSpPr>
        <p:spPr>
          <a:xfrm>
            <a:off x="770394" y="3429000"/>
            <a:ext cx="4583627" cy="1015663"/>
          </a:xfrm>
          <a:prstGeom prst="rect">
            <a:avLst/>
          </a:prstGeom>
          <a:noFill/>
        </p:spPr>
        <p:txBody>
          <a:bodyPr wrap="square">
            <a:spAutoFit/>
          </a:bodyPr>
          <a:lstStyle/>
          <a:p>
            <a:pPr algn="ctr" eaLnBrk="1" hangingPunct="1"/>
            <a:r>
              <a:rPr lang="en-US" sz="2000" b="1" dirty="0">
                <a:solidFill>
                  <a:schemeClr val="accent6"/>
                </a:solidFill>
                <a:latin typeface="Open Sans" panose="020B0606030504020204" pitchFamily="34" charset="0"/>
                <a:ea typeface="Open Sans" panose="020B0606030504020204" pitchFamily="34" charset="0"/>
                <a:cs typeface="Open Sans" panose="020B0606030504020204" pitchFamily="34" charset="0"/>
              </a:rPr>
              <a:t>ANSWER</a:t>
            </a:r>
            <a:r>
              <a:rPr lang="en-US" sz="2000" dirty="0">
                <a:latin typeface="Open Sans" panose="020B0606030504020204" pitchFamily="34" charset="0"/>
                <a:ea typeface="Open Sans" panose="020B0606030504020204" pitchFamily="34" charset="0"/>
                <a:cs typeface="Open Sans" panose="020B0606030504020204" pitchFamily="34" charset="0"/>
              </a:rPr>
              <a:t> : The amount of money in your account that you can use for purchases and withdrawals.</a:t>
            </a:r>
          </a:p>
        </p:txBody>
      </p:sp>
      <p:sp>
        <p:nvSpPr>
          <p:cNvPr id="16" name="TextBox 15">
            <a:extLst>
              <a:ext uri="{FF2B5EF4-FFF2-40B4-BE49-F238E27FC236}">
                <a16:creationId xmlns:a16="http://schemas.microsoft.com/office/drawing/2014/main" id="{35DE141F-21B7-408D-BE0B-2348C20DABEA}"/>
              </a:ext>
            </a:extLst>
          </p:cNvPr>
          <p:cNvSpPr txBox="1"/>
          <p:nvPr/>
        </p:nvSpPr>
        <p:spPr>
          <a:xfrm>
            <a:off x="63617" y="3655796"/>
            <a:ext cx="6064468" cy="707886"/>
          </a:xfrm>
          <a:prstGeom prst="rect">
            <a:avLst/>
          </a:prstGeom>
          <a:noFill/>
        </p:spPr>
        <p:txBody>
          <a:bodyPr wrap="square">
            <a:spAutoFit/>
          </a:bodyPr>
          <a:lstStyle/>
          <a:p>
            <a:pPr algn="ctr" eaLnBrk="1" hangingPunct="1"/>
            <a:r>
              <a:rPr lang="en-US" sz="2000" b="1" dirty="0">
                <a:solidFill>
                  <a:schemeClr val="accent6"/>
                </a:solidFill>
                <a:latin typeface="Open Sans" panose="020B0606030504020204" pitchFamily="34" charset="0"/>
                <a:ea typeface="Open Sans" panose="020B0606030504020204" pitchFamily="34" charset="0"/>
                <a:cs typeface="Open Sans" panose="020B0606030504020204" pitchFamily="34" charset="0"/>
              </a:rPr>
              <a:t>ANSWER</a:t>
            </a:r>
            <a:r>
              <a:rPr lang="en-US" sz="2000" dirty="0">
                <a:latin typeface="Open Sans" panose="020B0606030504020204" pitchFamily="34" charset="0"/>
                <a:ea typeface="Open Sans" panose="020B0606030504020204" pitchFamily="34" charset="0"/>
                <a:cs typeface="Open Sans" panose="020B0606030504020204" pitchFamily="34" charset="0"/>
              </a:rPr>
              <a:t> : Create a budget and track your spending.</a:t>
            </a:r>
          </a:p>
        </p:txBody>
      </p:sp>
      <p:sp>
        <p:nvSpPr>
          <p:cNvPr id="17" name="TextBox 16">
            <a:extLst>
              <a:ext uri="{FF2B5EF4-FFF2-40B4-BE49-F238E27FC236}">
                <a16:creationId xmlns:a16="http://schemas.microsoft.com/office/drawing/2014/main" id="{B0DC136F-4BEE-4C35-B071-3F7D0EEF262C}"/>
              </a:ext>
            </a:extLst>
          </p:cNvPr>
          <p:cNvSpPr txBox="1"/>
          <p:nvPr/>
        </p:nvSpPr>
        <p:spPr>
          <a:xfrm>
            <a:off x="-252157" y="3935709"/>
            <a:ext cx="6019800" cy="400110"/>
          </a:xfrm>
          <a:prstGeom prst="rect">
            <a:avLst/>
          </a:prstGeom>
          <a:noFill/>
        </p:spPr>
        <p:txBody>
          <a:bodyPr wrap="square">
            <a:spAutoFit/>
          </a:bodyPr>
          <a:lstStyle/>
          <a:p>
            <a:pPr algn="ctr"/>
            <a:r>
              <a:rPr lang="en-US" sz="2000" b="1" dirty="0">
                <a:solidFill>
                  <a:schemeClr val="accent6"/>
                </a:solidFill>
                <a:latin typeface="Open Sans" panose="020B0606030504020204" pitchFamily="34" charset="0"/>
                <a:ea typeface="Open Sans" panose="020B0606030504020204" pitchFamily="34" charset="0"/>
                <a:cs typeface="Open Sans" panose="020B0606030504020204" pitchFamily="34" charset="0"/>
              </a:rPr>
              <a:t>ANSWER</a:t>
            </a:r>
            <a:r>
              <a:rPr lang="en-US" sz="2000" dirty="0">
                <a:latin typeface="Open Sans" panose="020B0606030504020204" pitchFamily="34" charset="0"/>
                <a:ea typeface="Open Sans" panose="020B0606030504020204" pitchFamily="34" charset="0"/>
                <a:cs typeface="Open Sans" panose="020B0606030504020204" pitchFamily="34" charset="0"/>
              </a:rPr>
              <a:t> : Overdraft and Overdraft Fees</a:t>
            </a:r>
            <a:endParaRPr lang="en-US" sz="2000" dirty="0"/>
          </a:p>
        </p:txBody>
      </p:sp>
      <p:pic>
        <p:nvPicPr>
          <p:cNvPr id="3" name="Picture 2" descr="Icon of an information symbol">
            <a:extLst>
              <a:ext uri="{FF2B5EF4-FFF2-40B4-BE49-F238E27FC236}">
                <a16:creationId xmlns:a16="http://schemas.microsoft.com/office/drawing/2014/main" id="{625B0D0D-1D1E-4BBB-9A9E-31C56AFAE3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91308" y="2200817"/>
            <a:ext cx="2171294" cy="2171294"/>
          </a:xfrm>
          <a:prstGeom prst="rect">
            <a:avLst/>
          </a:prstGeom>
        </p:spPr>
      </p:pic>
      <p:sp>
        <p:nvSpPr>
          <p:cNvPr id="6" name="Slide Number Placeholder 5"/>
          <p:cNvSpPr>
            <a:spLocks noGrp="1"/>
          </p:cNvSpPr>
          <p:nvPr>
            <p:ph type="sldNum" sz="quarter" idx="4"/>
          </p:nvPr>
        </p:nvSpPr>
        <p:spPr bwMode="auto">
          <a:xfrm>
            <a:off x="8594725" y="6569075"/>
            <a:ext cx="365760" cy="2889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defPPr>
              <a:defRPr lang="en-US"/>
            </a:defPPr>
            <a:lvl1pPr algn="r" rtl="0" eaLnBrk="0" fontAlgn="base" hangingPunct="0">
              <a:spcBef>
                <a:spcPct val="0"/>
              </a:spcBef>
              <a:spcAft>
                <a:spcPct val="0"/>
              </a:spcAft>
              <a:defRPr sz="10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457200" algn="l" rtl="0" fontAlgn="base">
              <a:spcBef>
                <a:spcPct val="0"/>
              </a:spcBef>
              <a:spcAft>
                <a:spcPct val="0"/>
              </a:spcAft>
              <a:defRPr kern="1200">
                <a:solidFill>
                  <a:schemeClr val="tx1"/>
                </a:solidFill>
                <a:latin typeface="Arial" charset="0"/>
                <a:ea typeface="ヒラギノ角ゴ Pro W3" pitchFamily="1" charset="-128"/>
                <a:cs typeface="+mn-cs"/>
              </a:defRPr>
            </a:lvl2pPr>
            <a:lvl3pPr marL="914400" algn="l" rtl="0" fontAlgn="base">
              <a:spcBef>
                <a:spcPct val="0"/>
              </a:spcBef>
              <a:spcAft>
                <a:spcPct val="0"/>
              </a:spcAft>
              <a:defRPr kern="1200">
                <a:solidFill>
                  <a:schemeClr val="tx1"/>
                </a:solidFill>
                <a:latin typeface="Arial" charset="0"/>
                <a:ea typeface="ヒラギノ角ゴ Pro W3" pitchFamily="1" charset="-128"/>
                <a:cs typeface="+mn-cs"/>
              </a:defRPr>
            </a:lvl3pPr>
            <a:lvl4pPr marL="1371600" algn="l" rtl="0" fontAlgn="base">
              <a:spcBef>
                <a:spcPct val="0"/>
              </a:spcBef>
              <a:spcAft>
                <a:spcPct val="0"/>
              </a:spcAft>
              <a:defRPr kern="1200">
                <a:solidFill>
                  <a:schemeClr val="tx1"/>
                </a:solidFill>
                <a:latin typeface="Arial" charset="0"/>
                <a:ea typeface="ヒラギノ角ゴ Pro W3" pitchFamily="1" charset="-128"/>
                <a:cs typeface="+mn-cs"/>
              </a:defRPr>
            </a:lvl4pPr>
            <a:lvl5pPr marL="1828800" algn="l" rtl="0" fontAlgn="base">
              <a:spcBef>
                <a:spcPct val="0"/>
              </a:spcBef>
              <a:spcAft>
                <a:spcPct val="0"/>
              </a:spcAft>
              <a:defRPr kern="1200">
                <a:solidFill>
                  <a:schemeClr val="tx1"/>
                </a:solidFill>
                <a:latin typeface="Arial" charset="0"/>
                <a:ea typeface="ヒラギノ角ゴ Pro W3" pitchFamily="1" charset="-128"/>
                <a:cs typeface="+mn-cs"/>
              </a:defRPr>
            </a:lvl5pPr>
            <a:lvl6pPr marL="2286000" algn="l" defTabSz="914400" rtl="0" eaLnBrk="1" latinLnBrk="0" hangingPunct="1">
              <a:defRPr kern="1200">
                <a:solidFill>
                  <a:schemeClr val="tx1"/>
                </a:solidFill>
                <a:latin typeface="Arial" charset="0"/>
                <a:ea typeface="ヒラギノ角ゴ Pro W3" pitchFamily="1" charset="-128"/>
                <a:cs typeface="+mn-cs"/>
              </a:defRPr>
            </a:lvl6pPr>
            <a:lvl7pPr marL="2743200" algn="l" defTabSz="914400" rtl="0" eaLnBrk="1" latinLnBrk="0" hangingPunct="1">
              <a:defRPr kern="1200">
                <a:solidFill>
                  <a:schemeClr val="tx1"/>
                </a:solidFill>
                <a:latin typeface="Arial" charset="0"/>
                <a:ea typeface="ヒラギノ角ゴ Pro W3" pitchFamily="1" charset="-128"/>
                <a:cs typeface="+mn-cs"/>
              </a:defRPr>
            </a:lvl7pPr>
            <a:lvl8pPr marL="3200400" algn="l" defTabSz="914400" rtl="0" eaLnBrk="1" latinLnBrk="0" hangingPunct="1">
              <a:defRPr kern="1200">
                <a:solidFill>
                  <a:schemeClr val="tx1"/>
                </a:solidFill>
                <a:latin typeface="Arial" charset="0"/>
                <a:ea typeface="ヒラギノ角ゴ Pro W3" pitchFamily="1" charset="-128"/>
                <a:cs typeface="+mn-cs"/>
              </a:defRPr>
            </a:lvl8pPr>
            <a:lvl9pPr marL="3657600" algn="l" defTabSz="914400" rtl="0" eaLnBrk="1" latinLnBrk="0" hangingPunct="1">
              <a:defRPr kern="1200">
                <a:solidFill>
                  <a:schemeClr val="tx1"/>
                </a:solidFill>
                <a:latin typeface="Arial" charset="0"/>
                <a:ea typeface="ヒラギノ角ゴ Pro W3" pitchFamily="1" charset="-128"/>
                <a:cs typeface="+mn-cs"/>
              </a:defRPr>
            </a:lvl9pPr>
          </a:lstStyle>
          <a:p>
            <a:pPr>
              <a:defRPr/>
            </a:pPr>
            <a:fld id="{937F2037-485C-4029-AB58-DA0CC97D04D9}" type="slidenum">
              <a:rPr lang="en-US" smtClean="0"/>
              <a:pPr>
                <a:defRPr/>
              </a:pPr>
              <a:t>12</a:t>
            </a:fld>
            <a:endParaRPr lang="en-US" altLang="en-US" dirty="0"/>
          </a:p>
        </p:txBody>
      </p:sp>
    </p:spTree>
    <p:custDataLst>
      <p:tags r:id="rId1"/>
    </p:custDataLst>
    <p:extLst>
      <p:ext uri="{BB962C8B-B14F-4D97-AF65-F5344CB8AC3E}">
        <p14:creationId xmlns:p14="http://schemas.microsoft.com/office/powerpoint/2010/main" val="1893995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par>
                                <p:cTn id="21" presetID="22" presetClass="entr" presetSubtype="4"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500"/>
                                        <p:tgtEl>
                                          <p:spTgt spid="5"/>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down)">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grpId="1" nodeType="clickEffect">
                                  <p:stCondLst>
                                    <p:cond delay="0"/>
                                  </p:stCondLst>
                                  <p:childTnLst>
                                    <p:animEffect transition="out" filter="fade">
                                      <p:cBhvr>
                                        <p:cTn id="30" dur="500"/>
                                        <p:tgtEl>
                                          <p:spTgt spid="8"/>
                                        </p:tgtEl>
                                      </p:cBhvr>
                                    </p:animEffect>
                                    <p:set>
                                      <p:cBhvr>
                                        <p:cTn id="31" dur="1" fill="hold">
                                          <p:stCondLst>
                                            <p:cond delay="499"/>
                                          </p:stCondLst>
                                        </p:cTn>
                                        <p:tgtEl>
                                          <p:spTgt spid="8"/>
                                        </p:tgtEl>
                                        <p:attrNameLst>
                                          <p:attrName>style.visibility</p:attrName>
                                        </p:attrNameLst>
                                      </p:cBhvr>
                                      <p:to>
                                        <p:strVal val="hidden"/>
                                      </p:to>
                                    </p:set>
                                  </p:childTnLst>
                                </p:cTn>
                              </p:par>
                              <p:par>
                                <p:cTn id="32" presetID="10" presetClass="entr" presetSubtype="0"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grpId="1" nodeType="clickEffect">
                                  <p:stCondLst>
                                    <p:cond delay="0"/>
                                  </p:stCondLst>
                                  <p:childTnLst>
                                    <p:animEffect transition="out" filter="fade">
                                      <p:cBhvr>
                                        <p:cTn id="38" dur="500"/>
                                        <p:tgtEl>
                                          <p:spTgt spid="15"/>
                                        </p:tgtEl>
                                      </p:cBhvr>
                                    </p:animEffect>
                                    <p:set>
                                      <p:cBhvr>
                                        <p:cTn id="39" dur="1" fill="hold">
                                          <p:stCondLst>
                                            <p:cond delay="499"/>
                                          </p:stCondLst>
                                        </p:cTn>
                                        <p:tgtEl>
                                          <p:spTgt spid="15"/>
                                        </p:tgtEl>
                                        <p:attrNameLst>
                                          <p:attrName>style.visibility</p:attrName>
                                        </p:attrNameLst>
                                      </p:cBhvr>
                                      <p:to>
                                        <p:strVal val="hidden"/>
                                      </p:to>
                                    </p:set>
                                  </p:childTnLst>
                                </p:cTn>
                              </p:par>
                              <p:par>
                                <p:cTn id="40" presetID="10" presetClass="exit" presetSubtype="0" fill="hold" grpId="1" nodeType="withEffect">
                                  <p:stCondLst>
                                    <p:cond delay="0"/>
                                  </p:stCondLst>
                                  <p:childTnLst>
                                    <p:animEffect transition="out" filter="fade">
                                      <p:cBhvr>
                                        <p:cTn id="41" dur="500"/>
                                        <p:tgtEl>
                                          <p:spTgt spid="5"/>
                                        </p:tgtEl>
                                      </p:cBhvr>
                                    </p:animEffect>
                                    <p:set>
                                      <p:cBhvr>
                                        <p:cTn id="42" dur="1" fill="hold">
                                          <p:stCondLst>
                                            <p:cond delay="499"/>
                                          </p:stCondLst>
                                        </p:cTn>
                                        <p:tgtEl>
                                          <p:spTgt spid="5"/>
                                        </p:tgtEl>
                                        <p:attrNameLst>
                                          <p:attrName>style.visibility</p:attrName>
                                        </p:attrNameLst>
                                      </p:cBhvr>
                                      <p:to>
                                        <p:strVal val="hidden"/>
                                      </p:to>
                                    </p:set>
                                  </p:childTnLst>
                                </p:cTn>
                              </p:par>
                              <p:par>
                                <p:cTn id="43" presetID="10" presetClass="entr" presetSubtype="0" fill="hold" grpId="0" nodeType="withEffect">
                                  <p:stCondLst>
                                    <p:cond delay="0"/>
                                  </p:stCondLst>
                                  <p:childTnLst>
                                    <p:set>
                                      <p:cBhvr>
                                        <p:cTn id="44" dur="1" fill="hold">
                                          <p:stCondLst>
                                            <p:cond delay="0"/>
                                          </p:stCondLst>
                                        </p:cTn>
                                        <p:tgtEl>
                                          <p:spTgt spid="35"/>
                                        </p:tgtEl>
                                        <p:attrNameLst>
                                          <p:attrName>style.visibility</p:attrName>
                                        </p:attrNameLst>
                                      </p:cBhvr>
                                      <p:to>
                                        <p:strVal val="visible"/>
                                      </p:to>
                                    </p:set>
                                    <p:animEffect transition="in" filter="fade">
                                      <p:cBhvr>
                                        <p:cTn id="45" dur="500"/>
                                        <p:tgtEl>
                                          <p:spTgt spid="35"/>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fade">
                                      <p:cBhvr>
                                        <p:cTn id="48" dur="500"/>
                                        <p:tgtEl>
                                          <p:spTgt spid="10"/>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xit" presetSubtype="0" fill="hold" grpId="1" nodeType="clickEffect">
                                  <p:stCondLst>
                                    <p:cond delay="0"/>
                                  </p:stCondLst>
                                  <p:childTnLst>
                                    <p:animEffect transition="out" filter="fade">
                                      <p:cBhvr>
                                        <p:cTn id="52" dur="500"/>
                                        <p:tgtEl>
                                          <p:spTgt spid="10"/>
                                        </p:tgtEl>
                                      </p:cBhvr>
                                    </p:animEffect>
                                    <p:set>
                                      <p:cBhvr>
                                        <p:cTn id="53" dur="1" fill="hold">
                                          <p:stCondLst>
                                            <p:cond delay="499"/>
                                          </p:stCondLst>
                                        </p:cTn>
                                        <p:tgtEl>
                                          <p:spTgt spid="10"/>
                                        </p:tgtEl>
                                        <p:attrNameLst>
                                          <p:attrName>style.visibility</p:attrName>
                                        </p:attrNameLst>
                                      </p:cBhvr>
                                      <p:to>
                                        <p:strVal val="hidden"/>
                                      </p:to>
                                    </p:set>
                                  </p:childTnLst>
                                </p:cTn>
                              </p:par>
                              <p:par>
                                <p:cTn id="54" presetID="10" presetClass="entr" presetSubtype="0" fill="hold" grpId="0" nodeType="with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fade">
                                      <p:cBhvr>
                                        <p:cTn id="56" dur="500"/>
                                        <p:tgtEl>
                                          <p:spTgt spid="16"/>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xit" presetSubtype="0" fill="hold" grpId="1" nodeType="clickEffect">
                                  <p:stCondLst>
                                    <p:cond delay="0"/>
                                  </p:stCondLst>
                                  <p:childTnLst>
                                    <p:animEffect transition="out" filter="fade">
                                      <p:cBhvr>
                                        <p:cTn id="60" dur="500"/>
                                        <p:tgtEl>
                                          <p:spTgt spid="16"/>
                                        </p:tgtEl>
                                      </p:cBhvr>
                                    </p:animEffect>
                                    <p:set>
                                      <p:cBhvr>
                                        <p:cTn id="61" dur="1" fill="hold">
                                          <p:stCondLst>
                                            <p:cond delay="499"/>
                                          </p:stCondLst>
                                        </p:cTn>
                                        <p:tgtEl>
                                          <p:spTgt spid="16"/>
                                        </p:tgtEl>
                                        <p:attrNameLst>
                                          <p:attrName>style.visibility</p:attrName>
                                        </p:attrNameLst>
                                      </p:cBhvr>
                                      <p:to>
                                        <p:strVal val="hidden"/>
                                      </p:to>
                                    </p:set>
                                  </p:childTnLst>
                                </p:cTn>
                              </p:par>
                              <p:par>
                                <p:cTn id="62" presetID="10" presetClass="exit" presetSubtype="0" fill="hold" grpId="1" nodeType="withEffect">
                                  <p:stCondLst>
                                    <p:cond delay="0"/>
                                  </p:stCondLst>
                                  <p:childTnLst>
                                    <p:animEffect transition="out" filter="fade">
                                      <p:cBhvr>
                                        <p:cTn id="63" dur="500"/>
                                        <p:tgtEl>
                                          <p:spTgt spid="35"/>
                                        </p:tgtEl>
                                      </p:cBhvr>
                                    </p:animEffect>
                                    <p:set>
                                      <p:cBhvr>
                                        <p:cTn id="64" dur="1" fill="hold">
                                          <p:stCondLst>
                                            <p:cond delay="499"/>
                                          </p:stCondLst>
                                        </p:cTn>
                                        <p:tgtEl>
                                          <p:spTgt spid="35"/>
                                        </p:tgtEl>
                                        <p:attrNameLst>
                                          <p:attrName>style.visibility</p:attrName>
                                        </p:attrNameLst>
                                      </p:cBhvr>
                                      <p:to>
                                        <p:strVal val="hidden"/>
                                      </p:to>
                                    </p:set>
                                  </p:childTnLst>
                                </p:cTn>
                              </p:par>
                              <p:par>
                                <p:cTn id="65" presetID="10" presetClass="entr" presetSubtype="0" fill="hold" grpId="0" nodeType="withEffect">
                                  <p:stCondLst>
                                    <p:cond delay="0"/>
                                  </p:stCondLst>
                                  <p:childTnLst>
                                    <p:set>
                                      <p:cBhvr>
                                        <p:cTn id="66" dur="1" fill="hold">
                                          <p:stCondLst>
                                            <p:cond delay="0"/>
                                          </p:stCondLst>
                                        </p:cTn>
                                        <p:tgtEl>
                                          <p:spTgt spid="36"/>
                                        </p:tgtEl>
                                        <p:attrNameLst>
                                          <p:attrName>style.visibility</p:attrName>
                                        </p:attrNameLst>
                                      </p:cBhvr>
                                      <p:to>
                                        <p:strVal val="visible"/>
                                      </p:to>
                                    </p:set>
                                    <p:animEffect transition="in" filter="fade">
                                      <p:cBhvr>
                                        <p:cTn id="67" dur="500"/>
                                        <p:tgtEl>
                                          <p:spTgt spid="36"/>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12"/>
                                        </p:tgtEl>
                                        <p:attrNameLst>
                                          <p:attrName>style.visibility</p:attrName>
                                        </p:attrNameLst>
                                      </p:cBhvr>
                                      <p:to>
                                        <p:strVal val="visible"/>
                                      </p:to>
                                    </p:set>
                                    <p:animEffect transition="in" filter="fade">
                                      <p:cBhvr>
                                        <p:cTn id="70" dur="500"/>
                                        <p:tgtEl>
                                          <p:spTgt spid="12"/>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xit" presetSubtype="0" fill="hold" grpId="1" nodeType="clickEffect">
                                  <p:stCondLst>
                                    <p:cond delay="0"/>
                                  </p:stCondLst>
                                  <p:childTnLst>
                                    <p:animEffect transition="out" filter="fade">
                                      <p:cBhvr>
                                        <p:cTn id="74" dur="500"/>
                                        <p:tgtEl>
                                          <p:spTgt spid="12"/>
                                        </p:tgtEl>
                                      </p:cBhvr>
                                    </p:animEffect>
                                    <p:set>
                                      <p:cBhvr>
                                        <p:cTn id="75" dur="1" fill="hold">
                                          <p:stCondLst>
                                            <p:cond delay="499"/>
                                          </p:stCondLst>
                                        </p:cTn>
                                        <p:tgtEl>
                                          <p:spTgt spid="12"/>
                                        </p:tgtEl>
                                        <p:attrNameLst>
                                          <p:attrName>style.visibility</p:attrName>
                                        </p:attrNameLst>
                                      </p:cBhvr>
                                      <p:to>
                                        <p:strVal val="hidden"/>
                                      </p:to>
                                    </p:set>
                                  </p:childTnLst>
                                </p:cTn>
                              </p:par>
                              <p:par>
                                <p:cTn id="76" presetID="10" presetClass="entr" presetSubtype="0" fill="hold" grpId="0" nodeType="with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fade">
                                      <p:cBhvr>
                                        <p:cTn id="78" dur="500"/>
                                        <p:tgtEl>
                                          <p:spTgt spid="17"/>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xit" presetSubtype="0" fill="hold" grpId="1" nodeType="clickEffect">
                                  <p:stCondLst>
                                    <p:cond delay="0"/>
                                  </p:stCondLst>
                                  <p:childTnLst>
                                    <p:animEffect transition="out" filter="fade">
                                      <p:cBhvr>
                                        <p:cTn id="82" dur="500"/>
                                        <p:tgtEl>
                                          <p:spTgt spid="17"/>
                                        </p:tgtEl>
                                      </p:cBhvr>
                                    </p:animEffect>
                                    <p:set>
                                      <p:cBhvr>
                                        <p:cTn id="83" dur="1" fill="hold">
                                          <p:stCondLst>
                                            <p:cond delay="499"/>
                                          </p:stCondLst>
                                        </p:cTn>
                                        <p:tgtEl>
                                          <p:spTgt spid="17"/>
                                        </p:tgtEl>
                                        <p:attrNameLst>
                                          <p:attrName>style.visibility</p:attrName>
                                        </p:attrNameLst>
                                      </p:cBhvr>
                                      <p:to>
                                        <p:strVal val="hidden"/>
                                      </p:to>
                                    </p:set>
                                  </p:childTnLst>
                                </p:cTn>
                              </p:par>
                              <p:par>
                                <p:cTn id="84" presetID="10" presetClass="exit" presetSubtype="0" fill="hold" grpId="1" nodeType="withEffect">
                                  <p:stCondLst>
                                    <p:cond delay="0"/>
                                  </p:stCondLst>
                                  <p:childTnLst>
                                    <p:animEffect transition="out" filter="fade">
                                      <p:cBhvr>
                                        <p:cTn id="85" dur="500"/>
                                        <p:tgtEl>
                                          <p:spTgt spid="36"/>
                                        </p:tgtEl>
                                      </p:cBhvr>
                                    </p:animEffect>
                                    <p:set>
                                      <p:cBhvr>
                                        <p:cTn id="86" dur="1" fill="hold">
                                          <p:stCondLst>
                                            <p:cond delay="499"/>
                                          </p:stCondLst>
                                        </p:cTn>
                                        <p:tgtEl>
                                          <p:spTgt spid="3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35" grpId="0"/>
      <p:bldP spid="35" grpId="1"/>
      <p:bldP spid="36" grpId="0"/>
      <p:bldP spid="36" grpId="1"/>
      <p:bldP spid="8" grpId="0"/>
      <p:bldP spid="8" grpId="1"/>
      <p:bldP spid="10" grpId="0"/>
      <p:bldP spid="10" grpId="1"/>
      <p:bldP spid="12" grpId="0"/>
      <p:bldP spid="12" grpId="1"/>
      <p:bldP spid="15" grpId="0"/>
      <p:bldP spid="15" grpId="1"/>
      <p:bldP spid="16" grpId="0"/>
      <p:bldP spid="16" grpId="1"/>
      <p:bldP spid="17" grpId="0"/>
      <p:bldP spid="17"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Wrap-up</a:t>
            </a:r>
            <a:br>
              <a:rPr lang="en-US" dirty="0"/>
            </a:br>
            <a:endParaRPr lang="en-US" dirty="0"/>
          </a:p>
        </p:txBody>
      </p:sp>
      <p:sp>
        <p:nvSpPr>
          <p:cNvPr id="8" name="Rectangle 6"/>
          <p:cNvSpPr txBox="1">
            <a:spLocks noChangeArrowheads="1"/>
          </p:cNvSpPr>
          <p:nvPr/>
        </p:nvSpPr>
        <p:spPr>
          <a:xfrm>
            <a:off x="550863" y="1329507"/>
            <a:ext cx="8077201" cy="4004493"/>
          </a:xfrm>
          <a:prstGeom prst="rect">
            <a:avLst/>
          </a:prstGeom>
          <a:noFill/>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spcAft>
                <a:spcPts val="600"/>
              </a:spcAft>
              <a:buClr>
                <a:schemeClr val="tx1"/>
              </a:buClr>
              <a:buFont typeface="Wingdings" panose="05000000000000000000" pitchFamily="2" charset="2"/>
              <a:buChar char="§"/>
            </a:pPr>
            <a:r>
              <a:rPr lang="en-US" sz="1800" dirty="0">
                <a:latin typeface="Open Sans" panose="020B0606030504020204" pitchFamily="34" charset="0"/>
                <a:ea typeface="Open Sans" panose="020B0606030504020204" pitchFamily="34" charset="0"/>
                <a:cs typeface="Open Sans" panose="020B0606030504020204" pitchFamily="34" charset="0"/>
              </a:rPr>
              <a:t>Budgeting is creating a plan for how to use and save your money.</a:t>
            </a:r>
          </a:p>
          <a:p>
            <a:pPr marL="342900" indent="-342900" algn="l">
              <a:spcAft>
                <a:spcPts val="600"/>
              </a:spcAft>
              <a:buClr>
                <a:schemeClr val="tx1"/>
              </a:buClr>
              <a:buFont typeface="Wingdings" panose="05000000000000000000" pitchFamily="2" charset="2"/>
              <a:buChar char="§"/>
            </a:pPr>
            <a:r>
              <a:rPr lang="en-US" sz="1800" dirty="0">
                <a:latin typeface="Open Sans" panose="020B0606030504020204" pitchFamily="34" charset="0"/>
                <a:ea typeface="Open Sans" panose="020B0606030504020204" pitchFamily="34" charset="0"/>
                <a:cs typeface="Open Sans" panose="020B0606030504020204" pitchFamily="34" charset="0"/>
              </a:rPr>
              <a:t>Know the difference between needs vs. wants </a:t>
            </a:r>
          </a:p>
          <a:p>
            <a:pPr marL="342900" indent="-342900" algn="l">
              <a:spcAft>
                <a:spcPts val="600"/>
              </a:spcAft>
              <a:buClr>
                <a:schemeClr val="tx1"/>
              </a:buClr>
              <a:buFont typeface="Wingdings" panose="05000000000000000000" pitchFamily="2" charset="2"/>
              <a:buChar char="§"/>
            </a:pPr>
            <a:r>
              <a:rPr lang="en-US" sz="1800" dirty="0">
                <a:latin typeface="Open Sans" panose="020B0606030504020204" pitchFamily="34" charset="0"/>
                <a:ea typeface="Open Sans" panose="020B0606030504020204" pitchFamily="34" charset="0"/>
                <a:cs typeface="Open Sans" panose="020B0606030504020204" pitchFamily="34" charset="0"/>
              </a:rPr>
              <a:t>Plan how you spend and save your money</a:t>
            </a:r>
          </a:p>
          <a:p>
            <a:pPr marL="342900" indent="-342900" algn="l">
              <a:spcAft>
                <a:spcPts val="600"/>
              </a:spcAft>
              <a:buClr>
                <a:schemeClr val="tx1"/>
              </a:buClr>
              <a:buFont typeface="Wingdings" panose="05000000000000000000" pitchFamily="2" charset="2"/>
              <a:buChar char="§"/>
            </a:pPr>
            <a:r>
              <a:rPr lang="en-US" sz="1800" dirty="0">
                <a:latin typeface="Open Sans" panose="020B0606030504020204" pitchFamily="34" charset="0"/>
                <a:ea typeface="Open Sans" panose="020B0606030504020204" pitchFamily="34" charset="0"/>
                <a:cs typeface="Open Sans" panose="020B0606030504020204" pitchFamily="34" charset="0"/>
              </a:rPr>
              <a:t>Think twice before buying. Ask yourself: “Do I really need it?”</a:t>
            </a:r>
          </a:p>
          <a:p>
            <a:pPr marL="342900" indent="-342900" algn="l">
              <a:spcAft>
                <a:spcPts val="600"/>
              </a:spcAft>
              <a:buClr>
                <a:schemeClr val="tx1"/>
              </a:buClr>
              <a:buFont typeface="Wingdings" panose="05000000000000000000" pitchFamily="2" charset="2"/>
              <a:buChar char="§"/>
            </a:pPr>
            <a:r>
              <a:rPr lang="en-US" sz="1800" dirty="0">
                <a:latin typeface="Open Sans" panose="020B0606030504020204" pitchFamily="34" charset="0"/>
                <a:ea typeface="Open Sans" panose="020B0606030504020204" pitchFamily="34" charset="0"/>
                <a:cs typeface="Open Sans" panose="020B0606030504020204" pitchFamily="34" charset="0"/>
              </a:rPr>
              <a:t>Learn to make tradeoffs.</a:t>
            </a:r>
          </a:p>
          <a:p>
            <a:pPr marL="342900" indent="-342900" algn="l">
              <a:spcAft>
                <a:spcPts val="600"/>
              </a:spcAft>
              <a:buClr>
                <a:schemeClr val="tx1"/>
              </a:buClr>
              <a:buFont typeface="Wingdings" panose="05000000000000000000" pitchFamily="2" charset="2"/>
              <a:buChar char="§"/>
            </a:pPr>
            <a:r>
              <a:rPr lang="en-US" sz="1800" dirty="0">
                <a:latin typeface="Open Sans" panose="020B0606030504020204" pitchFamily="34" charset="0"/>
                <a:ea typeface="Open Sans" panose="020B0606030504020204" pitchFamily="34" charset="0"/>
                <a:cs typeface="Open Sans" panose="020B0606030504020204" pitchFamily="34" charset="0"/>
              </a:rPr>
              <a:t>Creating a budget is easy!</a:t>
            </a:r>
          </a:p>
          <a:p>
            <a:pPr marL="342900" indent="-342900" algn="l">
              <a:spcAft>
                <a:spcPts val="600"/>
              </a:spcAft>
              <a:buClr>
                <a:schemeClr val="tx1"/>
              </a:buClr>
              <a:buFont typeface="Wingdings" panose="05000000000000000000" pitchFamily="2" charset="2"/>
              <a:buChar char="§"/>
            </a:pPr>
            <a:r>
              <a:rPr lang="en-US" sz="1800" b="0" i="0" dirty="0">
                <a:solidFill>
                  <a:srgbClr val="4C4C4C"/>
                </a:solidFill>
                <a:effectLst/>
                <a:latin typeface="Open Sans" panose="020B0606030504020204" pitchFamily="34" charset="0"/>
                <a:ea typeface="Open Sans" panose="020B0606030504020204" pitchFamily="34" charset="0"/>
                <a:cs typeface="Open Sans" panose="020B0606030504020204" pitchFamily="34" charset="0"/>
              </a:rPr>
              <a:t>Saving is a key to reaching financial independence and building wealth. </a:t>
            </a:r>
          </a:p>
          <a:p>
            <a:pPr marL="342900" indent="-342900" algn="l">
              <a:spcAft>
                <a:spcPts val="600"/>
              </a:spcAft>
              <a:buClr>
                <a:schemeClr val="tx1"/>
              </a:buClr>
              <a:buFont typeface="Wingdings" panose="05000000000000000000" pitchFamily="2" charset="2"/>
              <a:buChar char="§"/>
            </a:pPr>
            <a:r>
              <a:rPr lang="en-US" sz="1800" b="0" i="0" dirty="0">
                <a:solidFill>
                  <a:srgbClr val="4C4C4C"/>
                </a:solidFill>
                <a:effectLst/>
                <a:latin typeface="Open Sans" panose="020B0606030504020204" pitchFamily="34" charset="0"/>
                <a:ea typeface="Open Sans" panose="020B0606030504020204" pitchFamily="34" charset="0"/>
                <a:cs typeface="Open Sans" panose="020B0606030504020204" pitchFamily="34" charset="0"/>
              </a:rPr>
              <a:t>The money you save gives you so many benefits, like having cash in an emergency.</a:t>
            </a:r>
            <a:endParaRPr lang="en-US" sz="1800" dirty="0">
              <a:latin typeface="Open Sans" panose="020B0606030504020204" pitchFamily="34" charset="0"/>
              <a:ea typeface="Open Sans" panose="020B0606030504020204" pitchFamily="34" charset="0"/>
              <a:cs typeface="Open Sans" panose="020B0606030504020204" pitchFamily="34" charset="0"/>
            </a:endParaRPr>
          </a:p>
        </p:txBody>
      </p:sp>
      <p:sp>
        <p:nvSpPr>
          <p:cNvPr id="7" name="Content Placeholder 2">
            <a:extLst>
              <a:ext uri="{FF2B5EF4-FFF2-40B4-BE49-F238E27FC236}">
                <a16:creationId xmlns:a16="http://schemas.microsoft.com/office/drawing/2014/main" id="{74C44DF7-BFC1-497B-A117-5C4D18DCA3D8}"/>
              </a:ext>
            </a:extLst>
          </p:cNvPr>
          <p:cNvSpPr>
            <a:spLocks noGrp="1"/>
          </p:cNvSpPr>
          <p:nvPr>
            <p:ph idx="1"/>
          </p:nvPr>
        </p:nvSpPr>
        <p:spPr>
          <a:xfrm>
            <a:off x="1053723" y="5660914"/>
            <a:ext cx="7036553" cy="609600"/>
          </a:xfrm>
        </p:spPr>
        <p:txBody>
          <a:bodyPr/>
          <a:lstStyle/>
          <a:p>
            <a:pPr marL="0" indent="0" algn="ctr">
              <a:buNone/>
            </a:pPr>
            <a:r>
              <a:rPr lang="en-US" sz="2800" dirty="0">
                <a:latin typeface="Open Sans" panose="020B0606030504020204" pitchFamily="34" charset="0"/>
                <a:ea typeface="Open Sans" panose="020B0606030504020204" pitchFamily="34" charset="0"/>
                <a:cs typeface="Open Sans" panose="020B0606030504020204" pitchFamily="34" charset="0"/>
              </a:rPr>
              <a:t>What did you learn about today?</a:t>
            </a:r>
          </a:p>
        </p:txBody>
      </p:sp>
      <p:sp>
        <p:nvSpPr>
          <p:cNvPr id="6" name="Slide Number Placeholder 5"/>
          <p:cNvSpPr>
            <a:spLocks noGrp="1"/>
          </p:cNvSpPr>
          <p:nvPr>
            <p:ph type="sldNum" sz="quarter" idx="10"/>
          </p:nvPr>
        </p:nvSpPr>
        <p:spPr>
          <a:xfrm>
            <a:off x="8594725" y="6569075"/>
            <a:ext cx="365760" cy="288925"/>
          </a:xfrm>
        </p:spPr>
        <p:txBody>
          <a:bodyPr/>
          <a:lstStyle/>
          <a:p>
            <a:fld id="{9817CEA9-6386-4E0F-962A-05EAA27AC9B5}" type="slidenum">
              <a:rPr lang="en-US" altLang="en-US"/>
              <a:pPr/>
              <a:t>13</a:t>
            </a:fld>
            <a:endParaRPr lang="en-US" altLang="en-US" dirty="0"/>
          </a:p>
        </p:txBody>
      </p:sp>
    </p:spTree>
    <p:custDataLst>
      <p:tags r:id="rId1"/>
    </p:custDataLst>
    <p:extLst>
      <p:ext uri="{BB962C8B-B14F-4D97-AF65-F5344CB8AC3E}">
        <p14:creationId xmlns:p14="http://schemas.microsoft.com/office/powerpoint/2010/main" val="1654873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580">
                                          <p:stCondLst>
                                            <p:cond delay="0"/>
                                          </p:stCondLst>
                                        </p:cTn>
                                        <p:tgtEl>
                                          <p:spTgt spid="7">
                                            <p:txEl>
                                              <p:pRg st="0" end="0"/>
                                            </p:txEl>
                                          </p:spTgt>
                                        </p:tgtEl>
                                      </p:cBhvr>
                                    </p:animEffect>
                                    <p:anim calcmode="lin" valueType="num">
                                      <p:cBhvr>
                                        <p:cTn id="8" dur="1822" tmFilter="0,0; 0.14,0.36; 0.43,0.73; 0.71,0.91; 1.0,1.0">
                                          <p:stCondLst>
                                            <p:cond delay="0"/>
                                          </p:stCondLst>
                                        </p:cTn>
                                        <p:tgtEl>
                                          <p:spTgt spid="7">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xEl>
                                              <p:pRg st="0" end="0"/>
                                            </p:txEl>
                                          </p:spTgt>
                                        </p:tgtEl>
                                      </p:cBhvr>
                                      <p:to x="100000" y="60000"/>
                                    </p:animScale>
                                    <p:animScale>
                                      <p:cBhvr>
                                        <p:cTn id="14" dur="166" decel="50000">
                                          <p:stCondLst>
                                            <p:cond delay="676"/>
                                          </p:stCondLst>
                                        </p:cTn>
                                        <p:tgtEl>
                                          <p:spTgt spid="7">
                                            <p:txEl>
                                              <p:pRg st="0" end="0"/>
                                            </p:txEl>
                                          </p:spTgt>
                                        </p:tgtEl>
                                      </p:cBhvr>
                                      <p:to x="100000" y="100000"/>
                                    </p:animScale>
                                    <p:animScale>
                                      <p:cBhvr>
                                        <p:cTn id="15" dur="26">
                                          <p:stCondLst>
                                            <p:cond delay="1312"/>
                                          </p:stCondLst>
                                        </p:cTn>
                                        <p:tgtEl>
                                          <p:spTgt spid="7">
                                            <p:txEl>
                                              <p:pRg st="0" end="0"/>
                                            </p:txEl>
                                          </p:spTgt>
                                        </p:tgtEl>
                                      </p:cBhvr>
                                      <p:to x="100000" y="80000"/>
                                    </p:animScale>
                                    <p:animScale>
                                      <p:cBhvr>
                                        <p:cTn id="16" dur="166" decel="50000">
                                          <p:stCondLst>
                                            <p:cond delay="1338"/>
                                          </p:stCondLst>
                                        </p:cTn>
                                        <p:tgtEl>
                                          <p:spTgt spid="7">
                                            <p:txEl>
                                              <p:pRg st="0" end="0"/>
                                            </p:txEl>
                                          </p:spTgt>
                                        </p:tgtEl>
                                      </p:cBhvr>
                                      <p:to x="100000" y="100000"/>
                                    </p:animScale>
                                    <p:animScale>
                                      <p:cBhvr>
                                        <p:cTn id="17" dur="26">
                                          <p:stCondLst>
                                            <p:cond delay="1642"/>
                                          </p:stCondLst>
                                        </p:cTn>
                                        <p:tgtEl>
                                          <p:spTgt spid="7">
                                            <p:txEl>
                                              <p:pRg st="0" end="0"/>
                                            </p:txEl>
                                          </p:spTgt>
                                        </p:tgtEl>
                                      </p:cBhvr>
                                      <p:to x="100000" y="90000"/>
                                    </p:animScale>
                                    <p:animScale>
                                      <p:cBhvr>
                                        <p:cTn id="18" dur="166" decel="50000">
                                          <p:stCondLst>
                                            <p:cond delay="1668"/>
                                          </p:stCondLst>
                                        </p:cTn>
                                        <p:tgtEl>
                                          <p:spTgt spid="7">
                                            <p:txEl>
                                              <p:pRg st="0" end="0"/>
                                            </p:txEl>
                                          </p:spTgt>
                                        </p:tgtEl>
                                      </p:cBhvr>
                                      <p:to x="100000" y="100000"/>
                                    </p:animScale>
                                    <p:animScale>
                                      <p:cBhvr>
                                        <p:cTn id="19" dur="26">
                                          <p:stCondLst>
                                            <p:cond delay="1808"/>
                                          </p:stCondLst>
                                        </p:cTn>
                                        <p:tgtEl>
                                          <p:spTgt spid="7">
                                            <p:txEl>
                                              <p:pRg st="0" end="0"/>
                                            </p:txEl>
                                          </p:spTgt>
                                        </p:tgtEl>
                                      </p:cBhvr>
                                      <p:to x="100000" y="95000"/>
                                    </p:animScale>
                                    <p:animScale>
                                      <p:cBhvr>
                                        <p:cTn id="20" dur="166" decel="50000">
                                          <p:stCondLst>
                                            <p:cond delay="1834"/>
                                          </p:stCondLst>
                                        </p:cTn>
                                        <p:tgtEl>
                                          <p:spTgt spid="7">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Title 5"/>
          <p:cNvSpPr>
            <a:spLocks noGrp="1"/>
          </p:cNvSpPr>
          <p:nvPr>
            <p:ph type="title" idx="4294967295"/>
          </p:nvPr>
        </p:nvSpPr>
        <p:spPr>
          <a:xfrm>
            <a:off x="734290" y="2013286"/>
            <a:ext cx="4611709" cy="175432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base" latinLnBrk="0" hangingPunct="1">
              <a:lnSpc>
                <a:spcPct val="100000"/>
              </a:lnSpc>
              <a:spcBef>
                <a:spcPct val="0"/>
              </a:spcBef>
              <a:spcAft>
                <a:spcPts val="1200"/>
              </a:spcAft>
              <a:buClrTx/>
              <a:buSzTx/>
              <a:buFontTx/>
              <a:buNone/>
              <a:tabLst/>
              <a:defRPr/>
            </a:pPr>
            <a:r>
              <a:rPr kumimoji="0" lang="en-US" sz="54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Arial" charset="0"/>
              </a:rPr>
              <a:t>Thank You / Feedback</a:t>
            </a:r>
            <a:endParaRPr kumimoji="0" lang="en-US" sz="3600" b="0" i="0" u="none" strike="noStrike" kern="1200" cap="none" spc="0" normalizeH="0" baseline="0" noProof="0" dirty="0">
              <a:ln>
                <a:noFill/>
              </a:ln>
              <a:solidFill>
                <a:schemeClr val="tx2">
                  <a:lumMod val="20000"/>
                  <a:lumOff val="80000"/>
                </a:schemeClr>
              </a:solidFill>
              <a:effectLst/>
              <a:uLnTx/>
              <a:uFillTx/>
              <a:latin typeface="Century Gothic" panose="020B0502020202020204" pitchFamily="34" charset="0"/>
              <a:ea typeface="+mn-ea"/>
              <a:cs typeface="Arial" charset="0"/>
            </a:endParaRPr>
          </a:p>
        </p:txBody>
      </p:sp>
      <p:sp>
        <p:nvSpPr>
          <p:cNvPr id="39939" name="Slide Number Placeholder 3"/>
          <p:cNvSpPr>
            <a:spLocks noGrp="1"/>
          </p:cNvSpPr>
          <p:nvPr>
            <p:ph type="sldNum" sz="quarter" idx="10"/>
          </p:nvPr>
        </p:nvSpPr>
        <p:spPr>
          <a:xfrm>
            <a:off x="8594725" y="6569075"/>
            <a:ext cx="365760" cy="288925"/>
          </a:xfrm>
        </p:spPr>
        <p:txBody>
          <a:bodyPr/>
          <a:lstStyle/>
          <a:p>
            <a:fld id="{65AE5D9C-5993-4158-8F0B-8B700D793675}" type="slidenum">
              <a:rPr lang="en-US" smtClean="0">
                <a:solidFill>
                  <a:srgbClr val="5098AC"/>
                </a:solidFill>
              </a:rPr>
              <a:pPr/>
              <a:t>14</a:t>
            </a:fld>
            <a:endParaRPr lang="en-US" dirty="0">
              <a:solidFill>
                <a:srgbClr val="5098AC"/>
              </a:solidFill>
            </a:endParaRPr>
          </a:p>
        </p:txBody>
      </p:sp>
    </p:spTree>
    <p:custDataLst>
      <p:tags r:id="rId1"/>
    </p:custDataLst>
    <p:extLst>
      <p:ext uri="{BB962C8B-B14F-4D97-AF65-F5344CB8AC3E}">
        <p14:creationId xmlns:p14="http://schemas.microsoft.com/office/powerpoint/2010/main" val="923532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CAB865-A8E4-452C-BB8E-B86D387B7E9F}"/>
              </a:ext>
            </a:extLst>
          </p:cNvPr>
          <p:cNvSpPr>
            <a:spLocks noGrp="1"/>
          </p:cNvSpPr>
          <p:nvPr>
            <p:ph type="title"/>
          </p:nvPr>
        </p:nvSpPr>
        <p:spPr>
          <a:xfrm>
            <a:off x="547730" y="-1143000"/>
            <a:ext cx="8229600" cy="1143000"/>
          </a:xfrm>
        </p:spPr>
        <p:txBody>
          <a:bodyPr vert="horz" wrap="square" lIns="0" tIns="0" rIns="0" bIns="0" numCol="1" anchor="b" anchorCtr="0" compatLnSpc="1">
            <a:prstTxWarp prst="textNoShape">
              <a:avLst/>
            </a:prstTxWarp>
          </a:bodyPr>
          <a:lstStyle/>
          <a:p>
            <a:r>
              <a:rPr lang="en-US" dirty="0"/>
              <a:t>Thank You / Links to Feedback Forms</a:t>
            </a:r>
          </a:p>
        </p:txBody>
      </p:sp>
      <p:grpSp>
        <p:nvGrpSpPr>
          <p:cNvPr id="3" name="Group 2" descr="icon of an exclamation point">
            <a:extLst>
              <a:ext uri="{FF2B5EF4-FFF2-40B4-BE49-F238E27FC236}">
                <a16:creationId xmlns:a16="http://schemas.microsoft.com/office/drawing/2014/main" id="{6DE7429F-E056-4E1C-85C3-AADE0A6E4073}"/>
              </a:ext>
            </a:extLst>
          </p:cNvPr>
          <p:cNvGrpSpPr/>
          <p:nvPr/>
        </p:nvGrpSpPr>
        <p:grpSpPr>
          <a:xfrm>
            <a:off x="4191000" y="381000"/>
            <a:ext cx="695357" cy="695357"/>
            <a:chOff x="4191000" y="381000"/>
            <a:chExt cx="695357" cy="695357"/>
          </a:xfrm>
        </p:grpSpPr>
        <p:sp>
          <p:nvSpPr>
            <p:cNvPr id="8" name="Freeform 508"/>
            <p:cNvSpPr>
              <a:spLocks noEditPoints="1"/>
            </p:cNvSpPr>
            <p:nvPr/>
          </p:nvSpPr>
          <p:spPr bwMode="auto">
            <a:xfrm>
              <a:off x="4191000" y="381000"/>
              <a:ext cx="695357" cy="695357"/>
            </a:xfrm>
            <a:custGeom>
              <a:avLst/>
              <a:gdLst>
                <a:gd name="T0" fmla="*/ 1489 w 3617"/>
                <a:gd name="T1" fmla="*/ 187 h 3617"/>
                <a:gd name="T2" fmla="*/ 1096 w 3617"/>
                <a:gd name="T3" fmla="*/ 318 h 3617"/>
                <a:gd name="T4" fmla="*/ 754 w 3617"/>
                <a:gd name="T5" fmla="*/ 538 h 3617"/>
                <a:gd name="T6" fmla="*/ 475 w 3617"/>
                <a:gd name="T7" fmla="*/ 833 h 3617"/>
                <a:gd name="T8" fmla="*/ 277 w 3617"/>
                <a:gd name="T9" fmla="*/ 1190 h 3617"/>
                <a:gd name="T10" fmla="*/ 170 w 3617"/>
                <a:gd name="T11" fmla="*/ 1593 h 3617"/>
                <a:gd name="T12" fmla="*/ 170 w 3617"/>
                <a:gd name="T13" fmla="*/ 2024 h 3617"/>
                <a:gd name="T14" fmla="*/ 277 w 3617"/>
                <a:gd name="T15" fmla="*/ 2428 h 3617"/>
                <a:gd name="T16" fmla="*/ 475 w 3617"/>
                <a:gd name="T17" fmla="*/ 2783 h 3617"/>
                <a:gd name="T18" fmla="*/ 754 w 3617"/>
                <a:gd name="T19" fmla="*/ 3079 h 3617"/>
                <a:gd name="T20" fmla="*/ 1096 w 3617"/>
                <a:gd name="T21" fmla="*/ 3299 h 3617"/>
                <a:gd name="T22" fmla="*/ 1489 w 3617"/>
                <a:gd name="T23" fmla="*/ 3429 h 3617"/>
                <a:gd name="T24" fmla="*/ 1917 w 3617"/>
                <a:gd name="T25" fmla="*/ 3456 h 3617"/>
                <a:gd name="T26" fmla="*/ 2329 w 3617"/>
                <a:gd name="T27" fmla="*/ 3376 h 3617"/>
                <a:gd name="T28" fmla="*/ 2699 w 3617"/>
                <a:gd name="T29" fmla="*/ 3199 h 3617"/>
                <a:gd name="T30" fmla="*/ 3012 w 3617"/>
                <a:gd name="T31" fmla="*/ 2939 h 3617"/>
                <a:gd name="T32" fmla="*/ 3251 w 3617"/>
                <a:gd name="T33" fmla="*/ 2612 h 3617"/>
                <a:gd name="T34" fmla="*/ 3405 w 3617"/>
                <a:gd name="T35" fmla="*/ 2231 h 3617"/>
                <a:gd name="T36" fmla="*/ 3460 w 3617"/>
                <a:gd name="T37" fmla="*/ 1808 h 3617"/>
                <a:gd name="T38" fmla="*/ 3405 w 3617"/>
                <a:gd name="T39" fmla="*/ 1387 h 3617"/>
                <a:gd name="T40" fmla="*/ 3251 w 3617"/>
                <a:gd name="T41" fmla="*/ 1005 h 3617"/>
                <a:gd name="T42" fmla="*/ 3012 w 3617"/>
                <a:gd name="T43" fmla="*/ 678 h 3617"/>
                <a:gd name="T44" fmla="*/ 2699 w 3617"/>
                <a:gd name="T45" fmla="*/ 418 h 3617"/>
                <a:gd name="T46" fmla="*/ 2329 w 3617"/>
                <a:gd name="T47" fmla="*/ 241 h 3617"/>
                <a:gd name="T48" fmla="*/ 1917 w 3617"/>
                <a:gd name="T49" fmla="*/ 161 h 3617"/>
                <a:gd name="T50" fmla="*/ 2027 w 3617"/>
                <a:gd name="T51" fmla="*/ 13 h 3617"/>
                <a:gd name="T52" fmla="*/ 2438 w 3617"/>
                <a:gd name="T53" fmla="*/ 114 h 3617"/>
                <a:gd name="T54" fmla="*/ 2808 w 3617"/>
                <a:gd name="T55" fmla="*/ 302 h 3617"/>
                <a:gd name="T56" fmla="*/ 3123 w 3617"/>
                <a:gd name="T57" fmla="*/ 567 h 3617"/>
                <a:gd name="T58" fmla="*/ 3369 w 3617"/>
                <a:gd name="T59" fmla="*/ 897 h 3617"/>
                <a:gd name="T60" fmla="*/ 3537 w 3617"/>
                <a:gd name="T61" fmla="*/ 1278 h 3617"/>
                <a:gd name="T62" fmla="*/ 3613 w 3617"/>
                <a:gd name="T63" fmla="*/ 1698 h 3617"/>
                <a:gd name="T64" fmla="*/ 3588 w 3617"/>
                <a:gd name="T65" fmla="*/ 2133 h 3617"/>
                <a:gd name="T66" fmla="*/ 3464 w 3617"/>
                <a:gd name="T67" fmla="*/ 2535 h 3617"/>
                <a:gd name="T68" fmla="*/ 3255 w 3617"/>
                <a:gd name="T69" fmla="*/ 2893 h 3617"/>
                <a:gd name="T70" fmla="*/ 2973 w 3617"/>
                <a:gd name="T71" fmla="*/ 3191 h 3617"/>
                <a:gd name="T72" fmla="*/ 2630 w 3617"/>
                <a:gd name="T73" fmla="*/ 3420 h 3617"/>
                <a:gd name="T74" fmla="*/ 2237 w 3617"/>
                <a:gd name="T75" fmla="*/ 3565 h 3617"/>
                <a:gd name="T76" fmla="*/ 1809 w 3617"/>
                <a:gd name="T77" fmla="*/ 3617 h 3617"/>
                <a:gd name="T78" fmla="*/ 1380 w 3617"/>
                <a:gd name="T79" fmla="*/ 3565 h 3617"/>
                <a:gd name="T80" fmla="*/ 987 w 3617"/>
                <a:gd name="T81" fmla="*/ 3420 h 3617"/>
                <a:gd name="T82" fmla="*/ 644 w 3617"/>
                <a:gd name="T83" fmla="*/ 3191 h 3617"/>
                <a:gd name="T84" fmla="*/ 362 w 3617"/>
                <a:gd name="T85" fmla="*/ 2893 h 3617"/>
                <a:gd name="T86" fmla="*/ 153 w 3617"/>
                <a:gd name="T87" fmla="*/ 2535 h 3617"/>
                <a:gd name="T88" fmla="*/ 30 w 3617"/>
                <a:gd name="T89" fmla="*/ 2133 h 3617"/>
                <a:gd name="T90" fmla="*/ 3 w 3617"/>
                <a:gd name="T91" fmla="*/ 1698 h 3617"/>
                <a:gd name="T92" fmla="*/ 79 w 3617"/>
                <a:gd name="T93" fmla="*/ 1278 h 3617"/>
                <a:gd name="T94" fmla="*/ 247 w 3617"/>
                <a:gd name="T95" fmla="*/ 897 h 3617"/>
                <a:gd name="T96" fmla="*/ 494 w 3617"/>
                <a:gd name="T97" fmla="*/ 567 h 3617"/>
                <a:gd name="T98" fmla="*/ 809 w 3617"/>
                <a:gd name="T99" fmla="*/ 302 h 3617"/>
                <a:gd name="T100" fmla="*/ 1178 w 3617"/>
                <a:gd name="T101" fmla="*/ 114 h 3617"/>
                <a:gd name="T102" fmla="*/ 1590 w 3617"/>
                <a:gd name="T103" fmla="*/ 13 h 3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617" h="3617">
                  <a:moveTo>
                    <a:pt x="1809" y="156"/>
                  </a:moveTo>
                  <a:lnTo>
                    <a:pt x="1700" y="161"/>
                  </a:lnTo>
                  <a:lnTo>
                    <a:pt x="1593" y="171"/>
                  </a:lnTo>
                  <a:lnTo>
                    <a:pt x="1489" y="187"/>
                  </a:lnTo>
                  <a:lnTo>
                    <a:pt x="1386" y="211"/>
                  </a:lnTo>
                  <a:lnTo>
                    <a:pt x="1287" y="241"/>
                  </a:lnTo>
                  <a:lnTo>
                    <a:pt x="1189" y="276"/>
                  </a:lnTo>
                  <a:lnTo>
                    <a:pt x="1096" y="318"/>
                  </a:lnTo>
                  <a:lnTo>
                    <a:pt x="1005" y="366"/>
                  </a:lnTo>
                  <a:lnTo>
                    <a:pt x="918" y="418"/>
                  </a:lnTo>
                  <a:lnTo>
                    <a:pt x="834" y="476"/>
                  </a:lnTo>
                  <a:lnTo>
                    <a:pt x="754" y="538"/>
                  </a:lnTo>
                  <a:lnTo>
                    <a:pt x="678" y="605"/>
                  </a:lnTo>
                  <a:lnTo>
                    <a:pt x="605" y="678"/>
                  </a:lnTo>
                  <a:lnTo>
                    <a:pt x="538" y="754"/>
                  </a:lnTo>
                  <a:lnTo>
                    <a:pt x="475" y="833"/>
                  </a:lnTo>
                  <a:lnTo>
                    <a:pt x="418" y="918"/>
                  </a:lnTo>
                  <a:lnTo>
                    <a:pt x="365" y="1005"/>
                  </a:lnTo>
                  <a:lnTo>
                    <a:pt x="318" y="1096"/>
                  </a:lnTo>
                  <a:lnTo>
                    <a:pt x="277" y="1190"/>
                  </a:lnTo>
                  <a:lnTo>
                    <a:pt x="241" y="1286"/>
                  </a:lnTo>
                  <a:lnTo>
                    <a:pt x="211" y="1387"/>
                  </a:lnTo>
                  <a:lnTo>
                    <a:pt x="188" y="1489"/>
                  </a:lnTo>
                  <a:lnTo>
                    <a:pt x="170" y="1593"/>
                  </a:lnTo>
                  <a:lnTo>
                    <a:pt x="161" y="1700"/>
                  </a:lnTo>
                  <a:lnTo>
                    <a:pt x="156" y="1808"/>
                  </a:lnTo>
                  <a:lnTo>
                    <a:pt x="161" y="1917"/>
                  </a:lnTo>
                  <a:lnTo>
                    <a:pt x="170" y="2024"/>
                  </a:lnTo>
                  <a:lnTo>
                    <a:pt x="188" y="2128"/>
                  </a:lnTo>
                  <a:lnTo>
                    <a:pt x="211" y="2231"/>
                  </a:lnTo>
                  <a:lnTo>
                    <a:pt x="241" y="2330"/>
                  </a:lnTo>
                  <a:lnTo>
                    <a:pt x="277" y="2428"/>
                  </a:lnTo>
                  <a:lnTo>
                    <a:pt x="318" y="2521"/>
                  </a:lnTo>
                  <a:lnTo>
                    <a:pt x="365" y="2612"/>
                  </a:lnTo>
                  <a:lnTo>
                    <a:pt x="418" y="2699"/>
                  </a:lnTo>
                  <a:lnTo>
                    <a:pt x="475" y="2783"/>
                  </a:lnTo>
                  <a:lnTo>
                    <a:pt x="538" y="2863"/>
                  </a:lnTo>
                  <a:lnTo>
                    <a:pt x="605" y="2939"/>
                  </a:lnTo>
                  <a:lnTo>
                    <a:pt x="678" y="3012"/>
                  </a:lnTo>
                  <a:lnTo>
                    <a:pt x="754" y="3079"/>
                  </a:lnTo>
                  <a:lnTo>
                    <a:pt x="834" y="3142"/>
                  </a:lnTo>
                  <a:lnTo>
                    <a:pt x="918" y="3199"/>
                  </a:lnTo>
                  <a:lnTo>
                    <a:pt x="1005" y="3252"/>
                  </a:lnTo>
                  <a:lnTo>
                    <a:pt x="1096" y="3299"/>
                  </a:lnTo>
                  <a:lnTo>
                    <a:pt x="1189" y="3340"/>
                  </a:lnTo>
                  <a:lnTo>
                    <a:pt x="1287" y="3376"/>
                  </a:lnTo>
                  <a:lnTo>
                    <a:pt x="1386" y="3406"/>
                  </a:lnTo>
                  <a:lnTo>
                    <a:pt x="1489" y="3429"/>
                  </a:lnTo>
                  <a:lnTo>
                    <a:pt x="1593" y="3446"/>
                  </a:lnTo>
                  <a:lnTo>
                    <a:pt x="1700" y="3456"/>
                  </a:lnTo>
                  <a:lnTo>
                    <a:pt x="1809" y="3461"/>
                  </a:lnTo>
                  <a:lnTo>
                    <a:pt x="1917" y="3456"/>
                  </a:lnTo>
                  <a:lnTo>
                    <a:pt x="2023" y="3446"/>
                  </a:lnTo>
                  <a:lnTo>
                    <a:pt x="2128" y="3429"/>
                  </a:lnTo>
                  <a:lnTo>
                    <a:pt x="2230" y="3406"/>
                  </a:lnTo>
                  <a:lnTo>
                    <a:pt x="2329" y="3376"/>
                  </a:lnTo>
                  <a:lnTo>
                    <a:pt x="2427" y="3340"/>
                  </a:lnTo>
                  <a:lnTo>
                    <a:pt x="2521" y="3299"/>
                  </a:lnTo>
                  <a:lnTo>
                    <a:pt x="2612" y="3252"/>
                  </a:lnTo>
                  <a:lnTo>
                    <a:pt x="2699" y="3199"/>
                  </a:lnTo>
                  <a:lnTo>
                    <a:pt x="2784" y="3142"/>
                  </a:lnTo>
                  <a:lnTo>
                    <a:pt x="2863" y="3079"/>
                  </a:lnTo>
                  <a:lnTo>
                    <a:pt x="2939" y="3012"/>
                  </a:lnTo>
                  <a:lnTo>
                    <a:pt x="3012" y="2939"/>
                  </a:lnTo>
                  <a:lnTo>
                    <a:pt x="3079" y="2863"/>
                  </a:lnTo>
                  <a:lnTo>
                    <a:pt x="3141" y="2783"/>
                  </a:lnTo>
                  <a:lnTo>
                    <a:pt x="3199" y="2699"/>
                  </a:lnTo>
                  <a:lnTo>
                    <a:pt x="3251" y="2612"/>
                  </a:lnTo>
                  <a:lnTo>
                    <a:pt x="3299" y="2521"/>
                  </a:lnTo>
                  <a:lnTo>
                    <a:pt x="3339" y="2428"/>
                  </a:lnTo>
                  <a:lnTo>
                    <a:pt x="3376" y="2330"/>
                  </a:lnTo>
                  <a:lnTo>
                    <a:pt x="3405" y="2231"/>
                  </a:lnTo>
                  <a:lnTo>
                    <a:pt x="3429" y="2128"/>
                  </a:lnTo>
                  <a:lnTo>
                    <a:pt x="3446" y="2024"/>
                  </a:lnTo>
                  <a:lnTo>
                    <a:pt x="3456" y="1917"/>
                  </a:lnTo>
                  <a:lnTo>
                    <a:pt x="3460" y="1808"/>
                  </a:lnTo>
                  <a:lnTo>
                    <a:pt x="3456" y="1700"/>
                  </a:lnTo>
                  <a:lnTo>
                    <a:pt x="3446" y="1593"/>
                  </a:lnTo>
                  <a:lnTo>
                    <a:pt x="3429" y="1489"/>
                  </a:lnTo>
                  <a:lnTo>
                    <a:pt x="3405" y="1387"/>
                  </a:lnTo>
                  <a:lnTo>
                    <a:pt x="3376" y="1286"/>
                  </a:lnTo>
                  <a:lnTo>
                    <a:pt x="3339" y="1190"/>
                  </a:lnTo>
                  <a:lnTo>
                    <a:pt x="3299" y="1096"/>
                  </a:lnTo>
                  <a:lnTo>
                    <a:pt x="3251" y="1005"/>
                  </a:lnTo>
                  <a:lnTo>
                    <a:pt x="3199" y="918"/>
                  </a:lnTo>
                  <a:lnTo>
                    <a:pt x="3141" y="833"/>
                  </a:lnTo>
                  <a:lnTo>
                    <a:pt x="3079" y="754"/>
                  </a:lnTo>
                  <a:lnTo>
                    <a:pt x="3012" y="678"/>
                  </a:lnTo>
                  <a:lnTo>
                    <a:pt x="2939" y="605"/>
                  </a:lnTo>
                  <a:lnTo>
                    <a:pt x="2863" y="538"/>
                  </a:lnTo>
                  <a:lnTo>
                    <a:pt x="2784" y="476"/>
                  </a:lnTo>
                  <a:lnTo>
                    <a:pt x="2699" y="418"/>
                  </a:lnTo>
                  <a:lnTo>
                    <a:pt x="2612" y="366"/>
                  </a:lnTo>
                  <a:lnTo>
                    <a:pt x="2521" y="318"/>
                  </a:lnTo>
                  <a:lnTo>
                    <a:pt x="2427" y="276"/>
                  </a:lnTo>
                  <a:lnTo>
                    <a:pt x="2329" y="241"/>
                  </a:lnTo>
                  <a:lnTo>
                    <a:pt x="2230" y="211"/>
                  </a:lnTo>
                  <a:lnTo>
                    <a:pt x="2128" y="187"/>
                  </a:lnTo>
                  <a:lnTo>
                    <a:pt x="2023" y="171"/>
                  </a:lnTo>
                  <a:lnTo>
                    <a:pt x="1917" y="161"/>
                  </a:lnTo>
                  <a:lnTo>
                    <a:pt x="1809" y="156"/>
                  </a:lnTo>
                  <a:close/>
                  <a:moveTo>
                    <a:pt x="1809" y="0"/>
                  </a:moveTo>
                  <a:lnTo>
                    <a:pt x="1918" y="4"/>
                  </a:lnTo>
                  <a:lnTo>
                    <a:pt x="2027" y="13"/>
                  </a:lnTo>
                  <a:lnTo>
                    <a:pt x="2133" y="29"/>
                  </a:lnTo>
                  <a:lnTo>
                    <a:pt x="2237" y="52"/>
                  </a:lnTo>
                  <a:lnTo>
                    <a:pt x="2339" y="79"/>
                  </a:lnTo>
                  <a:lnTo>
                    <a:pt x="2438" y="114"/>
                  </a:lnTo>
                  <a:lnTo>
                    <a:pt x="2535" y="153"/>
                  </a:lnTo>
                  <a:lnTo>
                    <a:pt x="2630" y="197"/>
                  </a:lnTo>
                  <a:lnTo>
                    <a:pt x="2720" y="248"/>
                  </a:lnTo>
                  <a:lnTo>
                    <a:pt x="2808" y="302"/>
                  </a:lnTo>
                  <a:lnTo>
                    <a:pt x="2893" y="362"/>
                  </a:lnTo>
                  <a:lnTo>
                    <a:pt x="2973" y="426"/>
                  </a:lnTo>
                  <a:lnTo>
                    <a:pt x="3050" y="494"/>
                  </a:lnTo>
                  <a:lnTo>
                    <a:pt x="3123" y="567"/>
                  </a:lnTo>
                  <a:lnTo>
                    <a:pt x="3191" y="644"/>
                  </a:lnTo>
                  <a:lnTo>
                    <a:pt x="3255" y="724"/>
                  </a:lnTo>
                  <a:lnTo>
                    <a:pt x="3315" y="809"/>
                  </a:lnTo>
                  <a:lnTo>
                    <a:pt x="3369" y="897"/>
                  </a:lnTo>
                  <a:lnTo>
                    <a:pt x="3420" y="987"/>
                  </a:lnTo>
                  <a:lnTo>
                    <a:pt x="3464" y="1082"/>
                  </a:lnTo>
                  <a:lnTo>
                    <a:pt x="3503" y="1179"/>
                  </a:lnTo>
                  <a:lnTo>
                    <a:pt x="3537" y="1278"/>
                  </a:lnTo>
                  <a:lnTo>
                    <a:pt x="3565" y="1380"/>
                  </a:lnTo>
                  <a:lnTo>
                    <a:pt x="3588" y="1483"/>
                  </a:lnTo>
                  <a:lnTo>
                    <a:pt x="3603" y="1590"/>
                  </a:lnTo>
                  <a:lnTo>
                    <a:pt x="3613" y="1698"/>
                  </a:lnTo>
                  <a:lnTo>
                    <a:pt x="3617" y="1808"/>
                  </a:lnTo>
                  <a:lnTo>
                    <a:pt x="3613" y="1918"/>
                  </a:lnTo>
                  <a:lnTo>
                    <a:pt x="3603" y="2027"/>
                  </a:lnTo>
                  <a:lnTo>
                    <a:pt x="3588" y="2133"/>
                  </a:lnTo>
                  <a:lnTo>
                    <a:pt x="3565" y="2237"/>
                  </a:lnTo>
                  <a:lnTo>
                    <a:pt x="3537" y="2340"/>
                  </a:lnTo>
                  <a:lnTo>
                    <a:pt x="3503" y="2439"/>
                  </a:lnTo>
                  <a:lnTo>
                    <a:pt x="3464" y="2535"/>
                  </a:lnTo>
                  <a:lnTo>
                    <a:pt x="3420" y="2630"/>
                  </a:lnTo>
                  <a:lnTo>
                    <a:pt x="3369" y="2720"/>
                  </a:lnTo>
                  <a:lnTo>
                    <a:pt x="3315" y="2808"/>
                  </a:lnTo>
                  <a:lnTo>
                    <a:pt x="3255" y="2893"/>
                  </a:lnTo>
                  <a:lnTo>
                    <a:pt x="3191" y="2973"/>
                  </a:lnTo>
                  <a:lnTo>
                    <a:pt x="3123" y="3050"/>
                  </a:lnTo>
                  <a:lnTo>
                    <a:pt x="3050" y="3123"/>
                  </a:lnTo>
                  <a:lnTo>
                    <a:pt x="2973" y="3191"/>
                  </a:lnTo>
                  <a:lnTo>
                    <a:pt x="2893" y="3255"/>
                  </a:lnTo>
                  <a:lnTo>
                    <a:pt x="2808" y="3314"/>
                  </a:lnTo>
                  <a:lnTo>
                    <a:pt x="2720" y="3369"/>
                  </a:lnTo>
                  <a:lnTo>
                    <a:pt x="2630" y="3420"/>
                  </a:lnTo>
                  <a:lnTo>
                    <a:pt x="2535" y="3464"/>
                  </a:lnTo>
                  <a:lnTo>
                    <a:pt x="2438" y="3504"/>
                  </a:lnTo>
                  <a:lnTo>
                    <a:pt x="2339" y="3538"/>
                  </a:lnTo>
                  <a:lnTo>
                    <a:pt x="2237" y="3565"/>
                  </a:lnTo>
                  <a:lnTo>
                    <a:pt x="2133" y="3587"/>
                  </a:lnTo>
                  <a:lnTo>
                    <a:pt x="2027" y="3604"/>
                  </a:lnTo>
                  <a:lnTo>
                    <a:pt x="1918" y="3614"/>
                  </a:lnTo>
                  <a:lnTo>
                    <a:pt x="1809" y="3617"/>
                  </a:lnTo>
                  <a:lnTo>
                    <a:pt x="1699" y="3614"/>
                  </a:lnTo>
                  <a:lnTo>
                    <a:pt x="1590" y="3604"/>
                  </a:lnTo>
                  <a:lnTo>
                    <a:pt x="1483" y="3587"/>
                  </a:lnTo>
                  <a:lnTo>
                    <a:pt x="1380" y="3565"/>
                  </a:lnTo>
                  <a:lnTo>
                    <a:pt x="1277" y="3538"/>
                  </a:lnTo>
                  <a:lnTo>
                    <a:pt x="1178" y="3504"/>
                  </a:lnTo>
                  <a:lnTo>
                    <a:pt x="1082" y="3464"/>
                  </a:lnTo>
                  <a:lnTo>
                    <a:pt x="987" y="3420"/>
                  </a:lnTo>
                  <a:lnTo>
                    <a:pt x="897" y="3369"/>
                  </a:lnTo>
                  <a:lnTo>
                    <a:pt x="809" y="3314"/>
                  </a:lnTo>
                  <a:lnTo>
                    <a:pt x="724" y="3255"/>
                  </a:lnTo>
                  <a:lnTo>
                    <a:pt x="644" y="3191"/>
                  </a:lnTo>
                  <a:lnTo>
                    <a:pt x="567" y="3123"/>
                  </a:lnTo>
                  <a:lnTo>
                    <a:pt x="494" y="3050"/>
                  </a:lnTo>
                  <a:lnTo>
                    <a:pt x="426" y="2973"/>
                  </a:lnTo>
                  <a:lnTo>
                    <a:pt x="362" y="2893"/>
                  </a:lnTo>
                  <a:lnTo>
                    <a:pt x="302" y="2808"/>
                  </a:lnTo>
                  <a:lnTo>
                    <a:pt x="247" y="2720"/>
                  </a:lnTo>
                  <a:lnTo>
                    <a:pt x="197" y="2630"/>
                  </a:lnTo>
                  <a:lnTo>
                    <a:pt x="153" y="2535"/>
                  </a:lnTo>
                  <a:lnTo>
                    <a:pt x="113" y="2439"/>
                  </a:lnTo>
                  <a:lnTo>
                    <a:pt x="79" y="2340"/>
                  </a:lnTo>
                  <a:lnTo>
                    <a:pt x="52" y="2237"/>
                  </a:lnTo>
                  <a:lnTo>
                    <a:pt x="30" y="2133"/>
                  </a:lnTo>
                  <a:lnTo>
                    <a:pt x="13" y="2027"/>
                  </a:lnTo>
                  <a:lnTo>
                    <a:pt x="3" y="1918"/>
                  </a:lnTo>
                  <a:lnTo>
                    <a:pt x="0" y="1808"/>
                  </a:lnTo>
                  <a:lnTo>
                    <a:pt x="3" y="1698"/>
                  </a:lnTo>
                  <a:lnTo>
                    <a:pt x="13" y="1590"/>
                  </a:lnTo>
                  <a:lnTo>
                    <a:pt x="30" y="1483"/>
                  </a:lnTo>
                  <a:lnTo>
                    <a:pt x="52" y="1380"/>
                  </a:lnTo>
                  <a:lnTo>
                    <a:pt x="79" y="1278"/>
                  </a:lnTo>
                  <a:lnTo>
                    <a:pt x="113" y="1179"/>
                  </a:lnTo>
                  <a:lnTo>
                    <a:pt x="153" y="1082"/>
                  </a:lnTo>
                  <a:lnTo>
                    <a:pt x="197" y="987"/>
                  </a:lnTo>
                  <a:lnTo>
                    <a:pt x="247" y="897"/>
                  </a:lnTo>
                  <a:lnTo>
                    <a:pt x="302" y="809"/>
                  </a:lnTo>
                  <a:lnTo>
                    <a:pt x="362" y="724"/>
                  </a:lnTo>
                  <a:lnTo>
                    <a:pt x="426" y="644"/>
                  </a:lnTo>
                  <a:lnTo>
                    <a:pt x="494" y="567"/>
                  </a:lnTo>
                  <a:lnTo>
                    <a:pt x="567" y="494"/>
                  </a:lnTo>
                  <a:lnTo>
                    <a:pt x="644" y="426"/>
                  </a:lnTo>
                  <a:lnTo>
                    <a:pt x="724" y="362"/>
                  </a:lnTo>
                  <a:lnTo>
                    <a:pt x="809" y="302"/>
                  </a:lnTo>
                  <a:lnTo>
                    <a:pt x="897" y="248"/>
                  </a:lnTo>
                  <a:lnTo>
                    <a:pt x="987" y="197"/>
                  </a:lnTo>
                  <a:lnTo>
                    <a:pt x="1082" y="153"/>
                  </a:lnTo>
                  <a:lnTo>
                    <a:pt x="1178" y="114"/>
                  </a:lnTo>
                  <a:lnTo>
                    <a:pt x="1277" y="79"/>
                  </a:lnTo>
                  <a:lnTo>
                    <a:pt x="1380" y="52"/>
                  </a:lnTo>
                  <a:lnTo>
                    <a:pt x="1483" y="29"/>
                  </a:lnTo>
                  <a:lnTo>
                    <a:pt x="1590" y="13"/>
                  </a:lnTo>
                  <a:lnTo>
                    <a:pt x="1699" y="4"/>
                  </a:lnTo>
                  <a:lnTo>
                    <a:pt x="1809"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23"/>
            <p:cNvSpPr>
              <a:spLocks/>
            </p:cNvSpPr>
            <p:nvPr/>
          </p:nvSpPr>
          <p:spPr bwMode="auto">
            <a:xfrm>
              <a:off x="4507539" y="551674"/>
              <a:ext cx="62278" cy="264682"/>
            </a:xfrm>
            <a:custGeom>
              <a:avLst/>
              <a:gdLst>
                <a:gd name="T0" fmla="*/ 0 w 397"/>
                <a:gd name="T1" fmla="*/ 0 h 1686"/>
                <a:gd name="T2" fmla="*/ 397 w 397"/>
                <a:gd name="T3" fmla="*/ 0 h 1686"/>
                <a:gd name="T4" fmla="*/ 285 w 397"/>
                <a:gd name="T5" fmla="*/ 1686 h 1686"/>
                <a:gd name="T6" fmla="*/ 116 w 397"/>
                <a:gd name="T7" fmla="*/ 1686 h 1686"/>
                <a:gd name="T8" fmla="*/ 0 w 397"/>
                <a:gd name="T9" fmla="*/ 0 h 1686"/>
              </a:gdLst>
              <a:ahLst/>
              <a:cxnLst>
                <a:cxn ang="0">
                  <a:pos x="T0" y="T1"/>
                </a:cxn>
                <a:cxn ang="0">
                  <a:pos x="T2" y="T3"/>
                </a:cxn>
                <a:cxn ang="0">
                  <a:pos x="T4" y="T5"/>
                </a:cxn>
                <a:cxn ang="0">
                  <a:pos x="T6" y="T7"/>
                </a:cxn>
                <a:cxn ang="0">
                  <a:pos x="T8" y="T9"/>
                </a:cxn>
              </a:cxnLst>
              <a:rect l="0" t="0" r="r" b="b"/>
              <a:pathLst>
                <a:path w="397" h="1686">
                  <a:moveTo>
                    <a:pt x="0" y="0"/>
                  </a:moveTo>
                  <a:lnTo>
                    <a:pt x="397" y="0"/>
                  </a:lnTo>
                  <a:lnTo>
                    <a:pt x="285" y="1686"/>
                  </a:lnTo>
                  <a:lnTo>
                    <a:pt x="116" y="1686"/>
                  </a:lnTo>
                  <a:lnTo>
                    <a:pt x="0" y="0"/>
                  </a:lnTo>
                  <a:close/>
                </a:path>
              </a:pathLst>
            </a:custGeom>
            <a:solidFill>
              <a:srgbClr val="5098AC"/>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a:lstStyle>
            <a:p>
              <a:endParaRPr lang="en-US"/>
            </a:p>
          </p:txBody>
        </p:sp>
        <p:sp>
          <p:nvSpPr>
            <p:cNvPr id="25" name="Freeform 24"/>
            <p:cNvSpPr>
              <a:spLocks/>
            </p:cNvSpPr>
            <p:nvPr/>
          </p:nvSpPr>
          <p:spPr bwMode="auto">
            <a:xfrm>
              <a:off x="4501878" y="853157"/>
              <a:ext cx="73601" cy="75017"/>
            </a:xfrm>
            <a:custGeom>
              <a:avLst/>
              <a:gdLst>
                <a:gd name="T0" fmla="*/ 229 w 464"/>
                <a:gd name="T1" fmla="*/ 0 h 472"/>
                <a:gd name="T2" fmla="*/ 268 w 464"/>
                <a:gd name="T3" fmla="*/ 4 h 472"/>
                <a:gd name="T4" fmla="*/ 305 w 464"/>
                <a:gd name="T5" fmla="*/ 13 h 472"/>
                <a:gd name="T6" fmla="*/ 338 w 464"/>
                <a:gd name="T7" fmla="*/ 27 h 472"/>
                <a:gd name="T8" fmla="*/ 368 w 464"/>
                <a:gd name="T9" fmla="*/ 47 h 472"/>
                <a:gd name="T10" fmla="*/ 396 w 464"/>
                <a:gd name="T11" fmla="*/ 70 h 472"/>
                <a:gd name="T12" fmla="*/ 420 w 464"/>
                <a:gd name="T13" fmla="*/ 98 h 472"/>
                <a:gd name="T14" fmla="*/ 439 w 464"/>
                <a:gd name="T15" fmla="*/ 129 h 472"/>
                <a:gd name="T16" fmla="*/ 453 w 464"/>
                <a:gd name="T17" fmla="*/ 164 h 472"/>
                <a:gd name="T18" fmla="*/ 461 w 464"/>
                <a:gd name="T19" fmla="*/ 200 h 472"/>
                <a:gd name="T20" fmla="*/ 464 w 464"/>
                <a:gd name="T21" fmla="*/ 239 h 472"/>
                <a:gd name="T22" fmla="*/ 461 w 464"/>
                <a:gd name="T23" fmla="*/ 276 h 472"/>
                <a:gd name="T24" fmla="*/ 453 w 464"/>
                <a:gd name="T25" fmla="*/ 312 h 472"/>
                <a:gd name="T26" fmla="*/ 439 w 464"/>
                <a:gd name="T27" fmla="*/ 345 h 472"/>
                <a:gd name="T28" fmla="*/ 420 w 464"/>
                <a:gd name="T29" fmla="*/ 377 h 472"/>
                <a:gd name="T30" fmla="*/ 396 w 464"/>
                <a:gd name="T31" fmla="*/ 404 h 472"/>
                <a:gd name="T32" fmla="*/ 368 w 464"/>
                <a:gd name="T33" fmla="*/ 428 h 472"/>
                <a:gd name="T34" fmla="*/ 338 w 464"/>
                <a:gd name="T35" fmla="*/ 447 h 472"/>
                <a:gd name="T36" fmla="*/ 305 w 464"/>
                <a:gd name="T37" fmla="*/ 460 h 472"/>
                <a:gd name="T38" fmla="*/ 268 w 464"/>
                <a:gd name="T39" fmla="*/ 469 h 472"/>
                <a:gd name="T40" fmla="*/ 229 w 464"/>
                <a:gd name="T41" fmla="*/ 472 h 472"/>
                <a:gd name="T42" fmla="*/ 193 w 464"/>
                <a:gd name="T43" fmla="*/ 469 h 472"/>
                <a:gd name="T44" fmla="*/ 157 w 464"/>
                <a:gd name="T45" fmla="*/ 460 h 472"/>
                <a:gd name="T46" fmla="*/ 124 w 464"/>
                <a:gd name="T47" fmla="*/ 447 h 472"/>
                <a:gd name="T48" fmla="*/ 94 w 464"/>
                <a:gd name="T49" fmla="*/ 428 h 472"/>
                <a:gd name="T50" fmla="*/ 67 w 464"/>
                <a:gd name="T51" fmla="*/ 404 h 472"/>
                <a:gd name="T52" fmla="*/ 43 w 464"/>
                <a:gd name="T53" fmla="*/ 377 h 472"/>
                <a:gd name="T54" fmla="*/ 26 w 464"/>
                <a:gd name="T55" fmla="*/ 345 h 472"/>
                <a:gd name="T56" fmla="*/ 11 w 464"/>
                <a:gd name="T57" fmla="*/ 312 h 472"/>
                <a:gd name="T58" fmla="*/ 2 w 464"/>
                <a:gd name="T59" fmla="*/ 276 h 472"/>
                <a:gd name="T60" fmla="*/ 0 w 464"/>
                <a:gd name="T61" fmla="*/ 239 h 472"/>
                <a:gd name="T62" fmla="*/ 2 w 464"/>
                <a:gd name="T63" fmla="*/ 200 h 472"/>
                <a:gd name="T64" fmla="*/ 11 w 464"/>
                <a:gd name="T65" fmla="*/ 164 h 472"/>
                <a:gd name="T66" fmla="*/ 26 w 464"/>
                <a:gd name="T67" fmla="*/ 129 h 472"/>
                <a:gd name="T68" fmla="*/ 43 w 464"/>
                <a:gd name="T69" fmla="*/ 98 h 472"/>
                <a:gd name="T70" fmla="*/ 67 w 464"/>
                <a:gd name="T71" fmla="*/ 70 h 472"/>
                <a:gd name="T72" fmla="*/ 94 w 464"/>
                <a:gd name="T73" fmla="*/ 47 h 472"/>
                <a:gd name="T74" fmla="*/ 124 w 464"/>
                <a:gd name="T75" fmla="*/ 27 h 472"/>
                <a:gd name="T76" fmla="*/ 157 w 464"/>
                <a:gd name="T77" fmla="*/ 13 h 472"/>
                <a:gd name="T78" fmla="*/ 193 w 464"/>
                <a:gd name="T79" fmla="*/ 4 h 472"/>
                <a:gd name="T80" fmla="*/ 229 w 464"/>
                <a:gd name="T81" fmla="*/ 0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64" h="472">
                  <a:moveTo>
                    <a:pt x="229" y="0"/>
                  </a:moveTo>
                  <a:lnTo>
                    <a:pt x="268" y="4"/>
                  </a:lnTo>
                  <a:lnTo>
                    <a:pt x="305" y="13"/>
                  </a:lnTo>
                  <a:lnTo>
                    <a:pt x="338" y="27"/>
                  </a:lnTo>
                  <a:lnTo>
                    <a:pt x="368" y="47"/>
                  </a:lnTo>
                  <a:lnTo>
                    <a:pt x="396" y="70"/>
                  </a:lnTo>
                  <a:lnTo>
                    <a:pt x="420" y="98"/>
                  </a:lnTo>
                  <a:lnTo>
                    <a:pt x="439" y="129"/>
                  </a:lnTo>
                  <a:lnTo>
                    <a:pt x="453" y="164"/>
                  </a:lnTo>
                  <a:lnTo>
                    <a:pt x="461" y="200"/>
                  </a:lnTo>
                  <a:lnTo>
                    <a:pt x="464" y="239"/>
                  </a:lnTo>
                  <a:lnTo>
                    <a:pt x="461" y="276"/>
                  </a:lnTo>
                  <a:lnTo>
                    <a:pt x="453" y="312"/>
                  </a:lnTo>
                  <a:lnTo>
                    <a:pt x="439" y="345"/>
                  </a:lnTo>
                  <a:lnTo>
                    <a:pt x="420" y="377"/>
                  </a:lnTo>
                  <a:lnTo>
                    <a:pt x="396" y="404"/>
                  </a:lnTo>
                  <a:lnTo>
                    <a:pt x="368" y="428"/>
                  </a:lnTo>
                  <a:lnTo>
                    <a:pt x="338" y="447"/>
                  </a:lnTo>
                  <a:lnTo>
                    <a:pt x="305" y="460"/>
                  </a:lnTo>
                  <a:lnTo>
                    <a:pt x="268" y="469"/>
                  </a:lnTo>
                  <a:lnTo>
                    <a:pt x="229" y="472"/>
                  </a:lnTo>
                  <a:lnTo>
                    <a:pt x="193" y="469"/>
                  </a:lnTo>
                  <a:lnTo>
                    <a:pt x="157" y="460"/>
                  </a:lnTo>
                  <a:lnTo>
                    <a:pt x="124" y="447"/>
                  </a:lnTo>
                  <a:lnTo>
                    <a:pt x="94" y="428"/>
                  </a:lnTo>
                  <a:lnTo>
                    <a:pt x="67" y="404"/>
                  </a:lnTo>
                  <a:lnTo>
                    <a:pt x="43" y="377"/>
                  </a:lnTo>
                  <a:lnTo>
                    <a:pt x="26" y="345"/>
                  </a:lnTo>
                  <a:lnTo>
                    <a:pt x="11" y="312"/>
                  </a:lnTo>
                  <a:lnTo>
                    <a:pt x="2" y="276"/>
                  </a:lnTo>
                  <a:lnTo>
                    <a:pt x="0" y="239"/>
                  </a:lnTo>
                  <a:lnTo>
                    <a:pt x="2" y="200"/>
                  </a:lnTo>
                  <a:lnTo>
                    <a:pt x="11" y="164"/>
                  </a:lnTo>
                  <a:lnTo>
                    <a:pt x="26" y="129"/>
                  </a:lnTo>
                  <a:lnTo>
                    <a:pt x="43" y="98"/>
                  </a:lnTo>
                  <a:lnTo>
                    <a:pt x="67" y="70"/>
                  </a:lnTo>
                  <a:lnTo>
                    <a:pt x="94" y="47"/>
                  </a:lnTo>
                  <a:lnTo>
                    <a:pt x="124" y="27"/>
                  </a:lnTo>
                  <a:lnTo>
                    <a:pt x="157" y="13"/>
                  </a:lnTo>
                  <a:lnTo>
                    <a:pt x="193" y="4"/>
                  </a:lnTo>
                  <a:lnTo>
                    <a:pt x="229" y="0"/>
                  </a:lnTo>
                  <a:close/>
                </a:path>
              </a:pathLst>
            </a:custGeom>
            <a:solidFill>
              <a:srgbClr val="5098AC"/>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a:lstStyle>
            <a:p>
              <a:endParaRPr lang="en-US"/>
            </a:p>
          </p:txBody>
        </p:sp>
      </p:grpSp>
      <p:sp>
        <p:nvSpPr>
          <p:cNvPr id="2" name="Content Placeholder 1"/>
          <p:cNvSpPr>
            <a:spLocks noGrp="1"/>
          </p:cNvSpPr>
          <p:nvPr>
            <p:ph idx="1"/>
          </p:nvPr>
        </p:nvSpPr>
        <p:spPr>
          <a:xfrm>
            <a:off x="614879" y="1828800"/>
            <a:ext cx="8077199" cy="4114800"/>
          </a:xfrm>
          <a:noFill/>
          <a:ln>
            <a:noFill/>
          </a:ln>
        </p:spPr>
        <p:txBody>
          <a:bodyPr anchor="t" anchorCtr="1"/>
          <a:lstStyle/>
          <a:p>
            <a:pPr marL="0" indent="0">
              <a:spcBef>
                <a:spcPts val="0"/>
              </a:spcBef>
              <a:buNone/>
            </a:pPr>
            <a:r>
              <a:rPr lang="en-US" sz="1600" dirty="0"/>
              <a:t>Thank you for your support and commitment to providing financial education within our communities!  To demonstrate our impact with the work you do, we are collecting volunteer and educator feedback.</a:t>
            </a:r>
          </a:p>
          <a:p>
            <a:pPr marL="0" indent="0">
              <a:spcBef>
                <a:spcPts val="0"/>
              </a:spcBef>
              <a:buNone/>
            </a:pPr>
            <a:endParaRPr lang="en-US" sz="1600" dirty="0"/>
          </a:p>
          <a:p>
            <a:pPr marL="0" indent="0">
              <a:spcBef>
                <a:spcPts val="0"/>
              </a:spcBef>
              <a:buNone/>
            </a:pPr>
            <a:r>
              <a:rPr lang="en-US" sz="1600" dirty="0"/>
              <a:t>Please go to the following page to enter feedback - </a:t>
            </a:r>
            <a:r>
              <a:rPr lang="en-US" sz="1600" dirty="0">
                <a:hlinkClick r:id="rId4"/>
              </a:rPr>
              <a:t>https://handsonbanking.org/volunteerfeedback/</a:t>
            </a:r>
            <a:r>
              <a:rPr lang="en-US" sz="1600" dirty="0"/>
              <a:t>.</a:t>
            </a:r>
          </a:p>
          <a:p>
            <a:pPr marL="0" indent="0">
              <a:spcBef>
                <a:spcPts val="0"/>
              </a:spcBef>
              <a:buNone/>
            </a:pPr>
            <a:endParaRPr lang="en-US" sz="1600" dirty="0"/>
          </a:p>
          <a:p>
            <a:pPr marL="0" indent="0">
              <a:spcBef>
                <a:spcPts val="0"/>
              </a:spcBef>
              <a:buNone/>
            </a:pPr>
            <a:r>
              <a:rPr lang="en-US" sz="1600" dirty="0"/>
              <a:t>Please have your participants go to the following webpage to submit their feedback - </a:t>
            </a:r>
            <a:r>
              <a:rPr lang="en-US" sz="1600" dirty="0">
                <a:hlinkClick r:id="rId5"/>
              </a:rPr>
              <a:t>https://handsonbanking.org/participant-survey/</a:t>
            </a:r>
            <a:r>
              <a:rPr lang="en-US" sz="1600" dirty="0"/>
              <a:t>.  </a:t>
            </a:r>
          </a:p>
          <a:p>
            <a:pPr marL="0" indent="0">
              <a:spcBef>
                <a:spcPts val="0"/>
              </a:spcBef>
              <a:buNone/>
            </a:pPr>
            <a:endParaRPr lang="en-US" sz="1600" dirty="0"/>
          </a:p>
          <a:p>
            <a:pPr marL="0" indent="0">
              <a:spcBef>
                <a:spcPts val="0"/>
              </a:spcBef>
              <a:buNone/>
            </a:pPr>
            <a:r>
              <a:rPr lang="en-US" sz="1600" dirty="0"/>
              <a:t>The evaluation does not contain any personal information for participants or you. The evaluation will help us understand participants’ knowledge and confidence about money management topics and will help us better demonstrate the impact of our efforts. </a:t>
            </a:r>
          </a:p>
        </p:txBody>
      </p:sp>
    </p:spTree>
    <p:custDataLst>
      <p:tags r:id="rId1"/>
    </p:custDataLst>
    <p:extLst>
      <p:ext uri="{BB962C8B-B14F-4D97-AF65-F5344CB8AC3E}">
        <p14:creationId xmlns:p14="http://schemas.microsoft.com/office/powerpoint/2010/main" val="1374689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Content Placeholder 2"/>
          <p:cNvSpPr>
            <a:spLocks noGrp="1"/>
          </p:cNvSpPr>
          <p:nvPr>
            <p:ph idx="1"/>
          </p:nvPr>
        </p:nvSpPr>
        <p:spPr>
          <a:xfrm>
            <a:off x="550863" y="1752600"/>
            <a:ext cx="8043861" cy="1371600"/>
          </a:xfrm>
          <a:noFill/>
        </p:spPr>
        <p:txBody>
          <a:bodyPr/>
          <a:lstStyle/>
          <a:p>
            <a:pPr marL="342900" indent="-342900" fontAlgn="auto">
              <a:spcAft>
                <a:spcPts val="0"/>
              </a:spcAft>
              <a:buClr>
                <a:schemeClr val="tx1"/>
              </a:buClr>
              <a:buFont typeface="Wingdings" panose="05000000000000000000" pitchFamily="2" charset="2"/>
              <a:buChar char="§"/>
            </a:pPr>
            <a:r>
              <a:rPr lang="en-US" dirty="0">
                <a:latin typeface="Century Gothic" panose="020B0502020202020204" pitchFamily="34" charset="0"/>
                <a:cs typeface="Arial" panose="020B0604020202020204" pitchFamily="34" charset="0"/>
              </a:rPr>
              <a:t>Have you ever wanted to buy something and did not have enough money?</a:t>
            </a:r>
          </a:p>
          <a:p>
            <a:pPr marL="342900" indent="-342900" fontAlgn="auto">
              <a:spcAft>
                <a:spcPts val="0"/>
              </a:spcAft>
              <a:buClr>
                <a:schemeClr val="tx1"/>
              </a:buClr>
              <a:buFont typeface="Wingdings" panose="05000000000000000000" pitchFamily="2" charset="2"/>
              <a:buChar char="§"/>
            </a:pPr>
            <a:r>
              <a:rPr lang="en-US" dirty="0">
                <a:latin typeface="Century Gothic" panose="020B0502020202020204" pitchFamily="34" charset="0"/>
                <a:cs typeface="Arial" panose="020B0604020202020204" pitchFamily="34" charset="0"/>
              </a:rPr>
              <a:t>How could you have saved money to get it?</a:t>
            </a:r>
          </a:p>
        </p:txBody>
      </p:sp>
      <p:pic>
        <p:nvPicPr>
          <p:cNvPr id="12" name="Picture 11" descr="smiling school kid with backpack"/>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0600" y="3429000"/>
            <a:ext cx="3581400" cy="2387003"/>
          </a:xfrm>
          <a:prstGeom prst="rect">
            <a:avLst/>
          </a:prstGeom>
          <a:ln>
            <a:noFill/>
          </a:ln>
          <a:effectLst>
            <a:outerShdw blurRad="292100" dist="139700" dir="2700000" algn="tl" rotWithShape="0">
              <a:srgbClr val="333333">
                <a:alpha val="65000"/>
              </a:srgbClr>
            </a:outerShdw>
          </a:effectLst>
        </p:spPr>
      </p:pic>
      <p:sp>
        <p:nvSpPr>
          <p:cNvPr id="9" name="Rectangle 5"/>
          <p:cNvSpPr txBox="1">
            <a:spLocks noChangeArrowheads="1"/>
          </p:cNvSpPr>
          <p:nvPr/>
        </p:nvSpPr>
        <p:spPr bwMode="auto">
          <a:xfrm>
            <a:off x="5294056" y="4038600"/>
            <a:ext cx="3397885" cy="946150"/>
          </a:xfrm>
          <a:prstGeom prst="rect">
            <a:avLst/>
          </a:prstGeom>
          <a:noFill/>
          <a:ln w="9525">
            <a:noFill/>
            <a:miter lim="800000"/>
            <a:headEnd/>
            <a:tailEnd/>
          </a:ln>
        </p:spPr>
        <p:txBody>
          <a:bodyPr/>
          <a:lstStyle/>
          <a:p>
            <a:pPr algn="ctr" eaLnBrk="1" hangingPunct="1">
              <a:lnSpc>
                <a:spcPct val="105000"/>
              </a:lnSpc>
              <a:defRPr/>
            </a:pPr>
            <a:r>
              <a:rPr lang="en-US" sz="2800" b="1" kern="0" dirty="0">
                <a:solidFill>
                  <a:schemeClr val="accent6">
                    <a:lumMod val="75000"/>
                  </a:schemeClr>
                </a:solidFill>
                <a:latin typeface="Century Gothic" panose="020B0502020202020204" pitchFamily="34" charset="0"/>
                <a:ea typeface="Open Sans" panose="020B0606030504020204" pitchFamily="34" charset="0"/>
                <a:cs typeface="Open Sans" panose="020B0606030504020204" pitchFamily="34" charset="0"/>
              </a:rPr>
              <a:t>It’s all about making choices!</a:t>
            </a:r>
          </a:p>
        </p:txBody>
      </p:sp>
      <p:sp>
        <p:nvSpPr>
          <p:cNvPr id="13" name="Slide Number Placeholder 5"/>
          <p:cNvSpPr>
            <a:spLocks noGrp="1"/>
          </p:cNvSpPr>
          <p:nvPr>
            <p:ph type="sldNum" sz="quarter" idx="10"/>
          </p:nvPr>
        </p:nvSpPr>
        <p:spPr>
          <a:xfrm>
            <a:off x="8594725" y="6569075"/>
            <a:ext cx="365760" cy="288925"/>
          </a:xfrm>
        </p:spPr>
        <p:txBody>
          <a:bodyPr/>
          <a:lstStyle/>
          <a:p>
            <a:fld id="{9817CEA9-6386-4E0F-962A-05EAA27AC9B5}" type="slidenum">
              <a:rPr lang="en-US" altLang="en-US"/>
              <a:pPr/>
              <a:t>2</a:t>
            </a:fld>
            <a:endParaRPr lang="en-US" altLang="en-US" dirty="0"/>
          </a:p>
        </p:txBody>
      </p:sp>
    </p:spTree>
    <p:custDataLst>
      <p:tags r:id="rId1"/>
    </p:custDataLst>
    <p:extLst>
      <p:ext uri="{BB962C8B-B14F-4D97-AF65-F5344CB8AC3E}">
        <p14:creationId xmlns:p14="http://schemas.microsoft.com/office/powerpoint/2010/main" val="2832690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Video – Budgeting Overview</a:t>
            </a:r>
          </a:p>
        </p:txBody>
      </p:sp>
      <p:pic>
        <p:nvPicPr>
          <p:cNvPr id="3" name="Middle_Budgeting_1_Intro1">
            <a:hlinkClick r:id="" action="ppaction://media"/>
            <a:extLst>
              <a:ext uri="{C183D7F6-B498-43B3-948B-1728B52AA6E4}">
                <adec:decorative xmlns:adec="http://schemas.microsoft.com/office/drawing/2017/decorative" val="1"/>
              </a:ext>
            </a:extLst>
          </p:cNvPr>
          <p:cNvPicPr>
            <a:picLocks noChangeAspect="1"/>
          </p:cNvPicPr>
          <p:nvPr>
            <a:videoFile r:link="rId3"/>
            <p:extLst>
              <p:ext uri="{DAA4B4D4-6D71-4841-9C94-3DE7FCFB9230}">
                <p14:media xmlns:p14="http://schemas.microsoft.com/office/powerpoint/2010/main" r:embed="rId2"/>
              </p:ext>
            </p:extLst>
          </p:nvPr>
        </p:nvPicPr>
        <p:blipFill>
          <a:blip r:embed="rId6"/>
          <a:stretch>
            <a:fillRect/>
          </a:stretch>
        </p:blipFill>
        <p:spPr>
          <a:xfrm>
            <a:off x="790925" y="2093298"/>
            <a:ext cx="7563737" cy="3545502"/>
          </a:xfrm>
          <a:prstGeom prst="rect">
            <a:avLst/>
          </a:prstGeom>
          <a:ln w="57150" cap="sq">
            <a:solidFill>
              <a:schemeClr val="tx2"/>
            </a:solidFill>
            <a:prstDash val="solid"/>
            <a:miter lim="800000"/>
          </a:ln>
          <a:effectLst>
            <a:outerShdw blurRad="50800" dist="38100" dir="2700000" algn="tl" rotWithShape="0">
              <a:srgbClr val="000000">
                <a:alpha val="43000"/>
              </a:srgbClr>
            </a:outerShdw>
          </a:effectLst>
        </p:spPr>
      </p:pic>
      <p:sp>
        <p:nvSpPr>
          <p:cNvPr id="13" name="Slide Number Placeholder 5"/>
          <p:cNvSpPr>
            <a:spLocks noGrp="1"/>
          </p:cNvSpPr>
          <p:nvPr>
            <p:ph type="sldNum" sz="quarter" idx="10"/>
          </p:nvPr>
        </p:nvSpPr>
        <p:spPr>
          <a:xfrm>
            <a:off x="8594725" y="6569075"/>
            <a:ext cx="365760" cy="288925"/>
          </a:xfrm>
        </p:spPr>
        <p:txBody>
          <a:bodyPr/>
          <a:lstStyle/>
          <a:p>
            <a:fld id="{9817CEA9-6386-4E0F-962A-05EAA27AC9B5}" type="slidenum">
              <a:rPr lang="en-US" altLang="en-US"/>
              <a:pPr/>
              <a:t>3</a:t>
            </a:fld>
            <a:endParaRPr lang="en-US" altLang="en-US" dirty="0"/>
          </a:p>
        </p:txBody>
      </p:sp>
    </p:spTree>
    <p:custDataLst>
      <p:tags r:id="rId1"/>
    </p:custDataLst>
    <p:extLst>
      <p:ext uri="{BB962C8B-B14F-4D97-AF65-F5344CB8AC3E}">
        <p14:creationId xmlns:p14="http://schemas.microsoft.com/office/powerpoint/2010/main" val="303176506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cTn>
                <p:tgtEl>
                  <p:spTgt spid="3"/>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550863" y="304800"/>
            <a:ext cx="4706937" cy="457201"/>
          </a:xfrm>
          <a:noFill/>
          <a:ln/>
          <a:extLst>
            <a:ext uri="{91240B29-F687-4F45-9708-019B960494DF}">
              <a14:hiddenLine xmlns:a14="http://schemas.microsoft.com/office/drawing/2010/main" w="28575" cmpd="sng">
                <a:solidFill>
                  <a:schemeClr val="tx1"/>
                </a:solidFill>
                <a:miter lim="800000"/>
                <a:headEnd/>
                <a:tailEnd/>
              </a14:hiddenLine>
            </a:ext>
          </a:extLst>
        </p:spPr>
        <p:txBody>
          <a:bodyPr/>
          <a:lstStyle/>
          <a:p>
            <a:r>
              <a:rPr lang="en-US" altLang="en-US" b="0" dirty="0">
                <a:latin typeface="Century Gothic" panose="020B0502020202020204" pitchFamily="34" charset="0"/>
              </a:rPr>
              <a:t>Needs vs Wants</a:t>
            </a:r>
            <a:br>
              <a:rPr lang="en-US" altLang="en-US" sz="2700" b="0" dirty="0">
                <a:latin typeface="Century Gothic" panose="020B0502020202020204" pitchFamily="34" charset="0"/>
              </a:rPr>
            </a:br>
            <a:endParaRPr lang="en-US" altLang="en-US" sz="2200" b="0" dirty="0">
              <a:solidFill>
                <a:schemeClr val="bg2"/>
              </a:solidFill>
              <a:latin typeface="Century Gothic" panose="020B0502020202020204" pitchFamily="34" charset="0"/>
            </a:endParaRPr>
          </a:p>
        </p:txBody>
      </p:sp>
      <p:grpSp>
        <p:nvGrpSpPr>
          <p:cNvPr id="7" name="Group 6">
            <a:extLst>
              <a:ext uri="{FF2B5EF4-FFF2-40B4-BE49-F238E27FC236}">
                <a16:creationId xmlns:a16="http://schemas.microsoft.com/office/drawing/2014/main" id="{18B071B6-8C96-4495-A2F5-52E3BA2252C9}"/>
              </a:ext>
              <a:ext uri="{C183D7F6-B498-43B3-948B-1728B52AA6E4}">
                <adec:decorative xmlns:adec="http://schemas.microsoft.com/office/drawing/2017/decorative" val="1"/>
              </a:ext>
            </a:extLst>
          </p:cNvPr>
          <p:cNvGrpSpPr/>
          <p:nvPr/>
        </p:nvGrpSpPr>
        <p:grpSpPr>
          <a:xfrm>
            <a:off x="609600" y="1987034"/>
            <a:ext cx="3352800" cy="3429000"/>
            <a:chOff x="685800" y="2133600"/>
            <a:chExt cx="3352800" cy="3429000"/>
          </a:xfrm>
        </p:grpSpPr>
        <p:sp>
          <p:nvSpPr>
            <p:cNvPr id="2" name="Rounded Rectangle 1"/>
            <p:cNvSpPr/>
            <p:nvPr/>
          </p:nvSpPr>
          <p:spPr bwMode="auto">
            <a:xfrm>
              <a:off x="685800" y="2133600"/>
              <a:ext cx="3352800" cy="3429000"/>
            </a:xfrm>
            <a:prstGeom prst="roundRect">
              <a:avLst/>
            </a:prstGeom>
            <a:solidFill>
              <a:schemeClr val="accent5">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Verdana" pitchFamily="34" charset="0"/>
                <a:ea typeface="ＭＳ Ｐゴシック" pitchFamily="34" charset="-128"/>
              </a:endParaRPr>
            </a:p>
          </p:txBody>
        </p:sp>
        <p:sp>
          <p:nvSpPr>
            <p:cNvPr id="5" name="Rectangle 4"/>
            <p:cNvSpPr/>
            <p:nvPr/>
          </p:nvSpPr>
          <p:spPr>
            <a:xfrm>
              <a:off x="1371600" y="2270124"/>
              <a:ext cx="1905000" cy="584775"/>
            </a:xfrm>
            <a:prstGeom prst="rect">
              <a:avLst/>
            </a:prstGeom>
          </p:spPr>
          <p:txBody>
            <a:bodyPr wrap="square">
              <a:spAutoFit/>
            </a:bodyPr>
            <a:lstStyle/>
            <a:p>
              <a:pPr algn="ctr"/>
              <a:r>
                <a:rPr lang="en-US" altLang="en-US" sz="3200" b="1" dirty="0">
                  <a:latin typeface="Open Sans" panose="020B0606030504020204" pitchFamily="34" charset="0"/>
                  <a:ea typeface="Open Sans" panose="020B0606030504020204" pitchFamily="34" charset="0"/>
                  <a:cs typeface="Open Sans" panose="020B0606030504020204" pitchFamily="34" charset="0"/>
                </a:rPr>
                <a:t>Needs</a:t>
              </a:r>
              <a:endParaRPr lang="en-US" sz="3200" b="1" dirty="0">
                <a:latin typeface="Open Sans" panose="020B0606030504020204" pitchFamily="34" charset="0"/>
                <a:ea typeface="Open Sans" panose="020B0606030504020204" pitchFamily="34" charset="0"/>
                <a:cs typeface="Open Sans" panose="020B0606030504020204" pitchFamily="34" charset="0"/>
              </a:endParaRPr>
            </a:p>
          </p:txBody>
        </p:sp>
      </p:grpSp>
      <p:sp>
        <p:nvSpPr>
          <p:cNvPr id="10" name="Content Placeholder 1"/>
          <p:cNvSpPr txBox="1">
            <a:spLocks/>
          </p:cNvSpPr>
          <p:nvPr/>
        </p:nvSpPr>
        <p:spPr>
          <a:xfrm>
            <a:off x="1086168" y="2977634"/>
            <a:ext cx="2723831" cy="1828800"/>
          </a:xfrm>
          <a:prstGeom prst="rect">
            <a:avLst/>
          </a:prstGeom>
          <a:noFill/>
          <a:ln>
            <a:noFill/>
          </a:ln>
        </p:spPr>
        <p:txBody>
          <a:bodyPr lIns="0" tIns="0" rIns="0" bIns="0" anchor="t" anchorCtr="0"/>
          <a:lstStyle>
            <a:lvl1pPr marL="225425" indent="-225425" algn="l" rtl="0" eaLnBrk="1" fontAlgn="base" hangingPunct="1">
              <a:lnSpc>
                <a:spcPct val="100000"/>
              </a:lnSpc>
              <a:spcBef>
                <a:spcPts val="600"/>
              </a:spcBef>
              <a:spcAft>
                <a:spcPct val="0"/>
              </a:spcAft>
              <a:buFont typeface="Arial" pitchFamily="34" charset="0"/>
              <a:buChar char="•"/>
              <a:defRPr sz="2400">
                <a:solidFill>
                  <a:srgbClr val="000000"/>
                </a:solidFill>
                <a:latin typeface="+mn-lt"/>
                <a:ea typeface="+mn-ea"/>
                <a:cs typeface="ヒラギノ角ゴ Pro W3"/>
              </a:defRPr>
            </a:lvl1pPr>
            <a:lvl2pPr marL="569913" indent="-225425" algn="l" rtl="0" eaLnBrk="1" fontAlgn="base" hangingPunct="1">
              <a:lnSpc>
                <a:spcPct val="100000"/>
              </a:lnSpc>
              <a:spcBef>
                <a:spcPts val="600"/>
              </a:spcBef>
              <a:spcAft>
                <a:spcPct val="0"/>
              </a:spcAft>
              <a:buFont typeface="Arial" pitchFamily="34" charset="0"/>
              <a:buChar char="•"/>
              <a:defRPr sz="2000">
                <a:solidFill>
                  <a:srgbClr val="000000"/>
                </a:solidFill>
                <a:latin typeface="+mn-lt"/>
                <a:ea typeface="+mn-ea"/>
                <a:cs typeface="ヒラギノ角ゴ Pro W3"/>
              </a:defRPr>
            </a:lvl2pPr>
            <a:lvl3pPr marL="914400" indent="-225425" algn="l" rtl="0" eaLnBrk="1" fontAlgn="base" hangingPunct="1">
              <a:lnSpc>
                <a:spcPct val="100000"/>
              </a:lnSpc>
              <a:spcBef>
                <a:spcPts val="600"/>
              </a:spcBef>
              <a:spcAft>
                <a:spcPct val="0"/>
              </a:spcAft>
              <a:buFont typeface="Arial" pitchFamily="34" charset="0"/>
              <a:buChar char="•"/>
              <a:defRPr>
                <a:solidFill>
                  <a:srgbClr val="000000"/>
                </a:solidFill>
                <a:latin typeface="+mn-lt"/>
                <a:ea typeface="+mn-ea"/>
                <a:cs typeface="ヒラギノ角ゴ Pro W3"/>
              </a:defRPr>
            </a:lvl3pPr>
            <a:lvl4pPr marL="1266825" indent="-233363" algn="l" rtl="0" eaLnBrk="1" fontAlgn="base" hangingPunct="1">
              <a:lnSpc>
                <a:spcPct val="100000"/>
              </a:lnSpc>
              <a:spcBef>
                <a:spcPts val="600"/>
              </a:spcBef>
              <a:spcAft>
                <a:spcPct val="0"/>
              </a:spcAft>
              <a:buFont typeface="Arial" pitchFamily="34" charset="0"/>
              <a:buChar char="•"/>
              <a:defRPr sz="1600">
                <a:solidFill>
                  <a:srgbClr val="000000"/>
                </a:solidFill>
                <a:latin typeface="+mn-lt"/>
                <a:ea typeface="+mn-ea"/>
                <a:cs typeface="ヒラギノ角ゴ Pro W3"/>
              </a:defRPr>
            </a:lvl4pPr>
            <a:lvl5pPr marL="1603375" indent="-225425" algn="l" rtl="0" eaLnBrk="1" fontAlgn="base" hangingPunct="1">
              <a:lnSpc>
                <a:spcPct val="100000"/>
              </a:lnSpc>
              <a:spcBef>
                <a:spcPts val="600"/>
              </a:spcBef>
              <a:spcAft>
                <a:spcPct val="0"/>
              </a:spcAft>
              <a:buFont typeface="Arial" pitchFamily="34" charset="0"/>
              <a:buChar char="•"/>
              <a:defRPr sz="1400">
                <a:solidFill>
                  <a:srgbClr val="000000"/>
                </a:solidFill>
                <a:latin typeface="+mn-lt"/>
                <a:ea typeface="+mn-ea"/>
                <a:cs typeface="ヒラギノ角ゴ Pro W3"/>
              </a:defRPr>
            </a:lvl5pPr>
            <a:lvl6pPr marL="2011363" indent="-173038" algn="l" rtl="0" eaLnBrk="1" fontAlgn="base" hangingPunct="1">
              <a:lnSpc>
                <a:spcPct val="120000"/>
              </a:lnSpc>
              <a:spcBef>
                <a:spcPct val="20000"/>
              </a:spcBef>
              <a:spcAft>
                <a:spcPct val="0"/>
              </a:spcAft>
              <a:buFont typeface="Wingdings" pitchFamily="2" charset="2"/>
              <a:buChar char="§"/>
              <a:defRPr sz="1400">
                <a:solidFill>
                  <a:srgbClr val="000000"/>
                </a:solidFill>
                <a:latin typeface="+mn-lt"/>
                <a:ea typeface="+mn-ea"/>
              </a:defRPr>
            </a:lvl6pPr>
            <a:lvl7pPr marL="2468563" indent="-173038" algn="l" rtl="0" eaLnBrk="1" fontAlgn="base" hangingPunct="1">
              <a:lnSpc>
                <a:spcPct val="120000"/>
              </a:lnSpc>
              <a:spcBef>
                <a:spcPct val="20000"/>
              </a:spcBef>
              <a:spcAft>
                <a:spcPct val="0"/>
              </a:spcAft>
              <a:buFont typeface="Wingdings" pitchFamily="2" charset="2"/>
              <a:buChar char="§"/>
              <a:defRPr sz="1400">
                <a:solidFill>
                  <a:srgbClr val="000000"/>
                </a:solidFill>
                <a:latin typeface="+mn-lt"/>
                <a:ea typeface="+mn-ea"/>
              </a:defRPr>
            </a:lvl7pPr>
            <a:lvl8pPr marL="2925763" indent="-173038" algn="l" rtl="0" eaLnBrk="1" fontAlgn="base" hangingPunct="1">
              <a:lnSpc>
                <a:spcPct val="120000"/>
              </a:lnSpc>
              <a:spcBef>
                <a:spcPct val="20000"/>
              </a:spcBef>
              <a:spcAft>
                <a:spcPct val="0"/>
              </a:spcAft>
              <a:buFont typeface="Wingdings" pitchFamily="2" charset="2"/>
              <a:buChar char="§"/>
              <a:defRPr sz="1400">
                <a:solidFill>
                  <a:srgbClr val="000000"/>
                </a:solidFill>
                <a:latin typeface="+mn-lt"/>
                <a:ea typeface="+mn-ea"/>
              </a:defRPr>
            </a:lvl8pPr>
            <a:lvl9pPr marL="3382963" indent="-173038" algn="l" rtl="0" eaLnBrk="1" fontAlgn="base" hangingPunct="1">
              <a:lnSpc>
                <a:spcPct val="120000"/>
              </a:lnSpc>
              <a:spcBef>
                <a:spcPct val="20000"/>
              </a:spcBef>
              <a:spcAft>
                <a:spcPct val="0"/>
              </a:spcAft>
              <a:buFont typeface="Wingdings" pitchFamily="2" charset="2"/>
              <a:buChar char="§"/>
              <a:defRPr sz="1400">
                <a:solidFill>
                  <a:srgbClr val="000000"/>
                </a:solidFill>
                <a:latin typeface="+mn-lt"/>
                <a:ea typeface="+mn-ea"/>
              </a:defRPr>
            </a:lvl9pPr>
          </a:lstStyle>
          <a:p>
            <a:pPr marL="225425" lvl="1">
              <a:spcBef>
                <a:spcPts val="0"/>
              </a:spcBef>
              <a:spcAft>
                <a:spcPts val="600"/>
              </a:spcAft>
              <a:buClr>
                <a:schemeClr val="accent1"/>
              </a:buClr>
              <a:buFont typeface="Wingdings" panose="05000000000000000000" pitchFamily="2" charset="2"/>
              <a:buChar char="§"/>
            </a:pPr>
            <a:r>
              <a:rPr lang="en-US" sz="2400" kern="0" dirty="0">
                <a:solidFill>
                  <a:schemeClr val="tx1"/>
                </a:solidFill>
                <a:latin typeface="Open Sans" panose="020B0606030504020204" pitchFamily="34" charset="0"/>
                <a:ea typeface="Open Sans" panose="020B0606030504020204" pitchFamily="34" charset="0"/>
                <a:cs typeface="Open Sans" panose="020B0606030504020204" pitchFamily="34" charset="0"/>
              </a:rPr>
              <a:t>Food</a:t>
            </a:r>
          </a:p>
          <a:p>
            <a:pPr marL="225425" lvl="1">
              <a:spcBef>
                <a:spcPts val="0"/>
              </a:spcBef>
              <a:spcAft>
                <a:spcPts val="600"/>
              </a:spcAft>
              <a:buClr>
                <a:schemeClr val="accent1"/>
              </a:buClr>
              <a:buFont typeface="Wingdings" panose="05000000000000000000" pitchFamily="2" charset="2"/>
              <a:buChar char="§"/>
            </a:pPr>
            <a:r>
              <a:rPr lang="en-US" sz="2400" kern="0" dirty="0">
                <a:solidFill>
                  <a:schemeClr val="tx1"/>
                </a:solidFill>
                <a:latin typeface="Open Sans" panose="020B0606030504020204" pitchFamily="34" charset="0"/>
                <a:ea typeface="Open Sans" panose="020B0606030504020204" pitchFamily="34" charset="0"/>
                <a:cs typeface="Open Sans" panose="020B0606030504020204" pitchFamily="34" charset="0"/>
              </a:rPr>
              <a:t>Shelter</a:t>
            </a:r>
          </a:p>
          <a:p>
            <a:pPr marL="225425" lvl="1">
              <a:spcBef>
                <a:spcPts val="0"/>
              </a:spcBef>
              <a:spcAft>
                <a:spcPts val="600"/>
              </a:spcAft>
              <a:buClr>
                <a:schemeClr val="accent1"/>
              </a:buClr>
              <a:buFont typeface="Wingdings" panose="05000000000000000000" pitchFamily="2" charset="2"/>
              <a:buChar char="§"/>
            </a:pPr>
            <a:r>
              <a:rPr lang="en-US" sz="2400" kern="0" dirty="0">
                <a:solidFill>
                  <a:schemeClr val="tx1"/>
                </a:solidFill>
                <a:latin typeface="Open Sans" panose="020B0606030504020204" pitchFamily="34" charset="0"/>
                <a:ea typeface="Open Sans" panose="020B0606030504020204" pitchFamily="34" charset="0"/>
                <a:cs typeface="Open Sans" panose="020B0606030504020204" pitchFamily="34" charset="0"/>
              </a:rPr>
              <a:t>Clothes</a:t>
            </a:r>
          </a:p>
          <a:p>
            <a:pPr marL="225425" lvl="1">
              <a:spcBef>
                <a:spcPts val="0"/>
              </a:spcBef>
              <a:spcAft>
                <a:spcPts val="600"/>
              </a:spcAft>
              <a:buClr>
                <a:schemeClr val="accent1"/>
              </a:buClr>
              <a:buFont typeface="Wingdings" panose="05000000000000000000" pitchFamily="2" charset="2"/>
              <a:buChar char="§"/>
            </a:pPr>
            <a:r>
              <a:rPr lang="en-US" sz="2400" kern="0" dirty="0">
                <a:solidFill>
                  <a:schemeClr val="tx1"/>
                </a:solidFill>
                <a:latin typeface="Open Sans" panose="020B0606030504020204" pitchFamily="34" charset="0"/>
                <a:ea typeface="Open Sans" panose="020B0606030504020204" pitchFamily="34" charset="0"/>
                <a:cs typeface="Open Sans" panose="020B0606030504020204" pitchFamily="34" charset="0"/>
              </a:rPr>
              <a:t>Transportation</a:t>
            </a:r>
          </a:p>
        </p:txBody>
      </p:sp>
      <p:grpSp>
        <p:nvGrpSpPr>
          <p:cNvPr id="8" name="Group 7">
            <a:extLst>
              <a:ext uri="{FF2B5EF4-FFF2-40B4-BE49-F238E27FC236}">
                <a16:creationId xmlns:a16="http://schemas.microsoft.com/office/drawing/2014/main" id="{50F68CB9-FDBB-444F-8B43-3F8970CAFF59}"/>
              </a:ext>
              <a:ext uri="{C183D7F6-B498-43B3-948B-1728B52AA6E4}">
                <adec:decorative xmlns:adec="http://schemas.microsoft.com/office/drawing/2017/decorative" val="1"/>
              </a:ext>
            </a:extLst>
          </p:cNvPr>
          <p:cNvGrpSpPr/>
          <p:nvPr/>
        </p:nvGrpSpPr>
        <p:grpSpPr>
          <a:xfrm>
            <a:off x="4876800" y="1981200"/>
            <a:ext cx="3352800" cy="3434834"/>
            <a:chOff x="4876800" y="2127766"/>
            <a:chExt cx="3352800" cy="3434834"/>
          </a:xfrm>
        </p:grpSpPr>
        <p:sp>
          <p:nvSpPr>
            <p:cNvPr id="9" name="Rounded Rectangle 8"/>
            <p:cNvSpPr/>
            <p:nvPr/>
          </p:nvSpPr>
          <p:spPr bwMode="auto">
            <a:xfrm>
              <a:off x="4876800" y="2127766"/>
              <a:ext cx="3352800" cy="3434834"/>
            </a:xfrm>
            <a:prstGeom prst="roundRect">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Verdana" pitchFamily="34" charset="0"/>
                <a:ea typeface="ＭＳ Ｐゴシック" pitchFamily="34" charset="-128"/>
              </a:endParaRPr>
            </a:p>
          </p:txBody>
        </p:sp>
        <p:sp>
          <p:nvSpPr>
            <p:cNvPr id="17" name="Rectangle 16"/>
            <p:cNvSpPr/>
            <p:nvPr/>
          </p:nvSpPr>
          <p:spPr>
            <a:xfrm>
              <a:off x="5670242" y="2270124"/>
              <a:ext cx="1765915" cy="584775"/>
            </a:xfrm>
            <a:prstGeom prst="rect">
              <a:avLst/>
            </a:prstGeom>
          </p:spPr>
          <p:txBody>
            <a:bodyPr wrap="square">
              <a:spAutoFit/>
            </a:bodyPr>
            <a:lstStyle/>
            <a:p>
              <a:pPr algn="ctr"/>
              <a:r>
                <a:rPr lang="en-US" altLang="en-US" sz="3200" b="1" dirty="0">
                  <a:latin typeface="Open Sans" panose="020B0606030504020204" pitchFamily="34" charset="0"/>
                  <a:ea typeface="Open Sans" panose="020B0606030504020204" pitchFamily="34" charset="0"/>
                  <a:cs typeface="Open Sans" panose="020B0606030504020204" pitchFamily="34" charset="0"/>
                </a:rPr>
                <a:t>Wants</a:t>
              </a:r>
              <a:endParaRPr lang="en-US" sz="3200" b="1" dirty="0">
                <a:latin typeface="Open Sans" panose="020B0606030504020204" pitchFamily="34" charset="0"/>
                <a:ea typeface="Open Sans" panose="020B0606030504020204" pitchFamily="34" charset="0"/>
                <a:cs typeface="Open Sans" panose="020B0606030504020204" pitchFamily="34" charset="0"/>
              </a:endParaRPr>
            </a:p>
          </p:txBody>
        </p:sp>
      </p:grpSp>
      <p:sp>
        <p:nvSpPr>
          <p:cNvPr id="16" name="Content Placeholder 1"/>
          <p:cNvSpPr txBox="1">
            <a:spLocks/>
          </p:cNvSpPr>
          <p:nvPr/>
        </p:nvSpPr>
        <p:spPr>
          <a:xfrm>
            <a:off x="5257800" y="2855954"/>
            <a:ext cx="2819400" cy="2179080"/>
          </a:xfrm>
          <a:prstGeom prst="rect">
            <a:avLst/>
          </a:prstGeom>
          <a:noFill/>
          <a:ln>
            <a:noFill/>
          </a:ln>
        </p:spPr>
        <p:txBody>
          <a:bodyPr lIns="0" tIns="0" rIns="0" bIns="0" anchor="t" anchorCtr="0"/>
          <a:lstStyle>
            <a:lvl1pPr marL="225425" indent="-225425" algn="l" rtl="0" eaLnBrk="1" fontAlgn="base" hangingPunct="1">
              <a:lnSpc>
                <a:spcPct val="100000"/>
              </a:lnSpc>
              <a:spcBef>
                <a:spcPts val="600"/>
              </a:spcBef>
              <a:spcAft>
                <a:spcPct val="0"/>
              </a:spcAft>
              <a:buFont typeface="Arial" pitchFamily="34" charset="0"/>
              <a:buChar char="•"/>
              <a:defRPr sz="2400">
                <a:solidFill>
                  <a:srgbClr val="000000"/>
                </a:solidFill>
                <a:latin typeface="+mn-lt"/>
                <a:ea typeface="+mn-ea"/>
                <a:cs typeface="ヒラギノ角ゴ Pro W3"/>
              </a:defRPr>
            </a:lvl1pPr>
            <a:lvl2pPr marL="569913" indent="-225425" algn="l" rtl="0" eaLnBrk="1" fontAlgn="base" hangingPunct="1">
              <a:lnSpc>
                <a:spcPct val="100000"/>
              </a:lnSpc>
              <a:spcBef>
                <a:spcPts val="600"/>
              </a:spcBef>
              <a:spcAft>
                <a:spcPct val="0"/>
              </a:spcAft>
              <a:buFont typeface="Arial" pitchFamily="34" charset="0"/>
              <a:buChar char="•"/>
              <a:defRPr sz="2000">
                <a:solidFill>
                  <a:srgbClr val="000000"/>
                </a:solidFill>
                <a:latin typeface="+mn-lt"/>
                <a:ea typeface="+mn-ea"/>
                <a:cs typeface="ヒラギノ角ゴ Pro W3"/>
              </a:defRPr>
            </a:lvl2pPr>
            <a:lvl3pPr marL="914400" indent="-225425" algn="l" rtl="0" eaLnBrk="1" fontAlgn="base" hangingPunct="1">
              <a:lnSpc>
                <a:spcPct val="100000"/>
              </a:lnSpc>
              <a:spcBef>
                <a:spcPts val="600"/>
              </a:spcBef>
              <a:spcAft>
                <a:spcPct val="0"/>
              </a:spcAft>
              <a:buFont typeface="Arial" pitchFamily="34" charset="0"/>
              <a:buChar char="•"/>
              <a:defRPr>
                <a:solidFill>
                  <a:srgbClr val="000000"/>
                </a:solidFill>
                <a:latin typeface="+mn-lt"/>
                <a:ea typeface="+mn-ea"/>
                <a:cs typeface="ヒラギノ角ゴ Pro W3"/>
              </a:defRPr>
            </a:lvl3pPr>
            <a:lvl4pPr marL="1266825" indent="-233363" algn="l" rtl="0" eaLnBrk="1" fontAlgn="base" hangingPunct="1">
              <a:lnSpc>
                <a:spcPct val="100000"/>
              </a:lnSpc>
              <a:spcBef>
                <a:spcPts val="600"/>
              </a:spcBef>
              <a:spcAft>
                <a:spcPct val="0"/>
              </a:spcAft>
              <a:buFont typeface="Arial" pitchFamily="34" charset="0"/>
              <a:buChar char="•"/>
              <a:defRPr sz="1600">
                <a:solidFill>
                  <a:srgbClr val="000000"/>
                </a:solidFill>
                <a:latin typeface="+mn-lt"/>
                <a:ea typeface="+mn-ea"/>
                <a:cs typeface="ヒラギノ角ゴ Pro W3"/>
              </a:defRPr>
            </a:lvl4pPr>
            <a:lvl5pPr marL="1603375" indent="-225425" algn="l" rtl="0" eaLnBrk="1" fontAlgn="base" hangingPunct="1">
              <a:lnSpc>
                <a:spcPct val="100000"/>
              </a:lnSpc>
              <a:spcBef>
                <a:spcPts val="600"/>
              </a:spcBef>
              <a:spcAft>
                <a:spcPct val="0"/>
              </a:spcAft>
              <a:buFont typeface="Arial" pitchFamily="34" charset="0"/>
              <a:buChar char="•"/>
              <a:defRPr sz="1400">
                <a:solidFill>
                  <a:srgbClr val="000000"/>
                </a:solidFill>
                <a:latin typeface="+mn-lt"/>
                <a:ea typeface="+mn-ea"/>
                <a:cs typeface="ヒラギノ角ゴ Pro W3"/>
              </a:defRPr>
            </a:lvl5pPr>
            <a:lvl6pPr marL="2011363" indent="-173038" algn="l" rtl="0" eaLnBrk="1" fontAlgn="base" hangingPunct="1">
              <a:lnSpc>
                <a:spcPct val="120000"/>
              </a:lnSpc>
              <a:spcBef>
                <a:spcPct val="20000"/>
              </a:spcBef>
              <a:spcAft>
                <a:spcPct val="0"/>
              </a:spcAft>
              <a:buFont typeface="Wingdings" pitchFamily="2" charset="2"/>
              <a:buChar char="§"/>
              <a:defRPr sz="1400">
                <a:solidFill>
                  <a:srgbClr val="000000"/>
                </a:solidFill>
                <a:latin typeface="+mn-lt"/>
                <a:ea typeface="+mn-ea"/>
              </a:defRPr>
            </a:lvl6pPr>
            <a:lvl7pPr marL="2468563" indent="-173038" algn="l" rtl="0" eaLnBrk="1" fontAlgn="base" hangingPunct="1">
              <a:lnSpc>
                <a:spcPct val="120000"/>
              </a:lnSpc>
              <a:spcBef>
                <a:spcPct val="20000"/>
              </a:spcBef>
              <a:spcAft>
                <a:spcPct val="0"/>
              </a:spcAft>
              <a:buFont typeface="Wingdings" pitchFamily="2" charset="2"/>
              <a:buChar char="§"/>
              <a:defRPr sz="1400">
                <a:solidFill>
                  <a:srgbClr val="000000"/>
                </a:solidFill>
                <a:latin typeface="+mn-lt"/>
                <a:ea typeface="+mn-ea"/>
              </a:defRPr>
            </a:lvl7pPr>
            <a:lvl8pPr marL="2925763" indent="-173038" algn="l" rtl="0" eaLnBrk="1" fontAlgn="base" hangingPunct="1">
              <a:lnSpc>
                <a:spcPct val="120000"/>
              </a:lnSpc>
              <a:spcBef>
                <a:spcPct val="20000"/>
              </a:spcBef>
              <a:spcAft>
                <a:spcPct val="0"/>
              </a:spcAft>
              <a:buFont typeface="Wingdings" pitchFamily="2" charset="2"/>
              <a:buChar char="§"/>
              <a:defRPr sz="1400">
                <a:solidFill>
                  <a:srgbClr val="000000"/>
                </a:solidFill>
                <a:latin typeface="+mn-lt"/>
                <a:ea typeface="+mn-ea"/>
              </a:defRPr>
            </a:lvl8pPr>
            <a:lvl9pPr marL="3382963" indent="-173038" algn="l" rtl="0" eaLnBrk="1" fontAlgn="base" hangingPunct="1">
              <a:lnSpc>
                <a:spcPct val="120000"/>
              </a:lnSpc>
              <a:spcBef>
                <a:spcPct val="20000"/>
              </a:spcBef>
              <a:spcAft>
                <a:spcPct val="0"/>
              </a:spcAft>
              <a:buFont typeface="Wingdings" pitchFamily="2" charset="2"/>
              <a:buChar char="§"/>
              <a:defRPr sz="1400">
                <a:solidFill>
                  <a:srgbClr val="000000"/>
                </a:solidFill>
                <a:latin typeface="+mn-lt"/>
                <a:ea typeface="+mn-ea"/>
              </a:defRPr>
            </a:lvl9pPr>
          </a:lstStyle>
          <a:p>
            <a:pPr marL="225425" lvl="1">
              <a:spcBef>
                <a:spcPts val="0"/>
              </a:spcBef>
              <a:spcAft>
                <a:spcPts val="600"/>
              </a:spcAft>
              <a:buClr>
                <a:schemeClr val="accent1"/>
              </a:buClr>
              <a:buFont typeface="Wingdings" panose="05000000000000000000" pitchFamily="2" charset="2"/>
              <a:buChar char="§"/>
            </a:pPr>
            <a:r>
              <a:rPr lang="en-US" sz="2400" kern="0" dirty="0">
                <a:solidFill>
                  <a:schemeClr val="tx1"/>
                </a:solidFill>
                <a:latin typeface="Open Sans" panose="020B0606030504020204" pitchFamily="34" charset="0"/>
                <a:ea typeface="Open Sans" panose="020B0606030504020204" pitchFamily="34" charset="0"/>
                <a:cs typeface="Open Sans" panose="020B0606030504020204" pitchFamily="34" charset="0"/>
              </a:rPr>
              <a:t>Candy</a:t>
            </a:r>
          </a:p>
          <a:p>
            <a:pPr marL="225425" lvl="1">
              <a:spcBef>
                <a:spcPts val="0"/>
              </a:spcBef>
              <a:spcAft>
                <a:spcPts val="600"/>
              </a:spcAft>
              <a:buClr>
                <a:schemeClr val="accent1"/>
              </a:buClr>
              <a:buFont typeface="Wingdings" panose="05000000000000000000" pitchFamily="2" charset="2"/>
              <a:buChar char="§"/>
            </a:pPr>
            <a:r>
              <a:rPr lang="en-US" sz="2400" kern="0" dirty="0">
                <a:solidFill>
                  <a:schemeClr val="tx1"/>
                </a:solidFill>
                <a:latin typeface="Open Sans" panose="020B0606030504020204" pitchFamily="34" charset="0"/>
                <a:ea typeface="Open Sans" panose="020B0606030504020204" pitchFamily="34" charset="0"/>
                <a:cs typeface="Open Sans" panose="020B0606030504020204" pitchFamily="34" charset="0"/>
              </a:rPr>
              <a:t>Video games</a:t>
            </a:r>
          </a:p>
          <a:p>
            <a:pPr marL="225425" lvl="1">
              <a:spcBef>
                <a:spcPts val="0"/>
              </a:spcBef>
              <a:spcAft>
                <a:spcPts val="600"/>
              </a:spcAft>
              <a:buClr>
                <a:schemeClr val="accent1"/>
              </a:buClr>
              <a:buFont typeface="Wingdings" panose="05000000000000000000" pitchFamily="2" charset="2"/>
              <a:buChar char="§"/>
            </a:pPr>
            <a:r>
              <a:rPr lang="en-US" sz="2400" kern="0" dirty="0">
                <a:solidFill>
                  <a:schemeClr val="tx1"/>
                </a:solidFill>
                <a:latin typeface="Open Sans" panose="020B0606030504020204" pitchFamily="34" charset="0"/>
                <a:ea typeface="Open Sans" panose="020B0606030504020204" pitchFamily="34" charset="0"/>
                <a:cs typeface="Open Sans" panose="020B0606030504020204" pitchFamily="34" charset="0"/>
              </a:rPr>
              <a:t>Phone apps</a:t>
            </a:r>
          </a:p>
          <a:p>
            <a:pPr marL="225425" lvl="1">
              <a:spcBef>
                <a:spcPts val="0"/>
              </a:spcBef>
              <a:spcAft>
                <a:spcPts val="600"/>
              </a:spcAft>
              <a:buClr>
                <a:schemeClr val="accent1"/>
              </a:buClr>
              <a:buFont typeface="Wingdings" panose="05000000000000000000" pitchFamily="2" charset="2"/>
              <a:buChar char="§"/>
            </a:pPr>
            <a:r>
              <a:rPr lang="en-US" sz="2400" kern="0" dirty="0">
                <a:solidFill>
                  <a:schemeClr val="tx1"/>
                </a:solidFill>
                <a:latin typeface="Open Sans" panose="020B0606030504020204" pitchFamily="34" charset="0"/>
                <a:ea typeface="Open Sans" panose="020B0606030504020204" pitchFamily="34" charset="0"/>
                <a:cs typeface="Open Sans" panose="020B0606030504020204" pitchFamily="34" charset="0"/>
              </a:rPr>
              <a:t>Movies with your friends</a:t>
            </a:r>
          </a:p>
        </p:txBody>
      </p:sp>
      <p:sp>
        <p:nvSpPr>
          <p:cNvPr id="6" name="Slide Number Placeholder 5"/>
          <p:cNvSpPr>
            <a:spLocks noGrp="1"/>
          </p:cNvSpPr>
          <p:nvPr>
            <p:ph type="sldNum" sz="quarter" idx="10"/>
          </p:nvPr>
        </p:nvSpPr>
        <p:spPr/>
        <p:txBody>
          <a:bodyPr/>
          <a:lstStyle/>
          <a:p>
            <a:fld id="{9817CEA9-6386-4E0F-962A-05EAA27AC9B5}" type="slidenum">
              <a:rPr lang="en-US" altLang="en-US"/>
              <a:pPr/>
              <a:t>4</a:t>
            </a:fld>
            <a:endParaRPr lang="en-US" altLang="en-US" dirty="0"/>
          </a:p>
        </p:txBody>
      </p:sp>
    </p:spTree>
    <p:custDataLst>
      <p:tags r:id="rId1"/>
    </p:custDataLst>
    <p:extLst>
      <p:ext uri="{BB962C8B-B14F-4D97-AF65-F5344CB8AC3E}">
        <p14:creationId xmlns:p14="http://schemas.microsoft.com/office/powerpoint/2010/main" val="2748066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randombar(horizontal)">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randombar(horizontal)">
                                      <p:cBhvr>
                                        <p:cTn id="2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550863" y="304800"/>
            <a:ext cx="6002337" cy="457201"/>
          </a:xfrm>
          <a:noFill/>
          <a:ln/>
          <a:extLst>
            <a:ext uri="{91240B29-F687-4F45-9708-019B960494DF}">
              <a14:hiddenLine xmlns:a14="http://schemas.microsoft.com/office/drawing/2010/main" w="28575" cmpd="sng">
                <a:solidFill>
                  <a:schemeClr val="tx1"/>
                </a:solidFill>
                <a:miter lim="800000"/>
                <a:headEnd/>
                <a:tailEnd/>
              </a14:hiddenLine>
            </a:ext>
          </a:extLst>
        </p:spPr>
        <p:txBody>
          <a:bodyPr/>
          <a:lstStyle/>
          <a:p>
            <a:r>
              <a:rPr lang="en-US" dirty="0"/>
              <a:t>A Written Plan</a:t>
            </a:r>
            <a:endParaRPr lang="en-US" altLang="en-US" b="0" dirty="0">
              <a:solidFill>
                <a:schemeClr val="bg2"/>
              </a:solidFill>
            </a:endParaRPr>
          </a:p>
        </p:txBody>
      </p:sp>
      <p:sp>
        <p:nvSpPr>
          <p:cNvPr id="5" name="Rectangle 4"/>
          <p:cNvSpPr/>
          <p:nvPr/>
        </p:nvSpPr>
        <p:spPr>
          <a:xfrm>
            <a:off x="550863" y="1712894"/>
            <a:ext cx="5011737" cy="1077218"/>
          </a:xfrm>
          <a:prstGeom prst="rect">
            <a:avLst/>
          </a:prstGeom>
        </p:spPr>
        <p:txBody>
          <a:bodyPr wrap="square">
            <a:spAutoFit/>
          </a:bodyPr>
          <a:lstStyle/>
          <a:p>
            <a:pPr eaLnBrk="1" hangingPunct="1"/>
            <a:r>
              <a:rPr lang="en-US" sz="3200" b="1" dirty="0">
                <a:solidFill>
                  <a:schemeClr val="accent2"/>
                </a:solidFill>
                <a:latin typeface="Open Sans" panose="020B0606030504020204" pitchFamily="34" charset="0"/>
                <a:ea typeface="Open Sans" panose="020B0606030504020204" pitchFamily="34" charset="0"/>
                <a:cs typeface="Open Sans" panose="020B0606030504020204" pitchFamily="34" charset="0"/>
              </a:rPr>
              <a:t>A written plan for using your money</a:t>
            </a:r>
          </a:p>
        </p:txBody>
      </p:sp>
      <p:sp>
        <p:nvSpPr>
          <p:cNvPr id="10" name="Content Placeholder 1"/>
          <p:cNvSpPr txBox="1">
            <a:spLocks/>
          </p:cNvSpPr>
          <p:nvPr/>
        </p:nvSpPr>
        <p:spPr>
          <a:xfrm>
            <a:off x="685800" y="3200401"/>
            <a:ext cx="3249478" cy="533400"/>
          </a:xfrm>
          <a:prstGeom prst="rect">
            <a:avLst/>
          </a:prstGeom>
          <a:noFill/>
          <a:ln>
            <a:noFill/>
          </a:ln>
        </p:spPr>
        <p:txBody>
          <a:bodyPr lIns="0" tIns="0" rIns="0" bIns="0" anchor="t" anchorCtr="0"/>
          <a:lstStyle>
            <a:lvl1pPr marL="225425" indent="-225425" algn="l" rtl="0" eaLnBrk="1" fontAlgn="base" hangingPunct="1">
              <a:lnSpc>
                <a:spcPct val="100000"/>
              </a:lnSpc>
              <a:spcBef>
                <a:spcPts val="600"/>
              </a:spcBef>
              <a:spcAft>
                <a:spcPct val="0"/>
              </a:spcAft>
              <a:buFont typeface="Arial" pitchFamily="34" charset="0"/>
              <a:buChar char="•"/>
              <a:defRPr sz="2400">
                <a:solidFill>
                  <a:srgbClr val="000000"/>
                </a:solidFill>
                <a:latin typeface="+mn-lt"/>
                <a:ea typeface="+mn-ea"/>
                <a:cs typeface="ヒラギノ角ゴ Pro W3"/>
              </a:defRPr>
            </a:lvl1pPr>
            <a:lvl2pPr marL="569913" indent="-225425" algn="l" rtl="0" eaLnBrk="1" fontAlgn="base" hangingPunct="1">
              <a:lnSpc>
                <a:spcPct val="100000"/>
              </a:lnSpc>
              <a:spcBef>
                <a:spcPts val="600"/>
              </a:spcBef>
              <a:spcAft>
                <a:spcPct val="0"/>
              </a:spcAft>
              <a:buFont typeface="Arial" pitchFamily="34" charset="0"/>
              <a:buChar char="•"/>
              <a:defRPr sz="2000">
                <a:solidFill>
                  <a:srgbClr val="000000"/>
                </a:solidFill>
                <a:latin typeface="+mn-lt"/>
                <a:ea typeface="+mn-ea"/>
                <a:cs typeface="ヒラギノ角ゴ Pro W3"/>
              </a:defRPr>
            </a:lvl2pPr>
            <a:lvl3pPr marL="914400" indent="-225425" algn="l" rtl="0" eaLnBrk="1" fontAlgn="base" hangingPunct="1">
              <a:lnSpc>
                <a:spcPct val="100000"/>
              </a:lnSpc>
              <a:spcBef>
                <a:spcPts val="600"/>
              </a:spcBef>
              <a:spcAft>
                <a:spcPct val="0"/>
              </a:spcAft>
              <a:buFont typeface="Arial" pitchFamily="34" charset="0"/>
              <a:buChar char="•"/>
              <a:defRPr>
                <a:solidFill>
                  <a:srgbClr val="000000"/>
                </a:solidFill>
                <a:latin typeface="+mn-lt"/>
                <a:ea typeface="+mn-ea"/>
                <a:cs typeface="ヒラギノ角ゴ Pro W3"/>
              </a:defRPr>
            </a:lvl3pPr>
            <a:lvl4pPr marL="1266825" indent="-233363" algn="l" rtl="0" eaLnBrk="1" fontAlgn="base" hangingPunct="1">
              <a:lnSpc>
                <a:spcPct val="100000"/>
              </a:lnSpc>
              <a:spcBef>
                <a:spcPts val="600"/>
              </a:spcBef>
              <a:spcAft>
                <a:spcPct val="0"/>
              </a:spcAft>
              <a:buFont typeface="Arial" pitchFamily="34" charset="0"/>
              <a:buChar char="•"/>
              <a:defRPr sz="1600">
                <a:solidFill>
                  <a:srgbClr val="000000"/>
                </a:solidFill>
                <a:latin typeface="+mn-lt"/>
                <a:ea typeface="+mn-ea"/>
                <a:cs typeface="ヒラギノ角ゴ Pro W3"/>
              </a:defRPr>
            </a:lvl4pPr>
            <a:lvl5pPr marL="1603375" indent="-225425" algn="l" rtl="0" eaLnBrk="1" fontAlgn="base" hangingPunct="1">
              <a:lnSpc>
                <a:spcPct val="100000"/>
              </a:lnSpc>
              <a:spcBef>
                <a:spcPts val="600"/>
              </a:spcBef>
              <a:spcAft>
                <a:spcPct val="0"/>
              </a:spcAft>
              <a:buFont typeface="Arial" pitchFamily="34" charset="0"/>
              <a:buChar char="•"/>
              <a:defRPr sz="1400">
                <a:solidFill>
                  <a:srgbClr val="000000"/>
                </a:solidFill>
                <a:latin typeface="+mn-lt"/>
                <a:ea typeface="+mn-ea"/>
                <a:cs typeface="ヒラギノ角ゴ Pro W3"/>
              </a:defRPr>
            </a:lvl5pPr>
            <a:lvl6pPr marL="2011363" indent="-173038" algn="l" rtl="0" eaLnBrk="1" fontAlgn="base" hangingPunct="1">
              <a:lnSpc>
                <a:spcPct val="120000"/>
              </a:lnSpc>
              <a:spcBef>
                <a:spcPct val="20000"/>
              </a:spcBef>
              <a:spcAft>
                <a:spcPct val="0"/>
              </a:spcAft>
              <a:buFont typeface="Wingdings" pitchFamily="2" charset="2"/>
              <a:buChar char="§"/>
              <a:defRPr sz="1400">
                <a:solidFill>
                  <a:srgbClr val="000000"/>
                </a:solidFill>
                <a:latin typeface="+mn-lt"/>
                <a:ea typeface="+mn-ea"/>
              </a:defRPr>
            </a:lvl6pPr>
            <a:lvl7pPr marL="2468563" indent="-173038" algn="l" rtl="0" eaLnBrk="1" fontAlgn="base" hangingPunct="1">
              <a:lnSpc>
                <a:spcPct val="120000"/>
              </a:lnSpc>
              <a:spcBef>
                <a:spcPct val="20000"/>
              </a:spcBef>
              <a:spcAft>
                <a:spcPct val="0"/>
              </a:spcAft>
              <a:buFont typeface="Wingdings" pitchFamily="2" charset="2"/>
              <a:buChar char="§"/>
              <a:defRPr sz="1400">
                <a:solidFill>
                  <a:srgbClr val="000000"/>
                </a:solidFill>
                <a:latin typeface="+mn-lt"/>
                <a:ea typeface="+mn-ea"/>
              </a:defRPr>
            </a:lvl7pPr>
            <a:lvl8pPr marL="2925763" indent="-173038" algn="l" rtl="0" eaLnBrk="1" fontAlgn="base" hangingPunct="1">
              <a:lnSpc>
                <a:spcPct val="120000"/>
              </a:lnSpc>
              <a:spcBef>
                <a:spcPct val="20000"/>
              </a:spcBef>
              <a:spcAft>
                <a:spcPct val="0"/>
              </a:spcAft>
              <a:buFont typeface="Wingdings" pitchFamily="2" charset="2"/>
              <a:buChar char="§"/>
              <a:defRPr sz="1400">
                <a:solidFill>
                  <a:srgbClr val="000000"/>
                </a:solidFill>
                <a:latin typeface="+mn-lt"/>
                <a:ea typeface="+mn-ea"/>
              </a:defRPr>
            </a:lvl8pPr>
            <a:lvl9pPr marL="3382963" indent="-173038" algn="l" rtl="0" eaLnBrk="1" fontAlgn="base" hangingPunct="1">
              <a:lnSpc>
                <a:spcPct val="120000"/>
              </a:lnSpc>
              <a:spcBef>
                <a:spcPct val="20000"/>
              </a:spcBef>
              <a:spcAft>
                <a:spcPct val="0"/>
              </a:spcAft>
              <a:buFont typeface="Wingdings" pitchFamily="2" charset="2"/>
              <a:buChar char="§"/>
              <a:defRPr sz="1400">
                <a:solidFill>
                  <a:srgbClr val="000000"/>
                </a:solidFill>
                <a:latin typeface="+mn-lt"/>
                <a:ea typeface="+mn-ea"/>
              </a:defRPr>
            </a:lvl9pPr>
          </a:lstStyle>
          <a:p>
            <a:pPr marL="457200" lvl="1" indent="-457200">
              <a:spcAft>
                <a:spcPts val="600"/>
              </a:spcAft>
              <a:buClr>
                <a:schemeClr val="tx1"/>
              </a:buClr>
              <a:buFont typeface="Open Sans" panose="020B0606030504020204" pitchFamily="34" charset="0"/>
              <a:buChar char="»"/>
            </a:pPr>
            <a:r>
              <a:rPr lang="en-US" sz="2800" dirty="0">
                <a:solidFill>
                  <a:schemeClr val="tx1"/>
                </a:solidFill>
                <a:latin typeface="Open Sans" panose="020B0606030504020204" pitchFamily="34" charset="0"/>
                <a:ea typeface="Open Sans" panose="020B0606030504020204" pitchFamily="34" charset="0"/>
                <a:cs typeface="Open Sans" panose="020B0606030504020204" pitchFamily="34" charset="0"/>
              </a:rPr>
              <a:t>Needs First</a:t>
            </a:r>
          </a:p>
        </p:txBody>
      </p:sp>
      <p:sp>
        <p:nvSpPr>
          <p:cNvPr id="8" name="Content Placeholder 1">
            <a:extLst>
              <a:ext uri="{FF2B5EF4-FFF2-40B4-BE49-F238E27FC236}">
                <a16:creationId xmlns:a16="http://schemas.microsoft.com/office/drawing/2014/main" id="{F4087BCA-5D26-4B1B-8EA4-2683F6EB8044}"/>
              </a:ext>
            </a:extLst>
          </p:cNvPr>
          <p:cNvSpPr txBox="1">
            <a:spLocks/>
          </p:cNvSpPr>
          <p:nvPr/>
        </p:nvSpPr>
        <p:spPr>
          <a:xfrm>
            <a:off x="685800" y="3820272"/>
            <a:ext cx="3249478" cy="533400"/>
          </a:xfrm>
          <a:prstGeom prst="rect">
            <a:avLst/>
          </a:prstGeom>
          <a:noFill/>
          <a:ln>
            <a:noFill/>
          </a:ln>
        </p:spPr>
        <p:txBody>
          <a:bodyPr lIns="0" tIns="0" rIns="0" bIns="0" anchor="t" anchorCtr="0"/>
          <a:lstStyle>
            <a:lvl1pPr marL="225425" indent="-225425" algn="l" rtl="0" eaLnBrk="1" fontAlgn="base" hangingPunct="1">
              <a:lnSpc>
                <a:spcPct val="100000"/>
              </a:lnSpc>
              <a:spcBef>
                <a:spcPts val="600"/>
              </a:spcBef>
              <a:spcAft>
                <a:spcPct val="0"/>
              </a:spcAft>
              <a:buFont typeface="Arial" pitchFamily="34" charset="0"/>
              <a:buChar char="•"/>
              <a:defRPr sz="2400">
                <a:solidFill>
                  <a:srgbClr val="000000"/>
                </a:solidFill>
                <a:latin typeface="+mn-lt"/>
                <a:ea typeface="+mn-ea"/>
                <a:cs typeface="ヒラギノ角ゴ Pro W3"/>
              </a:defRPr>
            </a:lvl1pPr>
            <a:lvl2pPr marL="569913" indent="-225425" algn="l" rtl="0" eaLnBrk="1" fontAlgn="base" hangingPunct="1">
              <a:lnSpc>
                <a:spcPct val="100000"/>
              </a:lnSpc>
              <a:spcBef>
                <a:spcPts val="600"/>
              </a:spcBef>
              <a:spcAft>
                <a:spcPct val="0"/>
              </a:spcAft>
              <a:buFont typeface="Arial" pitchFamily="34" charset="0"/>
              <a:buChar char="•"/>
              <a:defRPr sz="2000">
                <a:solidFill>
                  <a:srgbClr val="000000"/>
                </a:solidFill>
                <a:latin typeface="+mn-lt"/>
                <a:ea typeface="+mn-ea"/>
                <a:cs typeface="ヒラギノ角ゴ Pro W3"/>
              </a:defRPr>
            </a:lvl2pPr>
            <a:lvl3pPr marL="914400" indent="-225425" algn="l" rtl="0" eaLnBrk="1" fontAlgn="base" hangingPunct="1">
              <a:lnSpc>
                <a:spcPct val="100000"/>
              </a:lnSpc>
              <a:spcBef>
                <a:spcPts val="600"/>
              </a:spcBef>
              <a:spcAft>
                <a:spcPct val="0"/>
              </a:spcAft>
              <a:buFont typeface="Arial" pitchFamily="34" charset="0"/>
              <a:buChar char="•"/>
              <a:defRPr>
                <a:solidFill>
                  <a:srgbClr val="000000"/>
                </a:solidFill>
                <a:latin typeface="+mn-lt"/>
                <a:ea typeface="+mn-ea"/>
                <a:cs typeface="ヒラギノ角ゴ Pro W3"/>
              </a:defRPr>
            </a:lvl3pPr>
            <a:lvl4pPr marL="1266825" indent="-233363" algn="l" rtl="0" eaLnBrk="1" fontAlgn="base" hangingPunct="1">
              <a:lnSpc>
                <a:spcPct val="100000"/>
              </a:lnSpc>
              <a:spcBef>
                <a:spcPts val="600"/>
              </a:spcBef>
              <a:spcAft>
                <a:spcPct val="0"/>
              </a:spcAft>
              <a:buFont typeface="Arial" pitchFamily="34" charset="0"/>
              <a:buChar char="•"/>
              <a:defRPr sz="1600">
                <a:solidFill>
                  <a:srgbClr val="000000"/>
                </a:solidFill>
                <a:latin typeface="+mn-lt"/>
                <a:ea typeface="+mn-ea"/>
                <a:cs typeface="ヒラギノ角ゴ Pro W3"/>
              </a:defRPr>
            </a:lvl4pPr>
            <a:lvl5pPr marL="1603375" indent="-225425" algn="l" rtl="0" eaLnBrk="1" fontAlgn="base" hangingPunct="1">
              <a:lnSpc>
                <a:spcPct val="100000"/>
              </a:lnSpc>
              <a:spcBef>
                <a:spcPts val="600"/>
              </a:spcBef>
              <a:spcAft>
                <a:spcPct val="0"/>
              </a:spcAft>
              <a:buFont typeface="Arial" pitchFamily="34" charset="0"/>
              <a:buChar char="•"/>
              <a:defRPr sz="1400">
                <a:solidFill>
                  <a:srgbClr val="000000"/>
                </a:solidFill>
                <a:latin typeface="+mn-lt"/>
                <a:ea typeface="+mn-ea"/>
                <a:cs typeface="ヒラギノ角ゴ Pro W3"/>
              </a:defRPr>
            </a:lvl5pPr>
            <a:lvl6pPr marL="2011363" indent="-173038" algn="l" rtl="0" eaLnBrk="1" fontAlgn="base" hangingPunct="1">
              <a:lnSpc>
                <a:spcPct val="120000"/>
              </a:lnSpc>
              <a:spcBef>
                <a:spcPct val="20000"/>
              </a:spcBef>
              <a:spcAft>
                <a:spcPct val="0"/>
              </a:spcAft>
              <a:buFont typeface="Wingdings" pitchFamily="2" charset="2"/>
              <a:buChar char="§"/>
              <a:defRPr sz="1400">
                <a:solidFill>
                  <a:srgbClr val="000000"/>
                </a:solidFill>
                <a:latin typeface="+mn-lt"/>
                <a:ea typeface="+mn-ea"/>
              </a:defRPr>
            </a:lvl6pPr>
            <a:lvl7pPr marL="2468563" indent="-173038" algn="l" rtl="0" eaLnBrk="1" fontAlgn="base" hangingPunct="1">
              <a:lnSpc>
                <a:spcPct val="120000"/>
              </a:lnSpc>
              <a:spcBef>
                <a:spcPct val="20000"/>
              </a:spcBef>
              <a:spcAft>
                <a:spcPct val="0"/>
              </a:spcAft>
              <a:buFont typeface="Wingdings" pitchFamily="2" charset="2"/>
              <a:buChar char="§"/>
              <a:defRPr sz="1400">
                <a:solidFill>
                  <a:srgbClr val="000000"/>
                </a:solidFill>
                <a:latin typeface="+mn-lt"/>
                <a:ea typeface="+mn-ea"/>
              </a:defRPr>
            </a:lvl7pPr>
            <a:lvl8pPr marL="2925763" indent="-173038" algn="l" rtl="0" eaLnBrk="1" fontAlgn="base" hangingPunct="1">
              <a:lnSpc>
                <a:spcPct val="120000"/>
              </a:lnSpc>
              <a:spcBef>
                <a:spcPct val="20000"/>
              </a:spcBef>
              <a:spcAft>
                <a:spcPct val="0"/>
              </a:spcAft>
              <a:buFont typeface="Wingdings" pitchFamily="2" charset="2"/>
              <a:buChar char="§"/>
              <a:defRPr sz="1400">
                <a:solidFill>
                  <a:srgbClr val="000000"/>
                </a:solidFill>
                <a:latin typeface="+mn-lt"/>
                <a:ea typeface="+mn-ea"/>
              </a:defRPr>
            </a:lvl8pPr>
            <a:lvl9pPr marL="3382963" indent="-173038" algn="l" rtl="0" eaLnBrk="1" fontAlgn="base" hangingPunct="1">
              <a:lnSpc>
                <a:spcPct val="120000"/>
              </a:lnSpc>
              <a:spcBef>
                <a:spcPct val="20000"/>
              </a:spcBef>
              <a:spcAft>
                <a:spcPct val="0"/>
              </a:spcAft>
              <a:buFont typeface="Wingdings" pitchFamily="2" charset="2"/>
              <a:buChar char="§"/>
              <a:defRPr sz="1400">
                <a:solidFill>
                  <a:srgbClr val="000000"/>
                </a:solidFill>
                <a:latin typeface="+mn-lt"/>
                <a:ea typeface="+mn-ea"/>
              </a:defRPr>
            </a:lvl9pPr>
          </a:lstStyle>
          <a:p>
            <a:pPr marL="457200" lvl="1" indent="-457200">
              <a:spcAft>
                <a:spcPts val="600"/>
              </a:spcAft>
              <a:buClr>
                <a:schemeClr val="tx1"/>
              </a:buClr>
              <a:buFont typeface="Open Sans" panose="020B0606030504020204" pitchFamily="34" charset="0"/>
              <a:buChar char="»"/>
            </a:pPr>
            <a:r>
              <a:rPr lang="en-US" sz="2800" dirty="0">
                <a:solidFill>
                  <a:schemeClr val="tx1"/>
                </a:solidFill>
                <a:latin typeface="Open Sans" panose="020B0606030504020204" pitchFamily="34" charset="0"/>
                <a:ea typeface="Open Sans" panose="020B0606030504020204" pitchFamily="34" charset="0"/>
                <a:cs typeface="Open Sans" panose="020B0606030504020204" pitchFamily="34" charset="0"/>
              </a:rPr>
              <a:t>Wants Second</a:t>
            </a:r>
          </a:p>
        </p:txBody>
      </p:sp>
      <p:sp>
        <p:nvSpPr>
          <p:cNvPr id="9" name="Content Placeholder 1">
            <a:extLst>
              <a:ext uri="{FF2B5EF4-FFF2-40B4-BE49-F238E27FC236}">
                <a16:creationId xmlns:a16="http://schemas.microsoft.com/office/drawing/2014/main" id="{6612EBA0-733D-4425-8C66-DAFF9DCB9D86}"/>
              </a:ext>
            </a:extLst>
          </p:cNvPr>
          <p:cNvSpPr txBox="1">
            <a:spLocks/>
          </p:cNvSpPr>
          <p:nvPr/>
        </p:nvSpPr>
        <p:spPr>
          <a:xfrm>
            <a:off x="685800" y="4440143"/>
            <a:ext cx="5638800" cy="533400"/>
          </a:xfrm>
          <a:prstGeom prst="rect">
            <a:avLst/>
          </a:prstGeom>
          <a:noFill/>
          <a:ln>
            <a:noFill/>
          </a:ln>
        </p:spPr>
        <p:txBody>
          <a:bodyPr lIns="0" tIns="0" rIns="0" bIns="0" anchor="t" anchorCtr="0"/>
          <a:lstStyle>
            <a:lvl1pPr marL="225425" indent="-225425" algn="l" rtl="0" eaLnBrk="1" fontAlgn="base" hangingPunct="1">
              <a:lnSpc>
                <a:spcPct val="100000"/>
              </a:lnSpc>
              <a:spcBef>
                <a:spcPts val="600"/>
              </a:spcBef>
              <a:spcAft>
                <a:spcPct val="0"/>
              </a:spcAft>
              <a:buFont typeface="Arial" pitchFamily="34" charset="0"/>
              <a:buChar char="•"/>
              <a:defRPr sz="2400">
                <a:solidFill>
                  <a:srgbClr val="000000"/>
                </a:solidFill>
                <a:latin typeface="+mn-lt"/>
                <a:ea typeface="+mn-ea"/>
                <a:cs typeface="ヒラギノ角ゴ Pro W3"/>
              </a:defRPr>
            </a:lvl1pPr>
            <a:lvl2pPr marL="569913" indent="-225425" algn="l" rtl="0" eaLnBrk="1" fontAlgn="base" hangingPunct="1">
              <a:lnSpc>
                <a:spcPct val="100000"/>
              </a:lnSpc>
              <a:spcBef>
                <a:spcPts val="600"/>
              </a:spcBef>
              <a:spcAft>
                <a:spcPct val="0"/>
              </a:spcAft>
              <a:buFont typeface="Arial" pitchFamily="34" charset="0"/>
              <a:buChar char="•"/>
              <a:defRPr sz="2000">
                <a:solidFill>
                  <a:srgbClr val="000000"/>
                </a:solidFill>
                <a:latin typeface="+mn-lt"/>
                <a:ea typeface="+mn-ea"/>
                <a:cs typeface="ヒラギノ角ゴ Pro W3"/>
              </a:defRPr>
            </a:lvl2pPr>
            <a:lvl3pPr marL="914400" indent="-225425" algn="l" rtl="0" eaLnBrk="1" fontAlgn="base" hangingPunct="1">
              <a:lnSpc>
                <a:spcPct val="100000"/>
              </a:lnSpc>
              <a:spcBef>
                <a:spcPts val="600"/>
              </a:spcBef>
              <a:spcAft>
                <a:spcPct val="0"/>
              </a:spcAft>
              <a:buFont typeface="Arial" pitchFamily="34" charset="0"/>
              <a:buChar char="•"/>
              <a:defRPr>
                <a:solidFill>
                  <a:srgbClr val="000000"/>
                </a:solidFill>
                <a:latin typeface="+mn-lt"/>
                <a:ea typeface="+mn-ea"/>
                <a:cs typeface="ヒラギノ角ゴ Pro W3"/>
              </a:defRPr>
            </a:lvl3pPr>
            <a:lvl4pPr marL="1266825" indent="-233363" algn="l" rtl="0" eaLnBrk="1" fontAlgn="base" hangingPunct="1">
              <a:lnSpc>
                <a:spcPct val="100000"/>
              </a:lnSpc>
              <a:spcBef>
                <a:spcPts val="600"/>
              </a:spcBef>
              <a:spcAft>
                <a:spcPct val="0"/>
              </a:spcAft>
              <a:buFont typeface="Arial" pitchFamily="34" charset="0"/>
              <a:buChar char="•"/>
              <a:defRPr sz="1600">
                <a:solidFill>
                  <a:srgbClr val="000000"/>
                </a:solidFill>
                <a:latin typeface="+mn-lt"/>
                <a:ea typeface="+mn-ea"/>
                <a:cs typeface="ヒラギノ角ゴ Pro W3"/>
              </a:defRPr>
            </a:lvl4pPr>
            <a:lvl5pPr marL="1603375" indent="-225425" algn="l" rtl="0" eaLnBrk="1" fontAlgn="base" hangingPunct="1">
              <a:lnSpc>
                <a:spcPct val="100000"/>
              </a:lnSpc>
              <a:spcBef>
                <a:spcPts val="600"/>
              </a:spcBef>
              <a:spcAft>
                <a:spcPct val="0"/>
              </a:spcAft>
              <a:buFont typeface="Arial" pitchFamily="34" charset="0"/>
              <a:buChar char="•"/>
              <a:defRPr sz="1400">
                <a:solidFill>
                  <a:srgbClr val="000000"/>
                </a:solidFill>
                <a:latin typeface="+mn-lt"/>
                <a:ea typeface="+mn-ea"/>
                <a:cs typeface="ヒラギノ角ゴ Pro W3"/>
              </a:defRPr>
            </a:lvl5pPr>
            <a:lvl6pPr marL="2011363" indent="-173038" algn="l" rtl="0" eaLnBrk="1" fontAlgn="base" hangingPunct="1">
              <a:lnSpc>
                <a:spcPct val="120000"/>
              </a:lnSpc>
              <a:spcBef>
                <a:spcPct val="20000"/>
              </a:spcBef>
              <a:spcAft>
                <a:spcPct val="0"/>
              </a:spcAft>
              <a:buFont typeface="Wingdings" pitchFamily="2" charset="2"/>
              <a:buChar char="§"/>
              <a:defRPr sz="1400">
                <a:solidFill>
                  <a:srgbClr val="000000"/>
                </a:solidFill>
                <a:latin typeface="+mn-lt"/>
                <a:ea typeface="+mn-ea"/>
              </a:defRPr>
            </a:lvl6pPr>
            <a:lvl7pPr marL="2468563" indent="-173038" algn="l" rtl="0" eaLnBrk="1" fontAlgn="base" hangingPunct="1">
              <a:lnSpc>
                <a:spcPct val="120000"/>
              </a:lnSpc>
              <a:spcBef>
                <a:spcPct val="20000"/>
              </a:spcBef>
              <a:spcAft>
                <a:spcPct val="0"/>
              </a:spcAft>
              <a:buFont typeface="Wingdings" pitchFamily="2" charset="2"/>
              <a:buChar char="§"/>
              <a:defRPr sz="1400">
                <a:solidFill>
                  <a:srgbClr val="000000"/>
                </a:solidFill>
                <a:latin typeface="+mn-lt"/>
                <a:ea typeface="+mn-ea"/>
              </a:defRPr>
            </a:lvl7pPr>
            <a:lvl8pPr marL="2925763" indent="-173038" algn="l" rtl="0" eaLnBrk="1" fontAlgn="base" hangingPunct="1">
              <a:lnSpc>
                <a:spcPct val="120000"/>
              </a:lnSpc>
              <a:spcBef>
                <a:spcPct val="20000"/>
              </a:spcBef>
              <a:spcAft>
                <a:spcPct val="0"/>
              </a:spcAft>
              <a:buFont typeface="Wingdings" pitchFamily="2" charset="2"/>
              <a:buChar char="§"/>
              <a:defRPr sz="1400">
                <a:solidFill>
                  <a:srgbClr val="000000"/>
                </a:solidFill>
                <a:latin typeface="+mn-lt"/>
                <a:ea typeface="+mn-ea"/>
              </a:defRPr>
            </a:lvl8pPr>
            <a:lvl9pPr marL="3382963" indent="-173038" algn="l" rtl="0" eaLnBrk="1" fontAlgn="base" hangingPunct="1">
              <a:lnSpc>
                <a:spcPct val="120000"/>
              </a:lnSpc>
              <a:spcBef>
                <a:spcPct val="20000"/>
              </a:spcBef>
              <a:spcAft>
                <a:spcPct val="0"/>
              </a:spcAft>
              <a:buFont typeface="Wingdings" pitchFamily="2" charset="2"/>
              <a:buChar char="§"/>
              <a:defRPr sz="1400">
                <a:solidFill>
                  <a:srgbClr val="000000"/>
                </a:solidFill>
                <a:latin typeface="+mn-lt"/>
                <a:ea typeface="+mn-ea"/>
              </a:defRPr>
            </a:lvl9pPr>
          </a:lstStyle>
          <a:p>
            <a:pPr marL="457200" lvl="1" indent="-457200">
              <a:spcAft>
                <a:spcPts val="600"/>
              </a:spcAft>
              <a:buClr>
                <a:schemeClr val="tx1"/>
              </a:buClr>
              <a:buFont typeface="Open Sans" panose="020B0606030504020204" pitchFamily="34" charset="0"/>
              <a:buChar char="»"/>
            </a:pPr>
            <a:r>
              <a:rPr lang="en-US" sz="2800" dirty="0">
                <a:solidFill>
                  <a:schemeClr val="tx1"/>
                </a:solidFill>
                <a:latin typeface="Open Sans" panose="020B0606030504020204" pitchFamily="34" charset="0"/>
                <a:ea typeface="Open Sans" panose="020B0606030504020204" pitchFamily="34" charset="0"/>
                <a:cs typeface="Open Sans" panose="020B0606030504020204" pitchFamily="34" charset="0"/>
              </a:rPr>
              <a:t>Saving Money the Smart Way</a:t>
            </a:r>
          </a:p>
        </p:txBody>
      </p:sp>
      <p:sp>
        <p:nvSpPr>
          <p:cNvPr id="11" name="Content Placeholder 1">
            <a:extLst>
              <a:ext uri="{FF2B5EF4-FFF2-40B4-BE49-F238E27FC236}">
                <a16:creationId xmlns:a16="http://schemas.microsoft.com/office/drawing/2014/main" id="{806BAC74-DD57-42F5-94AB-9C0A65819369}"/>
              </a:ext>
            </a:extLst>
          </p:cNvPr>
          <p:cNvSpPr txBox="1">
            <a:spLocks/>
          </p:cNvSpPr>
          <p:nvPr/>
        </p:nvSpPr>
        <p:spPr>
          <a:xfrm>
            <a:off x="685800" y="5060014"/>
            <a:ext cx="5638800" cy="533400"/>
          </a:xfrm>
          <a:prstGeom prst="rect">
            <a:avLst/>
          </a:prstGeom>
          <a:noFill/>
          <a:ln>
            <a:noFill/>
          </a:ln>
        </p:spPr>
        <p:txBody>
          <a:bodyPr lIns="0" tIns="0" rIns="0" bIns="0" anchor="t" anchorCtr="0"/>
          <a:lstStyle>
            <a:lvl1pPr marL="225425" indent="-225425" algn="l" rtl="0" eaLnBrk="1" fontAlgn="base" hangingPunct="1">
              <a:lnSpc>
                <a:spcPct val="100000"/>
              </a:lnSpc>
              <a:spcBef>
                <a:spcPts val="600"/>
              </a:spcBef>
              <a:spcAft>
                <a:spcPct val="0"/>
              </a:spcAft>
              <a:buFont typeface="Arial" pitchFamily="34" charset="0"/>
              <a:buChar char="•"/>
              <a:defRPr sz="2400">
                <a:solidFill>
                  <a:srgbClr val="000000"/>
                </a:solidFill>
                <a:latin typeface="+mn-lt"/>
                <a:ea typeface="+mn-ea"/>
                <a:cs typeface="ヒラギノ角ゴ Pro W3"/>
              </a:defRPr>
            </a:lvl1pPr>
            <a:lvl2pPr marL="569913" indent="-225425" algn="l" rtl="0" eaLnBrk="1" fontAlgn="base" hangingPunct="1">
              <a:lnSpc>
                <a:spcPct val="100000"/>
              </a:lnSpc>
              <a:spcBef>
                <a:spcPts val="600"/>
              </a:spcBef>
              <a:spcAft>
                <a:spcPct val="0"/>
              </a:spcAft>
              <a:buFont typeface="Arial" pitchFamily="34" charset="0"/>
              <a:buChar char="•"/>
              <a:defRPr sz="2000">
                <a:solidFill>
                  <a:srgbClr val="000000"/>
                </a:solidFill>
                <a:latin typeface="+mn-lt"/>
                <a:ea typeface="+mn-ea"/>
                <a:cs typeface="ヒラギノ角ゴ Pro W3"/>
              </a:defRPr>
            </a:lvl2pPr>
            <a:lvl3pPr marL="914400" indent="-225425" algn="l" rtl="0" eaLnBrk="1" fontAlgn="base" hangingPunct="1">
              <a:lnSpc>
                <a:spcPct val="100000"/>
              </a:lnSpc>
              <a:spcBef>
                <a:spcPts val="600"/>
              </a:spcBef>
              <a:spcAft>
                <a:spcPct val="0"/>
              </a:spcAft>
              <a:buFont typeface="Arial" pitchFamily="34" charset="0"/>
              <a:buChar char="•"/>
              <a:defRPr>
                <a:solidFill>
                  <a:srgbClr val="000000"/>
                </a:solidFill>
                <a:latin typeface="+mn-lt"/>
                <a:ea typeface="+mn-ea"/>
                <a:cs typeface="ヒラギノ角ゴ Pro W3"/>
              </a:defRPr>
            </a:lvl3pPr>
            <a:lvl4pPr marL="1266825" indent="-233363" algn="l" rtl="0" eaLnBrk="1" fontAlgn="base" hangingPunct="1">
              <a:lnSpc>
                <a:spcPct val="100000"/>
              </a:lnSpc>
              <a:spcBef>
                <a:spcPts val="600"/>
              </a:spcBef>
              <a:spcAft>
                <a:spcPct val="0"/>
              </a:spcAft>
              <a:buFont typeface="Arial" pitchFamily="34" charset="0"/>
              <a:buChar char="•"/>
              <a:defRPr sz="1600">
                <a:solidFill>
                  <a:srgbClr val="000000"/>
                </a:solidFill>
                <a:latin typeface="+mn-lt"/>
                <a:ea typeface="+mn-ea"/>
                <a:cs typeface="ヒラギノ角ゴ Pro W3"/>
              </a:defRPr>
            </a:lvl4pPr>
            <a:lvl5pPr marL="1603375" indent="-225425" algn="l" rtl="0" eaLnBrk="1" fontAlgn="base" hangingPunct="1">
              <a:lnSpc>
                <a:spcPct val="100000"/>
              </a:lnSpc>
              <a:spcBef>
                <a:spcPts val="600"/>
              </a:spcBef>
              <a:spcAft>
                <a:spcPct val="0"/>
              </a:spcAft>
              <a:buFont typeface="Arial" pitchFamily="34" charset="0"/>
              <a:buChar char="•"/>
              <a:defRPr sz="1400">
                <a:solidFill>
                  <a:srgbClr val="000000"/>
                </a:solidFill>
                <a:latin typeface="+mn-lt"/>
                <a:ea typeface="+mn-ea"/>
                <a:cs typeface="ヒラギノ角ゴ Pro W3"/>
              </a:defRPr>
            </a:lvl5pPr>
            <a:lvl6pPr marL="2011363" indent="-173038" algn="l" rtl="0" eaLnBrk="1" fontAlgn="base" hangingPunct="1">
              <a:lnSpc>
                <a:spcPct val="120000"/>
              </a:lnSpc>
              <a:spcBef>
                <a:spcPct val="20000"/>
              </a:spcBef>
              <a:spcAft>
                <a:spcPct val="0"/>
              </a:spcAft>
              <a:buFont typeface="Wingdings" pitchFamily="2" charset="2"/>
              <a:buChar char="§"/>
              <a:defRPr sz="1400">
                <a:solidFill>
                  <a:srgbClr val="000000"/>
                </a:solidFill>
                <a:latin typeface="+mn-lt"/>
                <a:ea typeface="+mn-ea"/>
              </a:defRPr>
            </a:lvl6pPr>
            <a:lvl7pPr marL="2468563" indent="-173038" algn="l" rtl="0" eaLnBrk="1" fontAlgn="base" hangingPunct="1">
              <a:lnSpc>
                <a:spcPct val="120000"/>
              </a:lnSpc>
              <a:spcBef>
                <a:spcPct val="20000"/>
              </a:spcBef>
              <a:spcAft>
                <a:spcPct val="0"/>
              </a:spcAft>
              <a:buFont typeface="Wingdings" pitchFamily="2" charset="2"/>
              <a:buChar char="§"/>
              <a:defRPr sz="1400">
                <a:solidFill>
                  <a:srgbClr val="000000"/>
                </a:solidFill>
                <a:latin typeface="+mn-lt"/>
                <a:ea typeface="+mn-ea"/>
              </a:defRPr>
            </a:lvl7pPr>
            <a:lvl8pPr marL="2925763" indent="-173038" algn="l" rtl="0" eaLnBrk="1" fontAlgn="base" hangingPunct="1">
              <a:lnSpc>
                <a:spcPct val="120000"/>
              </a:lnSpc>
              <a:spcBef>
                <a:spcPct val="20000"/>
              </a:spcBef>
              <a:spcAft>
                <a:spcPct val="0"/>
              </a:spcAft>
              <a:buFont typeface="Wingdings" pitchFamily="2" charset="2"/>
              <a:buChar char="§"/>
              <a:defRPr sz="1400">
                <a:solidFill>
                  <a:srgbClr val="000000"/>
                </a:solidFill>
                <a:latin typeface="+mn-lt"/>
                <a:ea typeface="+mn-ea"/>
              </a:defRPr>
            </a:lvl8pPr>
            <a:lvl9pPr marL="3382963" indent="-173038" algn="l" rtl="0" eaLnBrk="1" fontAlgn="base" hangingPunct="1">
              <a:lnSpc>
                <a:spcPct val="120000"/>
              </a:lnSpc>
              <a:spcBef>
                <a:spcPct val="20000"/>
              </a:spcBef>
              <a:spcAft>
                <a:spcPct val="0"/>
              </a:spcAft>
              <a:buFont typeface="Wingdings" pitchFamily="2" charset="2"/>
              <a:buChar char="§"/>
              <a:defRPr sz="1400">
                <a:solidFill>
                  <a:srgbClr val="000000"/>
                </a:solidFill>
                <a:latin typeface="+mn-lt"/>
                <a:ea typeface="+mn-ea"/>
              </a:defRPr>
            </a:lvl9pPr>
          </a:lstStyle>
          <a:p>
            <a:pPr marL="457200" lvl="1" indent="-457200">
              <a:spcAft>
                <a:spcPts val="600"/>
              </a:spcAft>
              <a:buClr>
                <a:schemeClr val="tx1"/>
              </a:buClr>
              <a:buFont typeface="Open Sans" panose="020B0606030504020204" pitchFamily="34" charset="0"/>
              <a:buChar char="»"/>
            </a:pPr>
            <a:r>
              <a:rPr lang="en-US" sz="2800" dirty="0">
                <a:solidFill>
                  <a:schemeClr val="tx1"/>
                </a:solidFill>
                <a:latin typeface="Open Sans" panose="020B0606030504020204" pitchFamily="34" charset="0"/>
                <a:ea typeface="Open Sans" panose="020B0606030504020204" pitchFamily="34" charset="0"/>
                <a:cs typeface="Open Sans" panose="020B0606030504020204" pitchFamily="34" charset="0"/>
              </a:rPr>
              <a:t>Pay Yourself First</a:t>
            </a:r>
          </a:p>
        </p:txBody>
      </p:sp>
      <p:pic>
        <p:nvPicPr>
          <p:cNvPr id="2" name="Picture 1" descr="icon of a map"/>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3600" y="1960461"/>
            <a:ext cx="2743200" cy="2706625"/>
          </a:xfrm>
          <a:prstGeom prst="rect">
            <a:avLst/>
          </a:prstGeom>
        </p:spPr>
      </p:pic>
      <p:sp>
        <p:nvSpPr>
          <p:cNvPr id="6" name="Slide Number Placeholder 5"/>
          <p:cNvSpPr>
            <a:spLocks noGrp="1"/>
          </p:cNvSpPr>
          <p:nvPr>
            <p:ph type="sldNum" sz="quarter" idx="10"/>
          </p:nvPr>
        </p:nvSpPr>
        <p:spPr/>
        <p:txBody>
          <a:bodyPr/>
          <a:lstStyle/>
          <a:p>
            <a:fld id="{9817CEA9-6386-4E0F-962A-05EAA27AC9B5}" type="slidenum">
              <a:rPr lang="en-US" altLang="en-US"/>
              <a:pPr/>
              <a:t>5</a:t>
            </a:fld>
            <a:endParaRPr lang="en-US" altLang="en-US" dirty="0"/>
          </a:p>
        </p:txBody>
      </p:sp>
    </p:spTree>
    <p:custDataLst>
      <p:tags r:id="rId1"/>
    </p:custDataLst>
    <p:extLst>
      <p:ext uri="{BB962C8B-B14F-4D97-AF65-F5344CB8AC3E}">
        <p14:creationId xmlns:p14="http://schemas.microsoft.com/office/powerpoint/2010/main" val="3173523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2" presetClass="entr" presetSubtype="4"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1+#ppt_w/2"/>
                                          </p:val>
                                        </p:tav>
                                        <p:tav tm="100000">
                                          <p:val>
                                            <p:strVal val="#ppt_x"/>
                                          </p:val>
                                        </p:tav>
                                      </p:tavLst>
                                    </p:anim>
                                    <p:anim calcmode="lin" valueType="num">
                                      <p:cBhvr additive="base">
                                        <p:cTn id="20"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1+#ppt_w/2"/>
                                          </p:val>
                                        </p:tav>
                                        <p:tav tm="100000">
                                          <p:val>
                                            <p:strVal val="#ppt_x"/>
                                          </p:val>
                                        </p:tav>
                                      </p:tavLst>
                                    </p:anim>
                                    <p:anim calcmode="lin" valueType="num">
                                      <p:cBhvr additive="base">
                                        <p:cTn id="26"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1+#ppt_w/2"/>
                                          </p:val>
                                        </p:tav>
                                        <p:tav tm="100000">
                                          <p:val>
                                            <p:strVal val="#ppt_x"/>
                                          </p:val>
                                        </p:tav>
                                      </p:tavLst>
                                    </p:anim>
                                    <p:anim calcmode="lin" valueType="num">
                                      <p:cBhvr additive="base">
                                        <p:cTn id="32"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1+#ppt_w/2"/>
                                          </p:val>
                                        </p:tav>
                                        <p:tav tm="100000">
                                          <p:val>
                                            <p:strVal val="#ppt_x"/>
                                          </p:val>
                                        </p:tav>
                                      </p:tavLst>
                                    </p:anim>
                                    <p:anim calcmode="lin" valueType="num">
                                      <p:cBhvr additive="base">
                                        <p:cTn id="3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8" grpId="0"/>
      <p:bldP spid="9"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550863" y="304800"/>
            <a:ext cx="4706937" cy="457201"/>
          </a:xfrm>
          <a:noFill/>
          <a:ln/>
          <a:extLst>
            <a:ext uri="{91240B29-F687-4F45-9708-019B960494DF}">
              <a14:hiddenLine xmlns:a14="http://schemas.microsoft.com/office/drawing/2010/main" w="28575" cmpd="sng">
                <a:solidFill>
                  <a:schemeClr val="tx1"/>
                </a:solidFill>
                <a:miter lim="800000"/>
                <a:headEnd/>
                <a:tailEnd/>
              </a14:hiddenLine>
            </a:ext>
          </a:extLst>
        </p:spPr>
        <p:txBody>
          <a:bodyPr/>
          <a:lstStyle/>
          <a:p>
            <a:r>
              <a:rPr lang="en-US" altLang="en-US" b="0" dirty="0">
                <a:latin typeface="Century Gothic" panose="020B0502020202020204" pitchFamily="34" charset="0"/>
              </a:rPr>
              <a:t>Income and Expenses</a:t>
            </a:r>
            <a:endParaRPr lang="en-US" altLang="en-US" sz="2200" b="0" dirty="0">
              <a:solidFill>
                <a:schemeClr val="bg2"/>
              </a:solidFill>
              <a:latin typeface="Century Gothic" panose="020B0502020202020204" pitchFamily="34" charset="0"/>
            </a:endParaRPr>
          </a:p>
        </p:txBody>
      </p:sp>
      <p:sp>
        <p:nvSpPr>
          <p:cNvPr id="5" name="Rectangle 4"/>
          <p:cNvSpPr/>
          <p:nvPr/>
        </p:nvSpPr>
        <p:spPr>
          <a:xfrm>
            <a:off x="537852" y="1326813"/>
            <a:ext cx="5329547" cy="461665"/>
          </a:xfrm>
          <a:prstGeom prst="rect">
            <a:avLst/>
          </a:prstGeom>
        </p:spPr>
        <p:txBody>
          <a:bodyPr wrap="square">
            <a:spAutoFit/>
          </a:bodyPr>
          <a:lstStyle/>
          <a:p>
            <a:r>
              <a:rPr lang="en-US" altLang="en-US" sz="2400" dirty="0">
                <a:latin typeface="Open Sans" panose="020B0606030504020204" pitchFamily="34" charset="0"/>
                <a:ea typeface="Open Sans" panose="020B0606030504020204" pitchFamily="34" charset="0"/>
                <a:cs typeface="Open Sans" panose="020B0606030504020204" pitchFamily="34" charset="0"/>
              </a:rPr>
              <a:t>Know your </a:t>
            </a:r>
            <a:r>
              <a:rPr lang="en-US" altLang="en-US" sz="2400" b="1" dirty="0">
                <a:latin typeface="Open Sans" panose="020B0606030504020204" pitchFamily="34" charset="0"/>
                <a:ea typeface="Open Sans" panose="020B0606030504020204" pitchFamily="34" charset="0"/>
                <a:cs typeface="Open Sans" panose="020B0606030504020204" pitchFamily="34" charset="0"/>
              </a:rPr>
              <a:t>income</a:t>
            </a:r>
            <a:r>
              <a:rPr lang="en-US" altLang="en-US" sz="2400" dirty="0">
                <a:latin typeface="Open Sans" panose="020B0606030504020204" pitchFamily="34" charset="0"/>
                <a:ea typeface="Open Sans" panose="020B0606030504020204" pitchFamily="34" charset="0"/>
                <a:cs typeface="Open Sans" panose="020B0606030504020204" pitchFamily="34" charset="0"/>
              </a:rPr>
              <a:t> and </a:t>
            </a:r>
            <a:r>
              <a:rPr lang="en-US" altLang="en-US" sz="2400" b="1" dirty="0">
                <a:latin typeface="Open Sans" panose="020B0606030504020204" pitchFamily="34" charset="0"/>
                <a:ea typeface="Open Sans" panose="020B0606030504020204" pitchFamily="34" charset="0"/>
                <a:cs typeface="Open Sans" panose="020B0606030504020204" pitchFamily="34" charset="0"/>
              </a:rPr>
              <a:t>expenses</a:t>
            </a:r>
            <a:endParaRPr lang="en-US" sz="24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10" name="Content Placeholder 1"/>
          <p:cNvSpPr txBox="1">
            <a:spLocks/>
          </p:cNvSpPr>
          <p:nvPr/>
        </p:nvSpPr>
        <p:spPr>
          <a:xfrm>
            <a:off x="700429" y="1905000"/>
            <a:ext cx="4808185" cy="304800"/>
          </a:xfrm>
          <a:prstGeom prst="rect">
            <a:avLst/>
          </a:prstGeom>
          <a:noFill/>
          <a:ln>
            <a:noFill/>
          </a:ln>
        </p:spPr>
        <p:txBody>
          <a:bodyPr lIns="0" tIns="0" rIns="0" bIns="0" anchor="t" anchorCtr="0"/>
          <a:lstStyle>
            <a:lvl1pPr marL="225425" indent="-225425" algn="l" rtl="0" eaLnBrk="1" fontAlgn="base" hangingPunct="1">
              <a:lnSpc>
                <a:spcPct val="100000"/>
              </a:lnSpc>
              <a:spcBef>
                <a:spcPts val="600"/>
              </a:spcBef>
              <a:spcAft>
                <a:spcPct val="0"/>
              </a:spcAft>
              <a:buFont typeface="Arial" pitchFamily="34" charset="0"/>
              <a:buChar char="•"/>
              <a:defRPr sz="2400">
                <a:solidFill>
                  <a:srgbClr val="000000"/>
                </a:solidFill>
                <a:latin typeface="+mn-lt"/>
                <a:ea typeface="+mn-ea"/>
                <a:cs typeface="ヒラギノ角ゴ Pro W3"/>
              </a:defRPr>
            </a:lvl1pPr>
            <a:lvl2pPr marL="569913" indent="-225425" algn="l" rtl="0" eaLnBrk="1" fontAlgn="base" hangingPunct="1">
              <a:lnSpc>
                <a:spcPct val="100000"/>
              </a:lnSpc>
              <a:spcBef>
                <a:spcPts val="600"/>
              </a:spcBef>
              <a:spcAft>
                <a:spcPct val="0"/>
              </a:spcAft>
              <a:buFont typeface="Arial" pitchFamily="34" charset="0"/>
              <a:buChar char="•"/>
              <a:defRPr sz="2000">
                <a:solidFill>
                  <a:srgbClr val="000000"/>
                </a:solidFill>
                <a:latin typeface="+mn-lt"/>
                <a:ea typeface="+mn-ea"/>
                <a:cs typeface="ヒラギノ角ゴ Pro W3"/>
              </a:defRPr>
            </a:lvl2pPr>
            <a:lvl3pPr marL="914400" indent="-225425" algn="l" rtl="0" eaLnBrk="1" fontAlgn="base" hangingPunct="1">
              <a:lnSpc>
                <a:spcPct val="100000"/>
              </a:lnSpc>
              <a:spcBef>
                <a:spcPts val="600"/>
              </a:spcBef>
              <a:spcAft>
                <a:spcPct val="0"/>
              </a:spcAft>
              <a:buFont typeface="Arial" pitchFamily="34" charset="0"/>
              <a:buChar char="•"/>
              <a:defRPr>
                <a:solidFill>
                  <a:srgbClr val="000000"/>
                </a:solidFill>
                <a:latin typeface="+mn-lt"/>
                <a:ea typeface="+mn-ea"/>
                <a:cs typeface="ヒラギノ角ゴ Pro W3"/>
              </a:defRPr>
            </a:lvl3pPr>
            <a:lvl4pPr marL="1266825" indent="-233363" algn="l" rtl="0" eaLnBrk="1" fontAlgn="base" hangingPunct="1">
              <a:lnSpc>
                <a:spcPct val="100000"/>
              </a:lnSpc>
              <a:spcBef>
                <a:spcPts val="600"/>
              </a:spcBef>
              <a:spcAft>
                <a:spcPct val="0"/>
              </a:spcAft>
              <a:buFont typeface="Arial" pitchFamily="34" charset="0"/>
              <a:buChar char="•"/>
              <a:defRPr sz="1600">
                <a:solidFill>
                  <a:srgbClr val="000000"/>
                </a:solidFill>
                <a:latin typeface="+mn-lt"/>
                <a:ea typeface="+mn-ea"/>
                <a:cs typeface="ヒラギノ角ゴ Pro W3"/>
              </a:defRPr>
            </a:lvl4pPr>
            <a:lvl5pPr marL="1603375" indent="-225425" algn="l" rtl="0" eaLnBrk="1" fontAlgn="base" hangingPunct="1">
              <a:lnSpc>
                <a:spcPct val="100000"/>
              </a:lnSpc>
              <a:spcBef>
                <a:spcPts val="600"/>
              </a:spcBef>
              <a:spcAft>
                <a:spcPct val="0"/>
              </a:spcAft>
              <a:buFont typeface="Arial" pitchFamily="34" charset="0"/>
              <a:buChar char="•"/>
              <a:defRPr sz="1400">
                <a:solidFill>
                  <a:srgbClr val="000000"/>
                </a:solidFill>
                <a:latin typeface="+mn-lt"/>
                <a:ea typeface="+mn-ea"/>
                <a:cs typeface="ヒラギノ角ゴ Pro W3"/>
              </a:defRPr>
            </a:lvl5pPr>
            <a:lvl6pPr marL="2011363" indent="-173038" algn="l" rtl="0" eaLnBrk="1" fontAlgn="base" hangingPunct="1">
              <a:lnSpc>
                <a:spcPct val="120000"/>
              </a:lnSpc>
              <a:spcBef>
                <a:spcPct val="20000"/>
              </a:spcBef>
              <a:spcAft>
                <a:spcPct val="0"/>
              </a:spcAft>
              <a:buFont typeface="Wingdings" pitchFamily="2" charset="2"/>
              <a:buChar char="§"/>
              <a:defRPr sz="1400">
                <a:solidFill>
                  <a:srgbClr val="000000"/>
                </a:solidFill>
                <a:latin typeface="+mn-lt"/>
                <a:ea typeface="+mn-ea"/>
              </a:defRPr>
            </a:lvl6pPr>
            <a:lvl7pPr marL="2468563" indent="-173038" algn="l" rtl="0" eaLnBrk="1" fontAlgn="base" hangingPunct="1">
              <a:lnSpc>
                <a:spcPct val="120000"/>
              </a:lnSpc>
              <a:spcBef>
                <a:spcPct val="20000"/>
              </a:spcBef>
              <a:spcAft>
                <a:spcPct val="0"/>
              </a:spcAft>
              <a:buFont typeface="Wingdings" pitchFamily="2" charset="2"/>
              <a:buChar char="§"/>
              <a:defRPr sz="1400">
                <a:solidFill>
                  <a:srgbClr val="000000"/>
                </a:solidFill>
                <a:latin typeface="+mn-lt"/>
                <a:ea typeface="+mn-ea"/>
              </a:defRPr>
            </a:lvl7pPr>
            <a:lvl8pPr marL="2925763" indent="-173038" algn="l" rtl="0" eaLnBrk="1" fontAlgn="base" hangingPunct="1">
              <a:lnSpc>
                <a:spcPct val="120000"/>
              </a:lnSpc>
              <a:spcBef>
                <a:spcPct val="20000"/>
              </a:spcBef>
              <a:spcAft>
                <a:spcPct val="0"/>
              </a:spcAft>
              <a:buFont typeface="Wingdings" pitchFamily="2" charset="2"/>
              <a:buChar char="§"/>
              <a:defRPr sz="1400">
                <a:solidFill>
                  <a:srgbClr val="000000"/>
                </a:solidFill>
                <a:latin typeface="+mn-lt"/>
                <a:ea typeface="+mn-ea"/>
              </a:defRPr>
            </a:lvl8pPr>
            <a:lvl9pPr marL="3382963" indent="-173038" algn="l" rtl="0" eaLnBrk="1" fontAlgn="base" hangingPunct="1">
              <a:lnSpc>
                <a:spcPct val="120000"/>
              </a:lnSpc>
              <a:spcBef>
                <a:spcPct val="20000"/>
              </a:spcBef>
              <a:spcAft>
                <a:spcPct val="0"/>
              </a:spcAft>
              <a:buFont typeface="Wingdings" pitchFamily="2" charset="2"/>
              <a:buChar char="§"/>
              <a:defRPr sz="1400">
                <a:solidFill>
                  <a:srgbClr val="000000"/>
                </a:solidFill>
                <a:latin typeface="+mn-lt"/>
                <a:ea typeface="+mn-ea"/>
              </a:defRPr>
            </a:lvl9pPr>
          </a:lstStyle>
          <a:p>
            <a:pPr marL="0" lvl="1" indent="0">
              <a:spcBef>
                <a:spcPts val="0"/>
              </a:spcBef>
              <a:spcAft>
                <a:spcPts val="3600"/>
              </a:spcAft>
              <a:buClr>
                <a:schemeClr val="accent1"/>
              </a:buClr>
              <a:buNone/>
            </a:pPr>
            <a:r>
              <a:rPr lang="en-US" sz="2400" b="1" kern="0" dirty="0">
                <a:solidFill>
                  <a:schemeClr val="accent2"/>
                </a:solidFill>
                <a:latin typeface="Open Sans" panose="020B0606030504020204" pitchFamily="34" charset="0"/>
                <a:ea typeface="Open Sans" panose="020B0606030504020204" pitchFamily="34" charset="0"/>
                <a:cs typeface="Open Sans" panose="020B0606030504020204" pitchFamily="34" charset="0"/>
              </a:rPr>
              <a:t>Income</a:t>
            </a:r>
            <a:r>
              <a:rPr lang="en-US" sz="1800" b="1" kern="0" dirty="0">
                <a:solidFill>
                  <a:schemeClr val="accent2"/>
                </a:solidFill>
                <a:latin typeface="Open Sans" panose="020B0606030504020204" pitchFamily="34" charset="0"/>
                <a:ea typeface="Open Sans" panose="020B0606030504020204" pitchFamily="34" charset="0"/>
                <a:cs typeface="Open Sans" panose="020B0606030504020204" pitchFamily="34" charset="0"/>
              </a:rPr>
              <a:t> </a:t>
            </a:r>
          </a:p>
        </p:txBody>
      </p:sp>
      <p:sp>
        <p:nvSpPr>
          <p:cNvPr id="2" name="Rectangle 1"/>
          <p:cNvSpPr/>
          <p:nvPr/>
        </p:nvSpPr>
        <p:spPr>
          <a:xfrm>
            <a:off x="838200" y="2367229"/>
            <a:ext cx="4956136" cy="1354217"/>
          </a:xfrm>
          <a:prstGeom prst="rect">
            <a:avLst/>
          </a:prstGeom>
        </p:spPr>
        <p:txBody>
          <a:bodyPr wrap="square">
            <a:spAutoFit/>
          </a:bodyPr>
          <a:lstStyle/>
          <a:p>
            <a:pPr marL="285750" indent="-285750" eaLnBrk="1" hangingPunct="1">
              <a:spcAft>
                <a:spcPts val="600"/>
              </a:spcAft>
              <a:buFont typeface="Wingdings" panose="05000000000000000000" pitchFamily="2" charset="2"/>
              <a:buChar char="§"/>
            </a:pPr>
            <a:r>
              <a:rPr lang="en-US" dirty="0">
                <a:latin typeface="Open Sans" panose="020B0606030504020204" pitchFamily="34" charset="0"/>
                <a:ea typeface="Open Sans" panose="020B0606030504020204" pitchFamily="34" charset="0"/>
                <a:cs typeface="Open Sans" panose="020B0606030504020204" pitchFamily="34" charset="0"/>
              </a:rPr>
              <a:t>Allowance</a:t>
            </a:r>
          </a:p>
          <a:p>
            <a:pPr marL="285750" indent="-285750" eaLnBrk="1" hangingPunct="1">
              <a:spcAft>
                <a:spcPts val="600"/>
              </a:spcAft>
              <a:buFont typeface="Wingdings" panose="05000000000000000000" pitchFamily="2" charset="2"/>
              <a:buChar char="§"/>
            </a:pPr>
            <a:r>
              <a:rPr lang="en-US" dirty="0">
                <a:latin typeface="Open Sans" panose="020B0606030504020204" pitchFamily="34" charset="0"/>
                <a:ea typeface="Open Sans" panose="020B0606030504020204" pitchFamily="34" charset="0"/>
                <a:cs typeface="Open Sans" panose="020B0606030504020204" pitchFamily="34" charset="0"/>
              </a:rPr>
              <a:t>Money earned from taking care of your neighbor’s dog</a:t>
            </a:r>
          </a:p>
          <a:p>
            <a:pPr marL="285750" indent="-285750" eaLnBrk="1" hangingPunct="1">
              <a:spcAft>
                <a:spcPts val="600"/>
              </a:spcAft>
              <a:buFont typeface="Wingdings" panose="05000000000000000000" pitchFamily="2" charset="2"/>
              <a:buChar char="§"/>
            </a:pPr>
            <a:r>
              <a:rPr lang="en-US" dirty="0">
                <a:latin typeface="Open Sans" panose="020B0606030504020204" pitchFamily="34" charset="0"/>
                <a:ea typeface="Open Sans" panose="020B0606030504020204" pitchFamily="34" charset="0"/>
                <a:cs typeface="Open Sans" panose="020B0606030504020204" pitchFamily="34" charset="0"/>
              </a:rPr>
              <a:t>Helping your parents with house chores</a:t>
            </a:r>
          </a:p>
        </p:txBody>
      </p:sp>
      <p:sp>
        <p:nvSpPr>
          <p:cNvPr id="11" name="Content Placeholder 1"/>
          <p:cNvSpPr txBox="1">
            <a:spLocks/>
          </p:cNvSpPr>
          <p:nvPr/>
        </p:nvSpPr>
        <p:spPr>
          <a:xfrm>
            <a:off x="735065" y="3859382"/>
            <a:ext cx="3535271" cy="458676"/>
          </a:xfrm>
          <a:prstGeom prst="rect">
            <a:avLst/>
          </a:prstGeom>
          <a:noFill/>
          <a:ln>
            <a:noFill/>
          </a:ln>
        </p:spPr>
        <p:txBody>
          <a:bodyPr lIns="0" tIns="0" rIns="0" bIns="0" anchor="t" anchorCtr="0"/>
          <a:lstStyle>
            <a:lvl1pPr marL="225425" indent="-225425" algn="l" rtl="0" eaLnBrk="1" fontAlgn="base" hangingPunct="1">
              <a:lnSpc>
                <a:spcPct val="100000"/>
              </a:lnSpc>
              <a:spcBef>
                <a:spcPts val="600"/>
              </a:spcBef>
              <a:spcAft>
                <a:spcPct val="0"/>
              </a:spcAft>
              <a:buFont typeface="Arial" pitchFamily="34" charset="0"/>
              <a:buChar char="•"/>
              <a:defRPr sz="2400">
                <a:solidFill>
                  <a:srgbClr val="000000"/>
                </a:solidFill>
                <a:latin typeface="+mn-lt"/>
                <a:ea typeface="+mn-ea"/>
                <a:cs typeface="ヒラギノ角ゴ Pro W3"/>
              </a:defRPr>
            </a:lvl1pPr>
            <a:lvl2pPr marL="569913" indent="-225425" algn="l" rtl="0" eaLnBrk="1" fontAlgn="base" hangingPunct="1">
              <a:lnSpc>
                <a:spcPct val="100000"/>
              </a:lnSpc>
              <a:spcBef>
                <a:spcPts val="600"/>
              </a:spcBef>
              <a:spcAft>
                <a:spcPct val="0"/>
              </a:spcAft>
              <a:buFont typeface="Arial" pitchFamily="34" charset="0"/>
              <a:buChar char="•"/>
              <a:defRPr sz="2000">
                <a:solidFill>
                  <a:srgbClr val="000000"/>
                </a:solidFill>
                <a:latin typeface="+mn-lt"/>
                <a:ea typeface="+mn-ea"/>
                <a:cs typeface="ヒラギノ角ゴ Pro W3"/>
              </a:defRPr>
            </a:lvl2pPr>
            <a:lvl3pPr marL="914400" indent="-225425" algn="l" rtl="0" eaLnBrk="1" fontAlgn="base" hangingPunct="1">
              <a:lnSpc>
                <a:spcPct val="100000"/>
              </a:lnSpc>
              <a:spcBef>
                <a:spcPts val="600"/>
              </a:spcBef>
              <a:spcAft>
                <a:spcPct val="0"/>
              </a:spcAft>
              <a:buFont typeface="Arial" pitchFamily="34" charset="0"/>
              <a:buChar char="•"/>
              <a:defRPr>
                <a:solidFill>
                  <a:srgbClr val="000000"/>
                </a:solidFill>
                <a:latin typeface="+mn-lt"/>
                <a:ea typeface="+mn-ea"/>
                <a:cs typeface="ヒラギノ角ゴ Pro W3"/>
              </a:defRPr>
            </a:lvl3pPr>
            <a:lvl4pPr marL="1266825" indent="-233363" algn="l" rtl="0" eaLnBrk="1" fontAlgn="base" hangingPunct="1">
              <a:lnSpc>
                <a:spcPct val="100000"/>
              </a:lnSpc>
              <a:spcBef>
                <a:spcPts val="600"/>
              </a:spcBef>
              <a:spcAft>
                <a:spcPct val="0"/>
              </a:spcAft>
              <a:buFont typeface="Arial" pitchFamily="34" charset="0"/>
              <a:buChar char="•"/>
              <a:defRPr sz="1600">
                <a:solidFill>
                  <a:srgbClr val="000000"/>
                </a:solidFill>
                <a:latin typeface="+mn-lt"/>
                <a:ea typeface="+mn-ea"/>
                <a:cs typeface="ヒラギノ角ゴ Pro W3"/>
              </a:defRPr>
            </a:lvl4pPr>
            <a:lvl5pPr marL="1603375" indent="-225425" algn="l" rtl="0" eaLnBrk="1" fontAlgn="base" hangingPunct="1">
              <a:lnSpc>
                <a:spcPct val="100000"/>
              </a:lnSpc>
              <a:spcBef>
                <a:spcPts val="600"/>
              </a:spcBef>
              <a:spcAft>
                <a:spcPct val="0"/>
              </a:spcAft>
              <a:buFont typeface="Arial" pitchFamily="34" charset="0"/>
              <a:buChar char="•"/>
              <a:defRPr sz="1400">
                <a:solidFill>
                  <a:srgbClr val="000000"/>
                </a:solidFill>
                <a:latin typeface="+mn-lt"/>
                <a:ea typeface="+mn-ea"/>
                <a:cs typeface="ヒラギノ角ゴ Pro W3"/>
              </a:defRPr>
            </a:lvl5pPr>
            <a:lvl6pPr marL="2011363" indent="-173038" algn="l" rtl="0" eaLnBrk="1" fontAlgn="base" hangingPunct="1">
              <a:lnSpc>
                <a:spcPct val="120000"/>
              </a:lnSpc>
              <a:spcBef>
                <a:spcPct val="20000"/>
              </a:spcBef>
              <a:spcAft>
                <a:spcPct val="0"/>
              </a:spcAft>
              <a:buFont typeface="Wingdings" pitchFamily="2" charset="2"/>
              <a:buChar char="§"/>
              <a:defRPr sz="1400">
                <a:solidFill>
                  <a:srgbClr val="000000"/>
                </a:solidFill>
                <a:latin typeface="+mn-lt"/>
                <a:ea typeface="+mn-ea"/>
              </a:defRPr>
            </a:lvl6pPr>
            <a:lvl7pPr marL="2468563" indent="-173038" algn="l" rtl="0" eaLnBrk="1" fontAlgn="base" hangingPunct="1">
              <a:lnSpc>
                <a:spcPct val="120000"/>
              </a:lnSpc>
              <a:spcBef>
                <a:spcPct val="20000"/>
              </a:spcBef>
              <a:spcAft>
                <a:spcPct val="0"/>
              </a:spcAft>
              <a:buFont typeface="Wingdings" pitchFamily="2" charset="2"/>
              <a:buChar char="§"/>
              <a:defRPr sz="1400">
                <a:solidFill>
                  <a:srgbClr val="000000"/>
                </a:solidFill>
                <a:latin typeface="+mn-lt"/>
                <a:ea typeface="+mn-ea"/>
              </a:defRPr>
            </a:lvl7pPr>
            <a:lvl8pPr marL="2925763" indent="-173038" algn="l" rtl="0" eaLnBrk="1" fontAlgn="base" hangingPunct="1">
              <a:lnSpc>
                <a:spcPct val="120000"/>
              </a:lnSpc>
              <a:spcBef>
                <a:spcPct val="20000"/>
              </a:spcBef>
              <a:spcAft>
                <a:spcPct val="0"/>
              </a:spcAft>
              <a:buFont typeface="Wingdings" pitchFamily="2" charset="2"/>
              <a:buChar char="§"/>
              <a:defRPr sz="1400">
                <a:solidFill>
                  <a:srgbClr val="000000"/>
                </a:solidFill>
                <a:latin typeface="+mn-lt"/>
                <a:ea typeface="+mn-ea"/>
              </a:defRPr>
            </a:lvl8pPr>
            <a:lvl9pPr marL="3382963" indent="-173038" algn="l" rtl="0" eaLnBrk="1" fontAlgn="base" hangingPunct="1">
              <a:lnSpc>
                <a:spcPct val="120000"/>
              </a:lnSpc>
              <a:spcBef>
                <a:spcPct val="20000"/>
              </a:spcBef>
              <a:spcAft>
                <a:spcPct val="0"/>
              </a:spcAft>
              <a:buFont typeface="Wingdings" pitchFamily="2" charset="2"/>
              <a:buChar char="§"/>
              <a:defRPr sz="1400">
                <a:solidFill>
                  <a:srgbClr val="000000"/>
                </a:solidFill>
                <a:latin typeface="+mn-lt"/>
                <a:ea typeface="+mn-ea"/>
              </a:defRPr>
            </a:lvl9pPr>
          </a:lstStyle>
          <a:p>
            <a:pPr marL="0" lvl="1" indent="0">
              <a:spcBef>
                <a:spcPts val="0"/>
              </a:spcBef>
              <a:spcAft>
                <a:spcPts val="3600"/>
              </a:spcAft>
              <a:buClr>
                <a:schemeClr val="accent1"/>
              </a:buClr>
              <a:buNone/>
            </a:pPr>
            <a:r>
              <a:rPr lang="en-US" sz="2400" b="1" kern="0" dirty="0">
                <a:solidFill>
                  <a:schemeClr val="accent2"/>
                </a:solidFill>
                <a:latin typeface="Open Sans" panose="020B0606030504020204" pitchFamily="34" charset="0"/>
                <a:ea typeface="Open Sans" panose="020B0606030504020204" pitchFamily="34" charset="0"/>
                <a:cs typeface="Open Sans" panose="020B0606030504020204" pitchFamily="34" charset="0"/>
              </a:rPr>
              <a:t>Expenses</a:t>
            </a:r>
            <a:endParaRPr lang="en-US" sz="1800" b="1" kern="0" dirty="0">
              <a:solidFill>
                <a:schemeClr val="accent2"/>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 name="Rectangle 11"/>
          <p:cNvSpPr/>
          <p:nvPr/>
        </p:nvSpPr>
        <p:spPr>
          <a:xfrm>
            <a:off x="838200" y="4375672"/>
            <a:ext cx="3203536" cy="1785104"/>
          </a:xfrm>
          <a:prstGeom prst="rect">
            <a:avLst/>
          </a:prstGeom>
        </p:spPr>
        <p:txBody>
          <a:bodyPr wrap="square">
            <a:spAutoFit/>
          </a:bodyPr>
          <a:lstStyle/>
          <a:p>
            <a:pPr marL="285750" indent="-285750" eaLnBrk="1" hangingPunct="1">
              <a:spcAft>
                <a:spcPts val="600"/>
              </a:spcAft>
              <a:buFont typeface="Wingdings" panose="05000000000000000000" pitchFamily="2" charset="2"/>
              <a:buChar char="§"/>
            </a:pPr>
            <a:r>
              <a:rPr lang="en-US" dirty="0">
                <a:latin typeface="Open Sans" panose="020B0606030504020204" pitchFamily="34" charset="0"/>
                <a:ea typeface="Open Sans" panose="020B0606030504020204" pitchFamily="34" charset="0"/>
                <a:cs typeface="Open Sans" panose="020B0606030504020204" pitchFamily="34" charset="0"/>
              </a:rPr>
              <a:t>Lunch</a:t>
            </a:r>
          </a:p>
          <a:p>
            <a:pPr marL="285750" indent="-285750" eaLnBrk="1" hangingPunct="1">
              <a:spcAft>
                <a:spcPts val="600"/>
              </a:spcAft>
              <a:buFont typeface="Wingdings" panose="05000000000000000000" pitchFamily="2" charset="2"/>
              <a:buChar char="§"/>
            </a:pPr>
            <a:r>
              <a:rPr lang="en-US" dirty="0">
                <a:latin typeface="Open Sans" panose="020B0606030504020204" pitchFamily="34" charset="0"/>
                <a:ea typeface="Open Sans" panose="020B0606030504020204" pitchFamily="34" charset="0"/>
                <a:cs typeface="Open Sans" panose="020B0606030504020204" pitchFamily="34" charset="0"/>
              </a:rPr>
              <a:t>Snacks</a:t>
            </a:r>
          </a:p>
          <a:p>
            <a:pPr marL="285750" indent="-285750" eaLnBrk="1" hangingPunct="1">
              <a:spcAft>
                <a:spcPts val="600"/>
              </a:spcAft>
              <a:buFont typeface="Wingdings" panose="05000000000000000000" pitchFamily="2" charset="2"/>
              <a:buChar char="§"/>
            </a:pPr>
            <a:r>
              <a:rPr lang="en-US" dirty="0">
                <a:latin typeface="Open Sans" panose="020B0606030504020204" pitchFamily="34" charset="0"/>
                <a:ea typeface="Open Sans" panose="020B0606030504020204" pitchFamily="34" charset="0"/>
                <a:cs typeface="Open Sans" panose="020B0606030504020204" pitchFamily="34" charset="0"/>
              </a:rPr>
              <a:t>Apps / Video Games</a:t>
            </a:r>
          </a:p>
          <a:p>
            <a:pPr marL="285750" indent="-285750" eaLnBrk="1" hangingPunct="1">
              <a:spcAft>
                <a:spcPts val="600"/>
              </a:spcAft>
              <a:buFont typeface="Wingdings" panose="05000000000000000000" pitchFamily="2" charset="2"/>
              <a:buChar char="§"/>
            </a:pPr>
            <a:r>
              <a:rPr lang="en-US" dirty="0">
                <a:latin typeface="Open Sans" panose="020B0606030504020204" pitchFamily="34" charset="0"/>
                <a:ea typeface="Open Sans" panose="020B0606030504020204" pitchFamily="34" charset="0"/>
                <a:cs typeface="Open Sans" panose="020B0606030504020204" pitchFamily="34" charset="0"/>
              </a:rPr>
              <a:t>Movies</a:t>
            </a:r>
          </a:p>
          <a:p>
            <a:pPr marL="285750" indent="-285750" eaLnBrk="1" hangingPunct="1">
              <a:spcAft>
                <a:spcPts val="600"/>
              </a:spcAft>
              <a:buFont typeface="Wingdings" panose="05000000000000000000" pitchFamily="2" charset="2"/>
              <a:buChar char="§"/>
            </a:pPr>
            <a:r>
              <a:rPr lang="en-US" dirty="0">
                <a:latin typeface="Open Sans" panose="020B0606030504020204" pitchFamily="34" charset="0"/>
                <a:ea typeface="Open Sans" panose="020B0606030504020204" pitchFamily="34" charset="0"/>
                <a:cs typeface="Open Sans" panose="020B0606030504020204" pitchFamily="34" charset="0"/>
              </a:rPr>
              <a:t>Clothes / Shoes</a:t>
            </a:r>
          </a:p>
        </p:txBody>
      </p:sp>
      <p:pic>
        <p:nvPicPr>
          <p:cNvPr id="4" name="Picture 3" descr="icon of a checklist"/>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18494" y="2353291"/>
            <a:ext cx="2688932" cy="2665032"/>
          </a:xfrm>
          <a:prstGeom prst="rect">
            <a:avLst/>
          </a:prstGeom>
        </p:spPr>
      </p:pic>
      <p:sp>
        <p:nvSpPr>
          <p:cNvPr id="6" name="Slide Number Placeholder 5"/>
          <p:cNvSpPr>
            <a:spLocks noGrp="1"/>
          </p:cNvSpPr>
          <p:nvPr>
            <p:ph type="sldNum" sz="quarter" idx="10"/>
          </p:nvPr>
        </p:nvSpPr>
        <p:spPr/>
        <p:txBody>
          <a:bodyPr/>
          <a:lstStyle/>
          <a:p>
            <a:fld id="{9817CEA9-6386-4E0F-962A-05EAA27AC9B5}" type="slidenum">
              <a:rPr lang="en-US" altLang="en-US"/>
              <a:pPr/>
              <a:t>6</a:t>
            </a:fld>
            <a:endParaRPr lang="en-US" altLang="en-US" dirty="0"/>
          </a:p>
        </p:txBody>
      </p:sp>
    </p:spTree>
    <p:custDataLst>
      <p:tags r:id="rId1"/>
    </p:custDataLst>
    <p:extLst>
      <p:ext uri="{BB962C8B-B14F-4D97-AF65-F5344CB8AC3E}">
        <p14:creationId xmlns:p14="http://schemas.microsoft.com/office/powerpoint/2010/main" val="1639114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550863" y="304800"/>
            <a:ext cx="5926137" cy="457201"/>
          </a:xfrm>
          <a:noFill/>
          <a:ln/>
          <a:extLst>
            <a:ext uri="{91240B29-F687-4F45-9708-019B960494DF}">
              <a14:hiddenLine xmlns:a14="http://schemas.microsoft.com/office/drawing/2010/main" w="28575" cmpd="sng">
                <a:solidFill>
                  <a:schemeClr val="tx1"/>
                </a:solidFill>
                <a:miter lim="800000"/>
                <a:headEnd/>
                <a:tailEnd/>
              </a14:hiddenLine>
            </a:ext>
          </a:extLst>
        </p:spPr>
        <p:txBody>
          <a:bodyPr/>
          <a:lstStyle/>
          <a:p>
            <a:r>
              <a:rPr lang="en-US" dirty="0">
                <a:latin typeface="Century Gothic" panose="020B0502020202020204" pitchFamily="34" charset="0"/>
              </a:rPr>
              <a:t>Be Prepared to Make </a:t>
            </a:r>
            <a:r>
              <a:rPr lang="en-US" dirty="0"/>
              <a:t>T</a:t>
            </a:r>
            <a:r>
              <a:rPr lang="en-US" dirty="0">
                <a:latin typeface="Century Gothic" panose="020B0502020202020204" pitchFamily="34" charset="0"/>
              </a:rPr>
              <a:t>radeoffs</a:t>
            </a:r>
            <a:endParaRPr lang="en-US" altLang="en-US" sz="2200" b="0" dirty="0">
              <a:solidFill>
                <a:schemeClr val="bg2"/>
              </a:solidFill>
              <a:latin typeface="Century Gothic" panose="020B0502020202020204" pitchFamily="34" charset="0"/>
            </a:endParaRPr>
          </a:p>
        </p:txBody>
      </p:sp>
      <p:sp>
        <p:nvSpPr>
          <p:cNvPr id="13" name="Rectangle 12"/>
          <p:cNvSpPr/>
          <p:nvPr/>
        </p:nvSpPr>
        <p:spPr>
          <a:xfrm>
            <a:off x="457199" y="1905000"/>
            <a:ext cx="8137525" cy="1077218"/>
          </a:xfrm>
          <a:prstGeom prst="rect">
            <a:avLst/>
          </a:prstGeom>
        </p:spPr>
        <p:txBody>
          <a:bodyPr wrap="square">
            <a:spAutoFit/>
          </a:bodyPr>
          <a:lstStyle/>
          <a:p>
            <a:pPr eaLnBrk="1" hangingPunct="1"/>
            <a:r>
              <a:rPr lang="en-US" sz="3200" dirty="0">
                <a:latin typeface="Century Gothic" panose="020B0502020202020204" pitchFamily="34" charset="0"/>
              </a:rPr>
              <a:t>Making tradeoffs is about choosing not to buy </a:t>
            </a:r>
            <a:r>
              <a:rPr lang="en-US" sz="3200" b="1" dirty="0">
                <a:latin typeface="Century Gothic" panose="020B0502020202020204" pitchFamily="34" charset="0"/>
              </a:rPr>
              <a:t>one thing </a:t>
            </a:r>
            <a:r>
              <a:rPr lang="en-US" sz="3200" dirty="0">
                <a:latin typeface="Century Gothic" panose="020B0502020202020204" pitchFamily="34" charset="0"/>
              </a:rPr>
              <a:t>in order to buy </a:t>
            </a:r>
            <a:r>
              <a:rPr lang="en-US" sz="3200" b="1" dirty="0">
                <a:latin typeface="Century Gothic" panose="020B0502020202020204" pitchFamily="34" charset="0"/>
              </a:rPr>
              <a:t>another</a:t>
            </a:r>
          </a:p>
        </p:txBody>
      </p:sp>
      <p:sp>
        <p:nvSpPr>
          <p:cNvPr id="14" name="Rectangle 13"/>
          <p:cNvSpPr/>
          <p:nvPr/>
        </p:nvSpPr>
        <p:spPr>
          <a:xfrm>
            <a:off x="685800" y="3356977"/>
            <a:ext cx="7239000" cy="523220"/>
          </a:xfrm>
          <a:prstGeom prst="rect">
            <a:avLst/>
          </a:prstGeom>
        </p:spPr>
        <p:txBody>
          <a:bodyPr wrap="square">
            <a:spAutoFit/>
          </a:bodyPr>
          <a:lstStyle/>
          <a:p>
            <a:pPr marL="0" indent="0" eaLnBrk="1" hangingPunct="1">
              <a:buNone/>
            </a:pPr>
            <a:r>
              <a:rPr lang="en-US" sz="2800" dirty="0">
                <a:latin typeface="Century Gothic" panose="020B0502020202020204" pitchFamily="34" charset="0"/>
              </a:rPr>
              <a:t>…making tradeoffs isn’t always easy.</a:t>
            </a:r>
          </a:p>
        </p:txBody>
      </p:sp>
      <p:pic>
        <p:nvPicPr>
          <p:cNvPr id="7" name="Picture 6" descr="image of a girl at a counter smili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73658" y="4114800"/>
            <a:ext cx="3124200" cy="1933880"/>
          </a:xfrm>
          <a:prstGeom prst="rect">
            <a:avLst/>
          </a:prstGeom>
          <a:ln>
            <a:noFill/>
          </a:ln>
          <a:effectLst>
            <a:outerShdw blurRad="292100" dist="139700" dir="2700000" algn="tl" rotWithShape="0">
              <a:srgbClr val="333333">
                <a:alpha val="65000"/>
              </a:srgbClr>
            </a:outerShdw>
          </a:effectLst>
        </p:spPr>
      </p:pic>
      <p:sp>
        <p:nvSpPr>
          <p:cNvPr id="6" name="Slide Number Placeholder 5"/>
          <p:cNvSpPr>
            <a:spLocks noGrp="1"/>
          </p:cNvSpPr>
          <p:nvPr>
            <p:ph type="sldNum" sz="quarter" idx="10"/>
          </p:nvPr>
        </p:nvSpPr>
        <p:spPr/>
        <p:txBody>
          <a:bodyPr/>
          <a:lstStyle/>
          <a:p>
            <a:fld id="{9817CEA9-6386-4E0F-962A-05EAA27AC9B5}" type="slidenum">
              <a:rPr lang="en-US" altLang="en-US"/>
              <a:pPr/>
              <a:t>7</a:t>
            </a:fld>
            <a:endParaRPr lang="en-US" altLang="en-US" dirty="0"/>
          </a:p>
        </p:txBody>
      </p:sp>
    </p:spTree>
    <p:custDataLst>
      <p:tags r:id="rId1"/>
    </p:custDataLst>
    <p:extLst>
      <p:ext uri="{BB962C8B-B14F-4D97-AF65-F5344CB8AC3E}">
        <p14:creationId xmlns:p14="http://schemas.microsoft.com/office/powerpoint/2010/main" val="1705994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Activity</a:t>
            </a:r>
          </a:p>
        </p:txBody>
      </p:sp>
      <p:sp>
        <p:nvSpPr>
          <p:cNvPr id="13" name="Rectangle 12"/>
          <p:cNvSpPr/>
          <p:nvPr/>
        </p:nvSpPr>
        <p:spPr>
          <a:xfrm>
            <a:off x="476345" y="1431520"/>
            <a:ext cx="7176116" cy="523220"/>
          </a:xfrm>
          <a:prstGeom prst="rect">
            <a:avLst/>
          </a:prstGeom>
        </p:spPr>
        <p:txBody>
          <a:bodyPr wrap="square">
            <a:spAutoFit/>
          </a:bodyPr>
          <a:lstStyle/>
          <a:p>
            <a:pPr eaLnBrk="1" hangingPunct="1"/>
            <a:r>
              <a:rPr lang="en-US" sz="2800" dirty="0">
                <a:latin typeface="Open Sans" panose="020B0606030504020204" pitchFamily="34" charset="0"/>
                <a:ea typeface="Open Sans" panose="020B0606030504020204" pitchFamily="34" charset="0"/>
                <a:cs typeface="Open Sans" panose="020B0606030504020204" pitchFamily="34" charset="0"/>
              </a:rPr>
              <a:t>Let’s practice a budget activity!</a:t>
            </a:r>
            <a:endParaRPr lang="en-US" sz="28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11" name="Rectangle 10"/>
          <p:cNvSpPr/>
          <p:nvPr/>
        </p:nvSpPr>
        <p:spPr>
          <a:xfrm>
            <a:off x="480062" y="2282445"/>
            <a:ext cx="7176116" cy="461665"/>
          </a:xfrm>
          <a:prstGeom prst="rect">
            <a:avLst/>
          </a:prstGeom>
        </p:spPr>
        <p:txBody>
          <a:bodyPr wrap="square">
            <a:spAutoFit/>
          </a:bodyPr>
          <a:lstStyle/>
          <a:p>
            <a:pPr eaLnBrk="1" hangingPunct="1"/>
            <a:r>
              <a:rPr lang="en-US" sz="2400" dirty="0">
                <a:solidFill>
                  <a:schemeClr val="accent2"/>
                </a:solidFill>
                <a:latin typeface="Open Sans" panose="020B0606030504020204" pitchFamily="34" charset="0"/>
                <a:ea typeface="Open Sans" panose="020B0606030504020204" pitchFamily="34" charset="0"/>
                <a:cs typeface="Open Sans" panose="020B0606030504020204" pitchFamily="34" charset="0"/>
              </a:rPr>
              <a:t>Your weekly budget</a:t>
            </a:r>
          </a:p>
        </p:txBody>
      </p:sp>
      <p:graphicFrame>
        <p:nvGraphicFramePr>
          <p:cNvPr id="4" name="Table 3"/>
          <p:cNvGraphicFramePr>
            <a:graphicFrameLocks noGrp="1"/>
          </p:cNvGraphicFramePr>
          <p:nvPr>
            <p:extLst>
              <p:ext uri="{D42A27DB-BD31-4B8C-83A1-F6EECF244321}">
                <p14:modId xmlns:p14="http://schemas.microsoft.com/office/powerpoint/2010/main" val="1137607216"/>
              </p:ext>
            </p:extLst>
          </p:nvPr>
        </p:nvGraphicFramePr>
        <p:xfrm>
          <a:off x="535246" y="3048000"/>
          <a:ext cx="8077200" cy="2378480"/>
        </p:xfrm>
        <a:graphic>
          <a:graphicData uri="http://schemas.openxmlformats.org/drawingml/2006/table">
            <a:tbl>
              <a:tblPr firstRow="1" bandRow="1">
                <a:tableStyleId>{5C22544A-7EE6-4342-B048-85BDC9FD1C3A}</a:tableStyleId>
              </a:tblPr>
              <a:tblGrid>
                <a:gridCol w="2284154">
                  <a:extLst>
                    <a:ext uri="{9D8B030D-6E8A-4147-A177-3AD203B41FA5}">
                      <a16:colId xmlns:a16="http://schemas.microsoft.com/office/drawing/2014/main" val="3969771339"/>
                    </a:ext>
                  </a:extLst>
                </a:gridCol>
                <a:gridCol w="1754446">
                  <a:extLst>
                    <a:ext uri="{9D8B030D-6E8A-4147-A177-3AD203B41FA5}">
                      <a16:colId xmlns:a16="http://schemas.microsoft.com/office/drawing/2014/main" val="2784966726"/>
                    </a:ext>
                  </a:extLst>
                </a:gridCol>
                <a:gridCol w="2019300">
                  <a:extLst>
                    <a:ext uri="{9D8B030D-6E8A-4147-A177-3AD203B41FA5}">
                      <a16:colId xmlns:a16="http://schemas.microsoft.com/office/drawing/2014/main" val="487289585"/>
                    </a:ext>
                  </a:extLst>
                </a:gridCol>
                <a:gridCol w="2019300">
                  <a:extLst>
                    <a:ext uri="{9D8B030D-6E8A-4147-A177-3AD203B41FA5}">
                      <a16:colId xmlns:a16="http://schemas.microsoft.com/office/drawing/2014/main" val="1684146168"/>
                    </a:ext>
                  </a:extLst>
                </a:gridCol>
              </a:tblGrid>
              <a:tr h="475696">
                <a:tc>
                  <a:txBody>
                    <a:bodyPr/>
                    <a:lstStyle/>
                    <a:p>
                      <a:r>
                        <a:rPr lang="en-US" dirty="0">
                          <a:latin typeface="Open Sans" panose="020B0606030504020204" pitchFamily="34" charset="0"/>
                          <a:ea typeface="Open Sans" panose="020B0606030504020204" pitchFamily="34" charset="0"/>
                          <a:cs typeface="Open Sans" panose="020B0606030504020204" pitchFamily="34" charset="0"/>
                        </a:rPr>
                        <a:t>Description</a:t>
                      </a:r>
                    </a:p>
                  </a:txBody>
                  <a:tcPr anchor="ctr">
                    <a:solidFill>
                      <a:schemeClr val="tx2"/>
                    </a:solidFill>
                  </a:tcPr>
                </a:tc>
                <a:tc>
                  <a:txBody>
                    <a:bodyPr/>
                    <a:lstStyle/>
                    <a:p>
                      <a:pPr algn="ctr"/>
                      <a:r>
                        <a:rPr lang="en-US" dirty="0">
                          <a:latin typeface="Open Sans" panose="020B0606030504020204" pitchFamily="34" charset="0"/>
                          <a:ea typeface="Open Sans" panose="020B0606030504020204" pitchFamily="34" charset="0"/>
                          <a:cs typeface="Open Sans" panose="020B0606030504020204" pitchFamily="34" charset="0"/>
                        </a:rPr>
                        <a:t>Income (+)</a:t>
                      </a:r>
                    </a:p>
                  </a:txBody>
                  <a:tcPr anchor="ctr">
                    <a:solidFill>
                      <a:schemeClr val="tx2"/>
                    </a:solidFill>
                  </a:tcPr>
                </a:tc>
                <a:tc>
                  <a:txBody>
                    <a:bodyPr/>
                    <a:lstStyle/>
                    <a:p>
                      <a:pPr algn="ctr"/>
                      <a:r>
                        <a:rPr lang="en-US" dirty="0">
                          <a:latin typeface="Open Sans" panose="020B0606030504020204" pitchFamily="34" charset="0"/>
                          <a:ea typeface="Open Sans" panose="020B0606030504020204" pitchFamily="34" charset="0"/>
                          <a:cs typeface="Open Sans" panose="020B0606030504020204" pitchFamily="34" charset="0"/>
                        </a:rPr>
                        <a:t>Expense (-)</a:t>
                      </a:r>
                    </a:p>
                  </a:txBody>
                  <a:tcPr anchor="ctr">
                    <a:solidFill>
                      <a:schemeClr val="tx2"/>
                    </a:solidFill>
                  </a:tcPr>
                </a:tc>
                <a:tc>
                  <a:txBody>
                    <a:bodyPr/>
                    <a:lstStyle/>
                    <a:p>
                      <a:pPr algn="ctr"/>
                      <a:r>
                        <a:rPr lang="en-US" dirty="0">
                          <a:latin typeface="Open Sans" panose="020B0606030504020204" pitchFamily="34" charset="0"/>
                          <a:ea typeface="Open Sans" panose="020B0606030504020204" pitchFamily="34" charset="0"/>
                          <a:cs typeface="Open Sans" panose="020B0606030504020204" pitchFamily="34" charset="0"/>
                        </a:rPr>
                        <a:t>$ Available</a:t>
                      </a:r>
                    </a:p>
                  </a:txBody>
                  <a:tcPr anchor="ctr">
                    <a:solidFill>
                      <a:schemeClr val="tx2"/>
                    </a:solidFill>
                  </a:tcPr>
                </a:tc>
                <a:extLst>
                  <a:ext uri="{0D108BD9-81ED-4DB2-BD59-A6C34878D82A}">
                    <a16:rowId xmlns:a16="http://schemas.microsoft.com/office/drawing/2014/main" val="3298681357"/>
                  </a:ext>
                </a:extLst>
              </a:tr>
              <a:tr h="475696">
                <a:tc>
                  <a:txBody>
                    <a:bodyPr/>
                    <a:lstStyle/>
                    <a:p>
                      <a:endPar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nchor="ctr"/>
                </a:tc>
                <a:tc>
                  <a:txBody>
                    <a:bodyPr/>
                    <a:lstStyle/>
                    <a:p>
                      <a:pPr algn="ctr"/>
                      <a:endPar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nchor="ctr"/>
                </a:tc>
                <a:tc>
                  <a:txBody>
                    <a:bodyPr/>
                    <a:lstStyle/>
                    <a:p>
                      <a:pPr algn="ctr"/>
                      <a:endPar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nchor="ctr"/>
                </a:tc>
                <a:tc>
                  <a:txBody>
                    <a:bodyPr/>
                    <a:lstStyle/>
                    <a:p>
                      <a:pPr algn="ctr"/>
                      <a:endPar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nchor="ctr"/>
                </a:tc>
                <a:extLst>
                  <a:ext uri="{0D108BD9-81ED-4DB2-BD59-A6C34878D82A}">
                    <a16:rowId xmlns:a16="http://schemas.microsoft.com/office/drawing/2014/main" val="3056097290"/>
                  </a:ext>
                </a:extLst>
              </a:tr>
              <a:tr h="475696">
                <a:tc>
                  <a:txBody>
                    <a:bodyPr/>
                    <a:lstStyle/>
                    <a:p>
                      <a:endPar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nchor="ctr"/>
                </a:tc>
                <a:tc>
                  <a:txBody>
                    <a:bodyPr/>
                    <a:lstStyle/>
                    <a:p>
                      <a:pPr algn="ctr"/>
                      <a:endPar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nchor="ctr"/>
                </a:tc>
                <a:tc>
                  <a:txBody>
                    <a:bodyPr/>
                    <a:lstStyle/>
                    <a:p>
                      <a:pPr algn="ctr"/>
                      <a:endPar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nchor="ctr"/>
                </a:tc>
                <a:tc>
                  <a:txBody>
                    <a:bodyPr/>
                    <a:lstStyle/>
                    <a:p>
                      <a:pPr algn="ctr"/>
                      <a:endPar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nchor="ctr"/>
                </a:tc>
                <a:extLst>
                  <a:ext uri="{0D108BD9-81ED-4DB2-BD59-A6C34878D82A}">
                    <a16:rowId xmlns:a16="http://schemas.microsoft.com/office/drawing/2014/main" val="3244684767"/>
                  </a:ext>
                </a:extLst>
              </a:tr>
              <a:tr h="475696">
                <a:tc>
                  <a:txBody>
                    <a:bodyPr/>
                    <a:lstStyle/>
                    <a:p>
                      <a:endPar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nchor="ctr"/>
                </a:tc>
                <a:tc>
                  <a:txBody>
                    <a:bodyPr/>
                    <a:lstStyle/>
                    <a:p>
                      <a:pPr algn="ctr"/>
                      <a:endPar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nchor="ctr"/>
                </a:tc>
                <a:tc>
                  <a:txBody>
                    <a:bodyPr/>
                    <a:lstStyle/>
                    <a:p>
                      <a:pPr algn="ctr"/>
                      <a:endPar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nchor="ctr"/>
                </a:tc>
                <a:tc>
                  <a:txBody>
                    <a:bodyPr/>
                    <a:lstStyle/>
                    <a:p>
                      <a:pPr algn="ctr"/>
                      <a:endPar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nchor="ctr"/>
                </a:tc>
                <a:extLst>
                  <a:ext uri="{0D108BD9-81ED-4DB2-BD59-A6C34878D82A}">
                    <a16:rowId xmlns:a16="http://schemas.microsoft.com/office/drawing/2014/main" val="4233654403"/>
                  </a:ext>
                </a:extLst>
              </a:tr>
              <a:tr h="475696">
                <a:tc>
                  <a:txBody>
                    <a:bodyPr/>
                    <a:lstStyle/>
                    <a:p>
                      <a:endPar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nchor="ctr"/>
                </a:tc>
                <a:tc>
                  <a:txBody>
                    <a:bodyPr/>
                    <a:lstStyle/>
                    <a:p>
                      <a:pPr algn="ctr"/>
                      <a:endPar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nchor="ctr"/>
                </a:tc>
                <a:tc>
                  <a:txBody>
                    <a:bodyPr/>
                    <a:lstStyle/>
                    <a:p>
                      <a:pPr algn="ctr"/>
                      <a:endPar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nchor="ctr"/>
                </a:tc>
                <a:tc>
                  <a:txBody>
                    <a:bodyPr/>
                    <a:lstStyle/>
                    <a:p>
                      <a:pPr algn="ctr"/>
                      <a:endParaRPr lang="en-US"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txBody>
                  <a:tcPr anchor="ctr"/>
                </a:tc>
                <a:extLst>
                  <a:ext uri="{0D108BD9-81ED-4DB2-BD59-A6C34878D82A}">
                    <a16:rowId xmlns:a16="http://schemas.microsoft.com/office/drawing/2014/main" val="3408945967"/>
                  </a:ext>
                </a:extLst>
              </a:tr>
            </a:tbl>
          </a:graphicData>
        </a:graphic>
      </p:graphicFrame>
      <p:sp>
        <p:nvSpPr>
          <p:cNvPr id="3" name="TextBox 2">
            <a:extLst>
              <a:ext uri="{FF2B5EF4-FFF2-40B4-BE49-F238E27FC236}">
                <a16:creationId xmlns:a16="http://schemas.microsoft.com/office/drawing/2014/main" id="{09DEF175-178C-40B0-8928-5CAC33D1470E}"/>
              </a:ext>
            </a:extLst>
          </p:cNvPr>
          <p:cNvSpPr txBox="1"/>
          <p:nvPr/>
        </p:nvSpPr>
        <p:spPr>
          <a:xfrm>
            <a:off x="609600" y="3562290"/>
            <a:ext cx="1867548" cy="400110"/>
          </a:xfrm>
          <a:prstGeom prst="rect">
            <a:avLst/>
          </a:prstGeom>
          <a:noFill/>
        </p:spPr>
        <p:txBody>
          <a:bodyPr wrap="square" rtlCol="0">
            <a:spAutoFit/>
          </a:bodyPr>
          <a:lstStyle/>
          <a:p>
            <a:r>
              <a:rPr lang="en-US" sz="2000" dirty="0">
                <a:latin typeface="Open Sans" panose="020B0606030504020204" pitchFamily="34" charset="0"/>
                <a:ea typeface="Open Sans" panose="020B0606030504020204" pitchFamily="34" charset="0"/>
                <a:cs typeface="Open Sans" panose="020B0606030504020204" pitchFamily="34" charset="0"/>
              </a:rPr>
              <a:t>Allowance</a:t>
            </a:r>
          </a:p>
        </p:txBody>
      </p:sp>
      <p:sp>
        <p:nvSpPr>
          <p:cNvPr id="8" name="TextBox 7">
            <a:extLst>
              <a:ext uri="{FF2B5EF4-FFF2-40B4-BE49-F238E27FC236}">
                <a16:creationId xmlns:a16="http://schemas.microsoft.com/office/drawing/2014/main" id="{E87BB6DF-2B36-4CF9-B56A-C8D79E0AF5C7}"/>
              </a:ext>
            </a:extLst>
          </p:cNvPr>
          <p:cNvSpPr txBox="1"/>
          <p:nvPr/>
        </p:nvSpPr>
        <p:spPr>
          <a:xfrm>
            <a:off x="609600" y="4048155"/>
            <a:ext cx="1867549" cy="400110"/>
          </a:xfrm>
          <a:prstGeom prst="rect">
            <a:avLst/>
          </a:prstGeom>
          <a:noFill/>
        </p:spPr>
        <p:txBody>
          <a:bodyPr wrap="square" rtlCol="0">
            <a:spAutoFit/>
          </a:bodyPr>
          <a:lstStyle/>
          <a:p>
            <a:r>
              <a:rPr lang="en-US" sz="2000" dirty="0">
                <a:latin typeface="Open Sans" panose="020B0606030504020204" pitchFamily="34" charset="0"/>
                <a:ea typeface="Open Sans" panose="020B0606030504020204" pitchFamily="34" charset="0"/>
                <a:cs typeface="Open Sans" panose="020B0606030504020204" pitchFamily="34" charset="0"/>
              </a:rPr>
              <a:t>Snacks</a:t>
            </a:r>
          </a:p>
        </p:txBody>
      </p:sp>
      <p:sp>
        <p:nvSpPr>
          <p:cNvPr id="9" name="TextBox 8">
            <a:extLst>
              <a:ext uri="{FF2B5EF4-FFF2-40B4-BE49-F238E27FC236}">
                <a16:creationId xmlns:a16="http://schemas.microsoft.com/office/drawing/2014/main" id="{DAC8606E-06F1-490F-A93C-DB6CD521F1DF}"/>
              </a:ext>
            </a:extLst>
          </p:cNvPr>
          <p:cNvSpPr txBox="1"/>
          <p:nvPr/>
        </p:nvSpPr>
        <p:spPr>
          <a:xfrm>
            <a:off x="588340" y="4523143"/>
            <a:ext cx="1850060" cy="400110"/>
          </a:xfrm>
          <a:prstGeom prst="rect">
            <a:avLst/>
          </a:prstGeom>
          <a:noFill/>
        </p:spPr>
        <p:txBody>
          <a:bodyPr wrap="square" rtlCol="0">
            <a:spAutoFit/>
          </a:bodyPr>
          <a:lstStyle/>
          <a:p>
            <a:r>
              <a:rPr lang="en-US" sz="2000" dirty="0">
                <a:latin typeface="Open Sans" panose="020B0606030504020204" pitchFamily="34" charset="0"/>
                <a:ea typeface="Open Sans" panose="020B0606030504020204" pitchFamily="34" charset="0"/>
                <a:cs typeface="Open Sans" panose="020B0606030504020204" pitchFamily="34" charset="0"/>
              </a:rPr>
              <a:t>Movie</a:t>
            </a:r>
          </a:p>
        </p:txBody>
      </p:sp>
      <p:sp>
        <p:nvSpPr>
          <p:cNvPr id="10" name="TextBox 9">
            <a:extLst>
              <a:ext uri="{FF2B5EF4-FFF2-40B4-BE49-F238E27FC236}">
                <a16:creationId xmlns:a16="http://schemas.microsoft.com/office/drawing/2014/main" id="{35DAD1A6-6DC6-4FA0-A8A0-52AD6C637617}"/>
              </a:ext>
            </a:extLst>
          </p:cNvPr>
          <p:cNvSpPr txBox="1"/>
          <p:nvPr/>
        </p:nvSpPr>
        <p:spPr>
          <a:xfrm>
            <a:off x="2978229" y="3562290"/>
            <a:ext cx="1288971" cy="400110"/>
          </a:xfrm>
          <a:prstGeom prst="rect">
            <a:avLst/>
          </a:prstGeom>
          <a:noFill/>
        </p:spPr>
        <p:txBody>
          <a:bodyPr wrap="square" rtlCol="0">
            <a:spAutoFit/>
          </a:bodyPr>
          <a:lstStyle/>
          <a:p>
            <a:pPr algn="ctr"/>
            <a:r>
              <a:rPr lang="en-US" sz="2000" dirty="0">
                <a:latin typeface="Open Sans" panose="020B0606030504020204" pitchFamily="34" charset="0"/>
                <a:ea typeface="Open Sans" panose="020B0606030504020204" pitchFamily="34" charset="0"/>
                <a:cs typeface="Open Sans" panose="020B0606030504020204" pitchFamily="34" charset="0"/>
              </a:rPr>
              <a:t>$20.00</a:t>
            </a:r>
          </a:p>
        </p:txBody>
      </p:sp>
      <p:sp>
        <p:nvSpPr>
          <p:cNvPr id="12" name="TextBox 11">
            <a:extLst>
              <a:ext uri="{FF2B5EF4-FFF2-40B4-BE49-F238E27FC236}">
                <a16:creationId xmlns:a16="http://schemas.microsoft.com/office/drawing/2014/main" id="{763436A8-436C-4A62-9D55-E96F785501EF}"/>
              </a:ext>
            </a:extLst>
          </p:cNvPr>
          <p:cNvSpPr txBox="1"/>
          <p:nvPr/>
        </p:nvSpPr>
        <p:spPr>
          <a:xfrm>
            <a:off x="4893428" y="4048155"/>
            <a:ext cx="1288971" cy="400110"/>
          </a:xfrm>
          <a:prstGeom prst="rect">
            <a:avLst/>
          </a:prstGeom>
          <a:noFill/>
        </p:spPr>
        <p:txBody>
          <a:bodyPr wrap="square" rtlCol="0">
            <a:spAutoFit/>
          </a:bodyPr>
          <a:lstStyle/>
          <a:p>
            <a:pPr algn="ctr"/>
            <a:r>
              <a:rPr lang="en-US" sz="2000" dirty="0">
                <a:latin typeface="Open Sans" panose="020B0606030504020204" pitchFamily="34" charset="0"/>
                <a:ea typeface="Open Sans" panose="020B0606030504020204" pitchFamily="34" charset="0"/>
                <a:cs typeface="Open Sans" panose="020B0606030504020204" pitchFamily="34" charset="0"/>
              </a:rPr>
              <a:t>$5.00</a:t>
            </a:r>
          </a:p>
        </p:txBody>
      </p:sp>
      <p:sp>
        <p:nvSpPr>
          <p:cNvPr id="14" name="TextBox 13">
            <a:extLst>
              <a:ext uri="{FF2B5EF4-FFF2-40B4-BE49-F238E27FC236}">
                <a16:creationId xmlns:a16="http://schemas.microsoft.com/office/drawing/2014/main" id="{71B09607-D4F9-4906-9E34-F388C7EDBC91}"/>
              </a:ext>
            </a:extLst>
          </p:cNvPr>
          <p:cNvSpPr txBox="1"/>
          <p:nvPr/>
        </p:nvSpPr>
        <p:spPr>
          <a:xfrm>
            <a:off x="4885933" y="4523143"/>
            <a:ext cx="1288971" cy="400110"/>
          </a:xfrm>
          <a:prstGeom prst="rect">
            <a:avLst/>
          </a:prstGeom>
          <a:noFill/>
        </p:spPr>
        <p:txBody>
          <a:bodyPr wrap="square" rtlCol="0">
            <a:spAutoFit/>
          </a:bodyPr>
          <a:lstStyle/>
          <a:p>
            <a:pPr algn="ctr"/>
            <a:r>
              <a:rPr lang="en-US" sz="2000" dirty="0">
                <a:latin typeface="Open Sans" panose="020B0606030504020204" pitchFamily="34" charset="0"/>
                <a:ea typeface="Open Sans" panose="020B0606030504020204" pitchFamily="34" charset="0"/>
                <a:cs typeface="Open Sans" panose="020B0606030504020204" pitchFamily="34" charset="0"/>
              </a:rPr>
              <a:t>$7.00</a:t>
            </a:r>
          </a:p>
        </p:txBody>
      </p:sp>
      <p:sp>
        <p:nvSpPr>
          <p:cNvPr id="15" name="TextBox 14">
            <a:extLst>
              <a:ext uri="{FF2B5EF4-FFF2-40B4-BE49-F238E27FC236}">
                <a16:creationId xmlns:a16="http://schemas.microsoft.com/office/drawing/2014/main" id="{0BEFA3DD-7969-46F9-93A4-FEC963DFAC4E}"/>
              </a:ext>
            </a:extLst>
          </p:cNvPr>
          <p:cNvSpPr txBox="1"/>
          <p:nvPr/>
        </p:nvSpPr>
        <p:spPr>
          <a:xfrm>
            <a:off x="6891256" y="3562290"/>
            <a:ext cx="1315299" cy="400110"/>
          </a:xfrm>
          <a:prstGeom prst="rect">
            <a:avLst/>
          </a:prstGeom>
          <a:noFill/>
        </p:spPr>
        <p:txBody>
          <a:bodyPr wrap="square" rtlCol="0">
            <a:spAutoFit/>
          </a:bodyPr>
          <a:lstStyle/>
          <a:p>
            <a:pPr algn="ctr"/>
            <a:r>
              <a:rPr lang="en-US" sz="2000" dirty="0">
                <a:latin typeface="Open Sans" panose="020B0606030504020204" pitchFamily="34" charset="0"/>
                <a:ea typeface="Open Sans" panose="020B0606030504020204" pitchFamily="34" charset="0"/>
                <a:cs typeface="Open Sans" panose="020B0606030504020204" pitchFamily="34" charset="0"/>
              </a:rPr>
              <a:t>$20.00</a:t>
            </a:r>
          </a:p>
        </p:txBody>
      </p:sp>
      <p:sp>
        <p:nvSpPr>
          <p:cNvPr id="16" name="TextBox 15">
            <a:extLst>
              <a:ext uri="{FF2B5EF4-FFF2-40B4-BE49-F238E27FC236}">
                <a16:creationId xmlns:a16="http://schemas.microsoft.com/office/drawing/2014/main" id="{BEA28AB4-3898-44A5-8BEE-EB6018E0F09E}"/>
              </a:ext>
            </a:extLst>
          </p:cNvPr>
          <p:cNvSpPr txBox="1"/>
          <p:nvPr/>
        </p:nvSpPr>
        <p:spPr>
          <a:xfrm>
            <a:off x="6917584" y="4048155"/>
            <a:ext cx="1288971" cy="400110"/>
          </a:xfrm>
          <a:prstGeom prst="rect">
            <a:avLst/>
          </a:prstGeom>
          <a:noFill/>
        </p:spPr>
        <p:txBody>
          <a:bodyPr wrap="square" rtlCol="0">
            <a:spAutoFit/>
          </a:bodyPr>
          <a:lstStyle/>
          <a:p>
            <a:pPr algn="ctr"/>
            <a:r>
              <a:rPr lang="en-US" sz="2000" dirty="0">
                <a:latin typeface="Open Sans" panose="020B0606030504020204" pitchFamily="34" charset="0"/>
                <a:ea typeface="Open Sans" panose="020B0606030504020204" pitchFamily="34" charset="0"/>
                <a:cs typeface="Open Sans" panose="020B0606030504020204" pitchFamily="34" charset="0"/>
              </a:rPr>
              <a:t>$15.00</a:t>
            </a:r>
          </a:p>
        </p:txBody>
      </p:sp>
      <p:sp>
        <p:nvSpPr>
          <p:cNvPr id="17" name="TextBox 16">
            <a:extLst>
              <a:ext uri="{FF2B5EF4-FFF2-40B4-BE49-F238E27FC236}">
                <a16:creationId xmlns:a16="http://schemas.microsoft.com/office/drawing/2014/main" id="{551B7C8C-7BAA-4D7B-9919-72641B06B821}"/>
              </a:ext>
            </a:extLst>
          </p:cNvPr>
          <p:cNvSpPr txBox="1"/>
          <p:nvPr/>
        </p:nvSpPr>
        <p:spPr>
          <a:xfrm>
            <a:off x="7086600" y="4523143"/>
            <a:ext cx="1119955" cy="400110"/>
          </a:xfrm>
          <a:prstGeom prst="rect">
            <a:avLst/>
          </a:prstGeom>
          <a:noFill/>
        </p:spPr>
        <p:txBody>
          <a:bodyPr wrap="square" rtlCol="0">
            <a:spAutoFit/>
          </a:bodyPr>
          <a:lstStyle/>
          <a:p>
            <a:pPr algn="ctr"/>
            <a:r>
              <a:rPr lang="en-US" sz="2000" dirty="0">
                <a:latin typeface="Open Sans" panose="020B0606030504020204" pitchFamily="34" charset="0"/>
                <a:ea typeface="Open Sans" panose="020B0606030504020204" pitchFamily="34" charset="0"/>
                <a:cs typeface="Open Sans" panose="020B0606030504020204" pitchFamily="34" charset="0"/>
              </a:rPr>
              <a:t>$8.00</a:t>
            </a:r>
          </a:p>
        </p:txBody>
      </p:sp>
      <p:sp>
        <p:nvSpPr>
          <p:cNvPr id="18" name="TextBox 17">
            <a:extLst>
              <a:ext uri="{FF2B5EF4-FFF2-40B4-BE49-F238E27FC236}">
                <a16:creationId xmlns:a16="http://schemas.microsoft.com/office/drawing/2014/main" id="{EE37B065-0A47-4953-AD5B-B7BFC718C277}"/>
              </a:ext>
            </a:extLst>
          </p:cNvPr>
          <p:cNvSpPr txBox="1"/>
          <p:nvPr/>
        </p:nvSpPr>
        <p:spPr>
          <a:xfrm>
            <a:off x="585840" y="5010090"/>
            <a:ext cx="1850060" cy="400110"/>
          </a:xfrm>
          <a:prstGeom prst="rect">
            <a:avLst/>
          </a:prstGeom>
          <a:noFill/>
        </p:spPr>
        <p:txBody>
          <a:bodyPr wrap="square" rtlCol="0">
            <a:spAutoFit/>
          </a:bodyPr>
          <a:lstStyle/>
          <a:p>
            <a:r>
              <a:rPr lang="en-US" sz="2000" dirty="0">
                <a:latin typeface="Open Sans" panose="020B0606030504020204" pitchFamily="34" charset="0"/>
                <a:ea typeface="Open Sans" panose="020B0606030504020204" pitchFamily="34" charset="0"/>
                <a:cs typeface="Open Sans" panose="020B0606030504020204" pitchFamily="34" charset="0"/>
              </a:rPr>
              <a:t>App</a:t>
            </a:r>
          </a:p>
        </p:txBody>
      </p:sp>
      <p:sp>
        <p:nvSpPr>
          <p:cNvPr id="19" name="TextBox 18">
            <a:extLst>
              <a:ext uri="{FF2B5EF4-FFF2-40B4-BE49-F238E27FC236}">
                <a16:creationId xmlns:a16="http://schemas.microsoft.com/office/drawing/2014/main" id="{29073299-6683-4A4D-AB39-E2AB9AE4A340}"/>
              </a:ext>
            </a:extLst>
          </p:cNvPr>
          <p:cNvSpPr txBox="1"/>
          <p:nvPr/>
        </p:nvSpPr>
        <p:spPr>
          <a:xfrm>
            <a:off x="4878437" y="5010090"/>
            <a:ext cx="1288971" cy="400110"/>
          </a:xfrm>
          <a:prstGeom prst="rect">
            <a:avLst/>
          </a:prstGeom>
          <a:noFill/>
        </p:spPr>
        <p:txBody>
          <a:bodyPr wrap="square" rtlCol="0">
            <a:spAutoFit/>
          </a:bodyPr>
          <a:lstStyle/>
          <a:p>
            <a:pPr algn="ctr"/>
            <a:r>
              <a:rPr lang="en-US" sz="2000" dirty="0">
                <a:latin typeface="Open Sans" panose="020B0606030504020204" pitchFamily="34" charset="0"/>
                <a:ea typeface="Open Sans" panose="020B0606030504020204" pitchFamily="34" charset="0"/>
                <a:cs typeface="Open Sans" panose="020B0606030504020204" pitchFamily="34" charset="0"/>
              </a:rPr>
              <a:t>$3.00</a:t>
            </a:r>
          </a:p>
        </p:txBody>
      </p:sp>
      <p:sp>
        <p:nvSpPr>
          <p:cNvPr id="20" name="TextBox 19">
            <a:extLst>
              <a:ext uri="{FF2B5EF4-FFF2-40B4-BE49-F238E27FC236}">
                <a16:creationId xmlns:a16="http://schemas.microsoft.com/office/drawing/2014/main" id="{5E4257FF-A9A0-4326-9045-7AF591D52813}"/>
              </a:ext>
            </a:extLst>
          </p:cNvPr>
          <p:cNvSpPr txBox="1"/>
          <p:nvPr/>
        </p:nvSpPr>
        <p:spPr>
          <a:xfrm>
            <a:off x="7016829" y="4940990"/>
            <a:ext cx="1288971" cy="461665"/>
          </a:xfrm>
          <a:prstGeom prst="rect">
            <a:avLst/>
          </a:prstGeom>
          <a:noFill/>
        </p:spPr>
        <p:txBody>
          <a:bodyPr wrap="square" rtlCol="0">
            <a:spAutoFit/>
          </a:bodyPr>
          <a:lstStyle/>
          <a:p>
            <a:pPr algn="ctr"/>
            <a:r>
              <a:rPr lang="en-US" sz="2400" dirty="0">
                <a:solidFill>
                  <a:schemeClr val="accent6"/>
                </a:solidFill>
                <a:latin typeface="Open Sans" panose="020B0606030504020204" pitchFamily="34" charset="0"/>
                <a:ea typeface="Open Sans" panose="020B0606030504020204" pitchFamily="34" charset="0"/>
                <a:cs typeface="Open Sans" panose="020B0606030504020204" pitchFamily="34" charset="0"/>
              </a:rPr>
              <a:t>$5.00</a:t>
            </a:r>
          </a:p>
        </p:txBody>
      </p:sp>
      <p:sp>
        <p:nvSpPr>
          <p:cNvPr id="6" name="Slide Number Placeholder 5"/>
          <p:cNvSpPr>
            <a:spLocks noGrp="1"/>
          </p:cNvSpPr>
          <p:nvPr>
            <p:ph type="sldNum" sz="quarter" idx="10"/>
          </p:nvPr>
        </p:nvSpPr>
        <p:spPr>
          <a:xfrm>
            <a:off x="8594725" y="6569075"/>
            <a:ext cx="365760" cy="288925"/>
          </a:xfrm>
        </p:spPr>
        <p:txBody>
          <a:bodyPr/>
          <a:lstStyle/>
          <a:p>
            <a:fld id="{9817CEA9-6386-4E0F-962A-05EAA27AC9B5}" type="slidenum">
              <a:rPr lang="en-US" altLang="en-US"/>
              <a:pPr/>
              <a:t>8</a:t>
            </a:fld>
            <a:endParaRPr lang="en-US" altLang="en-US" dirty="0"/>
          </a:p>
        </p:txBody>
      </p:sp>
    </p:spTree>
    <p:custDataLst>
      <p:tags r:id="rId1"/>
    </p:custDataLst>
    <p:extLst>
      <p:ext uri="{BB962C8B-B14F-4D97-AF65-F5344CB8AC3E}">
        <p14:creationId xmlns:p14="http://schemas.microsoft.com/office/powerpoint/2010/main" val="2891614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down)">
                                      <p:cBhvr>
                                        <p:cTn id="23" dur="580">
                                          <p:stCondLst>
                                            <p:cond delay="0"/>
                                          </p:stCondLst>
                                        </p:cTn>
                                        <p:tgtEl>
                                          <p:spTgt spid="10"/>
                                        </p:tgtEl>
                                      </p:cBhvr>
                                    </p:animEffect>
                                    <p:anim calcmode="lin" valueType="num">
                                      <p:cBhvr>
                                        <p:cTn id="24"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29" dur="26">
                                          <p:stCondLst>
                                            <p:cond delay="650"/>
                                          </p:stCondLst>
                                        </p:cTn>
                                        <p:tgtEl>
                                          <p:spTgt spid="10"/>
                                        </p:tgtEl>
                                      </p:cBhvr>
                                      <p:to x="100000" y="60000"/>
                                    </p:animScale>
                                    <p:animScale>
                                      <p:cBhvr>
                                        <p:cTn id="30" dur="166" decel="50000">
                                          <p:stCondLst>
                                            <p:cond delay="676"/>
                                          </p:stCondLst>
                                        </p:cTn>
                                        <p:tgtEl>
                                          <p:spTgt spid="10"/>
                                        </p:tgtEl>
                                      </p:cBhvr>
                                      <p:to x="100000" y="100000"/>
                                    </p:animScale>
                                    <p:animScale>
                                      <p:cBhvr>
                                        <p:cTn id="31" dur="26">
                                          <p:stCondLst>
                                            <p:cond delay="1312"/>
                                          </p:stCondLst>
                                        </p:cTn>
                                        <p:tgtEl>
                                          <p:spTgt spid="10"/>
                                        </p:tgtEl>
                                      </p:cBhvr>
                                      <p:to x="100000" y="80000"/>
                                    </p:animScale>
                                    <p:animScale>
                                      <p:cBhvr>
                                        <p:cTn id="32" dur="166" decel="50000">
                                          <p:stCondLst>
                                            <p:cond delay="1338"/>
                                          </p:stCondLst>
                                        </p:cTn>
                                        <p:tgtEl>
                                          <p:spTgt spid="10"/>
                                        </p:tgtEl>
                                      </p:cBhvr>
                                      <p:to x="100000" y="100000"/>
                                    </p:animScale>
                                    <p:animScale>
                                      <p:cBhvr>
                                        <p:cTn id="33" dur="26">
                                          <p:stCondLst>
                                            <p:cond delay="1642"/>
                                          </p:stCondLst>
                                        </p:cTn>
                                        <p:tgtEl>
                                          <p:spTgt spid="10"/>
                                        </p:tgtEl>
                                      </p:cBhvr>
                                      <p:to x="100000" y="90000"/>
                                    </p:animScale>
                                    <p:animScale>
                                      <p:cBhvr>
                                        <p:cTn id="34" dur="166" decel="50000">
                                          <p:stCondLst>
                                            <p:cond delay="1668"/>
                                          </p:stCondLst>
                                        </p:cTn>
                                        <p:tgtEl>
                                          <p:spTgt spid="10"/>
                                        </p:tgtEl>
                                      </p:cBhvr>
                                      <p:to x="100000" y="100000"/>
                                    </p:animScale>
                                    <p:animScale>
                                      <p:cBhvr>
                                        <p:cTn id="35" dur="26">
                                          <p:stCondLst>
                                            <p:cond delay="1808"/>
                                          </p:stCondLst>
                                        </p:cTn>
                                        <p:tgtEl>
                                          <p:spTgt spid="10"/>
                                        </p:tgtEl>
                                      </p:cBhvr>
                                      <p:to x="100000" y="95000"/>
                                    </p:animScale>
                                    <p:animScale>
                                      <p:cBhvr>
                                        <p:cTn id="36" dur="166" decel="50000">
                                          <p:stCondLst>
                                            <p:cond delay="1834"/>
                                          </p:stCondLst>
                                        </p:cTn>
                                        <p:tgtEl>
                                          <p:spTgt spid="10"/>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26" presetClass="entr" presetSubtype="0"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wipe(down)">
                                      <p:cBhvr>
                                        <p:cTn id="41" dur="580">
                                          <p:stCondLst>
                                            <p:cond delay="0"/>
                                          </p:stCondLst>
                                        </p:cTn>
                                        <p:tgtEl>
                                          <p:spTgt spid="15"/>
                                        </p:tgtEl>
                                      </p:cBhvr>
                                    </p:animEffect>
                                    <p:anim calcmode="lin" valueType="num">
                                      <p:cBhvr>
                                        <p:cTn id="42"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47" dur="26">
                                          <p:stCondLst>
                                            <p:cond delay="650"/>
                                          </p:stCondLst>
                                        </p:cTn>
                                        <p:tgtEl>
                                          <p:spTgt spid="15"/>
                                        </p:tgtEl>
                                      </p:cBhvr>
                                      <p:to x="100000" y="60000"/>
                                    </p:animScale>
                                    <p:animScale>
                                      <p:cBhvr>
                                        <p:cTn id="48" dur="166" decel="50000">
                                          <p:stCondLst>
                                            <p:cond delay="676"/>
                                          </p:stCondLst>
                                        </p:cTn>
                                        <p:tgtEl>
                                          <p:spTgt spid="15"/>
                                        </p:tgtEl>
                                      </p:cBhvr>
                                      <p:to x="100000" y="100000"/>
                                    </p:animScale>
                                    <p:animScale>
                                      <p:cBhvr>
                                        <p:cTn id="49" dur="26">
                                          <p:stCondLst>
                                            <p:cond delay="1312"/>
                                          </p:stCondLst>
                                        </p:cTn>
                                        <p:tgtEl>
                                          <p:spTgt spid="15"/>
                                        </p:tgtEl>
                                      </p:cBhvr>
                                      <p:to x="100000" y="80000"/>
                                    </p:animScale>
                                    <p:animScale>
                                      <p:cBhvr>
                                        <p:cTn id="50" dur="166" decel="50000">
                                          <p:stCondLst>
                                            <p:cond delay="1338"/>
                                          </p:stCondLst>
                                        </p:cTn>
                                        <p:tgtEl>
                                          <p:spTgt spid="15"/>
                                        </p:tgtEl>
                                      </p:cBhvr>
                                      <p:to x="100000" y="100000"/>
                                    </p:animScale>
                                    <p:animScale>
                                      <p:cBhvr>
                                        <p:cTn id="51" dur="26">
                                          <p:stCondLst>
                                            <p:cond delay="1642"/>
                                          </p:stCondLst>
                                        </p:cTn>
                                        <p:tgtEl>
                                          <p:spTgt spid="15"/>
                                        </p:tgtEl>
                                      </p:cBhvr>
                                      <p:to x="100000" y="90000"/>
                                    </p:animScale>
                                    <p:animScale>
                                      <p:cBhvr>
                                        <p:cTn id="52" dur="166" decel="50000">
                                          <p:stCondLst>
                                            <p:cond delay="1668"/>
                                          </p:stCondLst>
                                        </p:cTn>
                                        <p:tgtEl>
                                          <p:spTgt spid="15"/>
                                        </p:tgtEl>
                                      </p:cBhvr>
                                      <p:to x="100000" y="100000"/>
                                    </p:animScale>
                                    <p:animScale>
                                      <p:cBhvr>
                                        <p:cTn id="53" dur="26">
                                          <p:stCondLst>
                                            <p:cond delay="1808"/>
                                          </p:stCondLst>
                                        </p:cTn>
                                        <p:tgtEl>
                                          <p:spTgt spid="15"/>
                                        </p:tgtEl>
                                      </p:cBhvr>
                                      <p:to x="100000" y="95000"/>
                                    </p:animScale>
                                    <p:animScale>
                                      <p:cBhvr>
                                        <p:cTn id="54" dur="166" decel="50000">
                                          <p:stCondLst>
                                            <p:cond delay="1834"/>
                                          </p:stCondLst>
                                        </p:cTn>
                                        <p:tgtEl>
                                          <p:spTgt spid="15"/>
                                        </p:tgtEl>
                                      </p:cBhvr>
                                      <p:to x="100000" y="100000"/>
                                    </p:animScale>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barn(inVertical)">
                                      <p:cBhvr>
                                        <p:cTn id="59" dur="500"/>
                                        <p:tgtEl>
                                          <p:spTgt spid="8"/>
                                        </p:tgtEl>
                                      </p:cBhvr>
                                    </p:animEffect>
                                  </p:childTnLst>
                                </p:cTn>
                              </p:par>
                              <p:par>
                                <p:cTn id="60" presetID="16" presetClass="entr" presetSubtype="21" fill="hold" grpId="0" nodeType="with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barn(inVertical)">
                                      <p:cBhvr>
                                        <p:cTn id="62" dur="500"/>
                                        <p:tgtEl>
                                          <p:spTgt spid="12"/>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wipe(down)">
                                      <p:cBhvr>
                                        <p:cTn id="67" dur="500"/>
                                        <p:tgtEl>
                                          <p:spTgt spid="16"/>
                                        </p:tgtEl>
                                      </p:cBhvr>
                                    </p:animEffect>
                                  </p:childTnLst>
                                </p:cTn>
                              </p:par>
                            </p:childTnLst>
                          </p:cTn>
                        </p:par>
                      </p:childTnLst>
                    </p:cTn>
                  </p:par>
                  <p:par>
                    <p:cTn id="68" fill="hold">
                      <p:stCondLst>
                        <p:cond delay="indefinite"/>
                      </p:stCondLst>
                      <p:childTnLst>
                        <p:par>
                          <p:cTn id="69" fill="hold">
                            <p:stCondLst>
                              <p:cond delay="0"/>
                            </p:stCondLst>
                            <p:childTnLst>
                              <p:par>
                                <p:cTn id="70" presetID="14" presetClass="entr" presetSubtype="10" fill="hold" grpId="0" nodeType="click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randombar(horizontal)">
                                      <p:cBhvr>
                                        <p:cTn id="72" dur="500"/>
                                        <p:tgtEl>
                                          <p:spTgt spid="9"/>
                                        </p:tgtEl>
                                      </p:cBhvr>
                                    </p:animEffect>
                                  </p:childTnLst>
                                </p:cTn>
                              </p:par>
                              <p:par>
                                <p:cTn id="73" presetID="14" presetClass="entr" presetSubtype="10" fill="hold" grpId="0" nodeType="withEffect">
                                  <p:stCondLst>
                                    <p:cond delay="0"/>
                                  </p:stCondLst>
                                  <p:childTnLst>
                                    <p:set>
                                      <p:cBhvr>
                                        <p:cTn id="74" dur="1" fill="hold">
                                          <p:stCondLst>
                                            <p:cond delay="0"/>
                                          </p:stCondLst>
                                        </p:cTn>
                                        <p:tgtEl>
                                          <p:spTgt spid="14"/>
                                        </p:tgtEl>
                                        <p:attrNameLst>
                                          <p:attrName>style.visibility</p:attrName>
                                        </p:attrNameLst>
                                      </p:cBhvr>
                                      <p:to>
                                        <p:strVal val="visible"/>
                                      </p:to>
                                    </p:set>
                                    <p:animEffect transition="in" filter="randombar(horizontal)">
                                      <p:cBhvr>
                                        <p:cTn id="75" dur="500"/>
                                        <p:tgtEl>
                                          <p:spTgt spid="14"/>
                                        </p:tgtEl>
                                      </p:cBhvr>
                                    </p:animEffect>
                                  </p:childTnLst>
                                </p:cTn>
                              </p:par>
                            </p:childTnLst>
                          </p:cTn>
                        </p:par>
                      </p:childTnLst>
                    </p:cTn>
                  </p:par>
                  <p:par>
                    <p:cTn id="76" fill="hold">
                      <p:stCondLst>
                        <p:cond delay="indefinite"/>
                      </p:stCondLst>
                      <p:childTnLst>
                        <p:par>
                          <p:cTn id="77" fill="hold">
                            <p:stCondLst>
                              <p:cond delay="0"/>
                            </p:stCondLst>
                            <p:childTnLst>
                              <p:par>
                                <p:cTn id="78" presetID="21" presetClass="entr" presetSubtype="1" fill="hold" grpId="0" nodeType="clickEffect">
                                  <p:stCondLst>
                                    <p:cond delay="0"/>
                                  </p:stCondLst>
                                  <p:childTnLst>
                                    <p:set>
                                      <p:cBhvr>
                                        <p:cTn id="79" dur="1" fill="hold">
                                          <p:stCondLst>
                                            <p:cond delay="0"/>
                                          </p:stCondLst>
                                        </p:cTn>
                                        <p:tgtEl>
                                          <p:spTgt spid="17"/>
                                        </p:tgtEl>
                                        <p:attrNameLst>
                                          <p:attrName>style.visibility</p:attrName>
                                        </p:attrNameLst>
                                      </p:cBhvr>
                                      <p:to>
                                        <p:strVal val="visible"/>
                                      </p:to>
                                    </p:set>
                                    <p:animEffect transition="in" filter="wheel(1)">
                                      <p:cBhvr>
                                        <p:cTn id="80" dur="2000"/>
                                        <p:tgtEl>
                                          <p:spTgt spid="17"/>
                                        </p:tgtEl>
                                      </p:cBhvr>
                                    </p:animEffect>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18"/>
                                        </p:tgtEl>
                                        <p:attrNameLst>
                                          <p:attrName>style.visibility</p:attrName>
                                        </p:attrNameLst>
                                      </p:cBhvr>
                                      <p:to>
                                        <p:strVal val="visible"/>
                                      </p:to>
                                    </p:set>
                                    <p:anim calcmode="lin" valueType="num">
                                      <p:cBhvr additive="base">
                                        <p:cTn id="85" dur="500" fill="hold"/>
                                        <p:tgtEl>
                                          <p:spTgt spid="18"/>
                                        </p:tgtEl>
                                        <p:attrNameLst>
                                          <p:attrName>ppt_x</p:attrName>
                                        </p:attrNameLst>
                                      </p:cBhvr>
                                      <p:tavLst>
                                        <p:tav tm="0">
                                          <p:val>
                                            <p:strVal val="#ppt_x"/>
                                          </p:val>
                                        </p:tav>
                                        <p:tav tm="100000">
                                          <p:val>
                                            <p:strVal val="#ppt_x"/>
                                          </p:val>
                                        </p:tav>
                                      </p:tavLst>
                                    </p:anim>
                                    <p:anim calcmode="lin" valueType="num">
                                      <p:cBhvr additive="base">
                                        <p:cTn id="86" dur="500" fill="hold"/>
                                        <p:tgtEl>
                                          <p:spTgt spid="18"/>
                                        </p:tgtEl>
                                        <p:attrNameLst>
                                          <p:attrName>ppt_y</p:attrName>
                                        </p:attrNameLst>
                                      </p:cBhvr>
                                      <p:tavLst>
                                        <p:tav tm="0">
                                          <p:val>
                                            <p:strVal val="1+#ppt_h/2"/>
                                          </p:val>
                                        </p:tav>
                                        <p:tav tm="100000">
                                          <p:val>
                                            <p:strVal val="#ppt_y"/>
                                          </p:val>
                                        </p:tav>
                                      </p:tavLst>
                                    </p:anim>
                                  </p:childTnLst>
                                </p:cTn>
                              </p:par>
                              <p:par>
                                <p:cTn id="87" presetID="2" presetClass="entr" presetSubtype="4" fill="hold" grpId="0" nodeType="with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additive="base">
                                        <p:cTn id="89" dur="500" fill="hold"/>
                                        <p:tgtEl>
                                          <p:spTgt spid="19"/>
                                        </p:tgtEl>
                                        <p:attrNameLst>
                                          <p:attrName>ppt_x</p:attrName>
                                        </p:attrNameLst>
                                      </p:cBhvr>
                                      <p:tavLst>
                                        <p:tav tm="0">
                                          <p:val>
                                            <p:strVal val="#ppt_x"/>
                                          </p:val>
                                        </p:tav>
                                        <p:tav tm="100000">
                                          <p:val>
                                            <p:strVal val="#ppt_x"/>
                                          </p:val>
                                        </p:tav>
                                      </p:tavLst>
                                    </p:anim>
                                    <p:anim calcmode="lin" valueType="num">
                                      <p:cBhvr additive="base">
                                        <p:cTn id="9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26" presetClass="entr" presetSubtype="0" fill="hold" grpId="0" nodeType="clickEffect">
                                  <p:stCondLst>
                                    <p:cond delay="0"/>
                                  </p:stCondLst>
                                  <p:childTnLst>
                                    <p:set>
                                      <p:cBhvr>
                                        <p:cTn id="94" dur="1" fill="hold">
                                          <p:stCondLst>
                                            <p:cond delay="0"/>
                                          </p:stCondLst>
                                        </p:cTn>
                                        <p:tgtEl>
                                          <p:spTgt spid="20"/>
                                        </p:tgtEl>
                                        <p:attrNameLst>
                                          <p:attrName>style.visibility</p:attrName>
                                        </p:attrNameLst>
                                      </p:cBhvr>
                                      <p:to>
                                        <p:strVal val="visible"/>
                                      </p:to>
                                    </p:set>
                                    <p:animEffect transition="in" filter="wipe(down)">
                                      <p:cBhvr>
                                        <p:cTn id="95" dur="580">
                                          <p:stCondLst>
                                            <p:cond delay="0"/>
                                          </p:stCondLst>
                                        </p:cTn>
                                        <p:tgtEl>
                                          <p:spTgt spid="20"/>
                                        </p:tgtEl>
                                      </p:cBhvr>
                                    </p:animEffect>
                                    <p:anim calcmode="lin" valueType="num">
                                      <p:cBhvr>
                                        <p:cTn id="96"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97"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98"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99"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100"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101" dur="26">
                                          <p:stCondLst>
                                            <p:cond delay="650"/>
                                          </p:stCondLst>
                                        </p:cTn>
                                        <p:tgtEl>
                                          <p:spTgt spid="20"/>
                                        </p:tgtEl>
                                      </p:cBhvr>
                                      <p:to x="100000" y="60000"/>
                                    </p:animScale>
                                    <p:animScale>
                                      <p:cBhvr>
                                        <p:cTn id="102" dur="166" decel="50000">
                                          <p:stCondLst>
                                            <p:cond delay="676"/>
                                          </p:stCondLst>
                                        </p:cTn>
                                        <p:tgtEl>
                                          <p:spTgt spid="20"/>
                                        </p:tgtEl>
                                      </p:cBhvr>
                                      <p:to x="100000" y="100000"/>
                                    </p:animScale>
                                    <p:animScale>
                                      <p:cBhvr>
                                        <p:cTn id="103" dur="26">
                                          <p:stCondLst>
                                            <p:cond delay="1312"/>
                                          </p:stCondLst>
                                        </p:cTn>
                                        <p:tgtEl>
                                          <p:spTgt spid="20"/>
                                        </p:tgtEl>
                                      </p:cBhvr>
                                      <p:to x="100000" y="80000"/>
                                    </p:animScale>
                                    <p:animScale>
                                      <p:cBhvr>
                                        <p:cTn id="104" dur="166" decel="50000">
                                          <p:stCondLst>
                                            <p:cond delay="1338"/>
                                          </p:stCondLst>
                                        </p:cTn>
                                        <p:tgtEl>
                                          <p:spTgt spid="20"/>
                                        </p:tgtEl>
                                      </p:cBhvr>
                                      <p:to x="100000" y="100000"/>
                                    </p:animScale>
                                    <p:animScale>
                                      <p:cBhvr>
                                        <p:cTn id="105" dur="26">
                                          <p:stCondLst>
                                            <p:cond delay="1642"/>
                                          </p:stCondLst>
                                        </p:cTn>
                                        <p:tgtEl>
                                          <p:spTgt spid="20"/>
                                        </p:tgtEl>
                                      </p:cBhvr>
                                      <p:to x="100000" y="90000"/>
                                    </p:animScale>
                                    <p:animScale>
                                      <p:cBhvr>
                                        <p:cTn id="106" dur="166" decel="50000">
                                          <p:stCondLst>
                                            <p:cond delay="1668"/>
                                          </p:stCondLst>
                                        </p:cTn>
                                        <p:tgtEl>
                                          <p:spTgt spid="20"/>
                                        </p:tgtEl>
                                      </p:cBhvr>
                                      <p:to x="100000" y="100000"/>
                                    </p:animScale>
                                    <p:animScale>
                                      <p:cBhvr>
                                        <p:cTn id="107" dur="26">
                                          <p:stCondLst>
                                            <p:cond delay="1808"/>
                                          </p:stCondLst>
                                        </p:cTn>
                                        <p:tgtEl>
                                          <p:spTgt spid="20"/>
                                        </p:tgtEl>
                                      </p:cBhvr>
                                      <p:to x="100000" y="95000"/>
                                    </p:animScale>
                                    <p:animScale>
                                      <p:cBhvr>
                                        <p:cTn id="108" dur="166" decel="50000">
                                          <p:stCondLst>
                                            <p:cond delay="1834"/>
                                          </p:stCondLst>
                                        </p:cTn>
                                        <p:tgtEl>
                                          <p:spTgt spid="2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9" grpId="0"/>
      <p:bldP spid="10" grpId="0"/>
      <p:bldP spid="12" grpId="0"/>
      <p:bldP spid="14" grpId="0"/>
      <p:bldP spid="15" grpId="0"/>
      <p:bldP spid="16" grpId="0"/>
      <p:bldP spid="17" grpId="0"/>
      <p:bldP spid="18" grpId="0"/>
      <p:bldP spid="19" grpId="0"/>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Saving</a:t>
            </a:r>
            <a:br>
              <a:rPr lang="en-US" dirty="0"/>
            </a:br>
            <a:endParaRPr lang="en-US" dirty="0"/>
          </a:p>
        </p:txBody>
      </p:sp>
      <p:sp>
        <p:nvSpPr>
          <p:cNvPr id="7" name="TextBox 6">
            <a:extLst>
              <a:ext uri="{FF2B5EF4-FFF2-40B4-BE49-F238E27FC236}">
                <a16:creationId xmlns:a16="http://schemas.microsoft.com/office/drawing/2014/main" id="{52C43ADB-94D6-4EF5-8D75-6190247FD1A9}"/>
              </a:ext>
            </a:extLst>
          </p:cNvPr>
          <p:cNvSpPr txBox="1"/>
          <p:nvPr/>
        </p:nvSpPr>
        <p:spPr>
          <a:xfrm>
            <a:off x="439377" y="1727060"/>
            <a:ext cx="4995860" cy="646331"/>
          </a:xfrm>
          <a:prstGeom prst="rect">
            <a:avLst/>
          </a:prstGeom>
          <a:noFill/>
        </p:spPr>
        <p:txBody>
          <a:bodyPr wrap="square">
            <a:spAutoFit/>
          </a:bodyPr>
          <a:lstStyle/>
          <a:p>
            <a:pPr algn="l"/>
            <a:r>
              <a:rPr lang="en-US" b="0" i="0" dirty="0">
                <a:solidFill>
                  <a:schemeClr val="accent3">
                    <a:lumMod val="50000"/>
                  </a:schemeClr>
                </a:solidFill>
                <a:effectLst/>
                <a:latin typeface="Open Sans" panose="020B0606030504020204" pitchFamily="34" charset="0"/>
                <a:ea typeface="Open Sans" panose="020B0606030504020204" pitchFamily="34" charset="0"/>
                <a:cs typeface="Open Sans" panose="020B0606030504020204" pitchFamily="34" charset="0"/>
              </a:rPr>
              <a:t>Saving is a key part of reaching financial independence and building wealth. </a:t>
            </a:r>
          </a:p>
        </p:txBody>
      </p:sp>
      <p:sp>
        <p:nvSpPr>
          <p:cNvPr id="10" name="TextBox 9">
            <a:extLst>
              <a:ext uri="{FF2B5EF4-FFF2-40B4-BE49-F238E27FC236}">
                <a16:creationId xmlns:a16="http://schemas.microsoft.com/office/drawing/2014/main" id="{06D288AA-7E91-4DBB-98B9-5A78B26DC337}"/>
              </a:ext>
            </a:extLst>
          </p:cNvPr>
          <p:cNvSpPr txBox="1"/>
          <p:nvPr/>
        </p:nvSpPr>
        <p:spPr>
          <a:xfrm>
            <a:off x="414339" y="2849089"/>
            <a:ext cx="4843461" cy="646331"/>
          </a:xfrm>
          <a:prstGeom prst="rect">
            <a:avLst/>
          </a:prstGeom>
          <a:noFill/>
        </p:spPr>
        <p:txBody>
          <a:bodyPr wrap="square">
            <a:spAutoFit/>
          </a:bodyPr>
          <a:lstStyle/>
          <a:p>
            <a:pPr algn="l"/>
            <a:r>
              <a:rPr lang="en-US" b="0" i="0" dirty="0">
                <a:solidFill>
                  <a:schemeClr val="accent3">
                    <a:lumMod val="50000"/>
                  </a:schemeClr>
                </a:solidFill>
                <a:effectLst/>
                <a:latin typeface="Open Sans" panose="020B0606030504020204" pitchFamily="34" charset="0"/>
                <a:ea typeface="Open Sans" panose="020B0606030504020204" pitchFamily="34" charset="0"/>
                <a:cs typeface="Open Sans" panose="020B0606030504020204" pitchFamily="34" charset="0"/>
              </a:rPr>
              <a:t>Think of saving as giving a gift, or paying a reward, to yourself. </a:t>
            </a:r>
          </a:p>
        </p:txBody>
      </p:sp>
      <p:sp>
        <p:nvSpPr>
          <p:cNvPr id="11" name="TextBox 10">
            <a:extLst>
              <a:ext uri="{FF2B5EF4-FFF2-40B4-BE49-F238E27FC236}">
                <a16:creationId xmlns:a16="http://schemas.microsoft.com/office/drawing/2014/main" id="{F5957FF4-CC9D-4381-8F98-F049DD1CF0E3}"/>
              </a:ext>
            </a:extLst>
          </p:cNvPr>
          <p:cNvSpPr txBox="1"/>
          <p:nvPr/>
        </p:nvSpPr>
        <p:spPr>
          <a:xfrm>
            <a:off x="413810" y="3884445"/>
            <a:ext cx="5046994" cy="1200329"/>
          </a:xfrm>
          <a:prstGeom prst="rect">
            <a:avLst/>
          </a:prstGeom>
          <a:noFill/>
        </p:spPr>
        <p:txBody>
          <a:bodyPr wrap="square">
            <a:spAutoFit/>
          </a:bodyPr>
          <a:lstStyle/>
          <a:p>
            <a:pPr algn="l"/>
            <a:r>
              <a:rPr lang="en-US" b="0" i="0" dirty="0">
                <a:solidFill>
                  <a:schemeClr val="accent3">
                    <a:lumMod val="50000"/>
                  </a:schemeClr>
                </a:solidFill>
                <a:effectLst/>
                <a:latin typeface="Open Sans" panose="020B0606030504020204" pitchFamily="34" charset="0"/>
                <a:ea typeface="Open Sans" panose="020B0606030504020204" pitchFamily="34" charset="0"/>
                <a:cs typeface="Open Sans" panose="020B0606030504020204" pitchFamily="34" charset="0"/>
              </a:rPr>
              <a:t>The money you save gives you so many benefits, like having cash in an emergency. It can also give you the ability to buy big things, like a car.</a:t>
            </a:r>
          </a:p>
        </p:txBody>
      </p:sp>
      <p:pic>
        <p:nvPicPr>
          <p:cNvPr id="5" name="Picture 4" descr="Icon of a wallet">
            <a:extLst>
              <a:ext uri="{FF2B5EF4-FFF2-40B4-BE49-F238E27FC236}">
                <a16:creationId xmlns:a16="http://schemas.microsoft.com/office/drawing/2014/main" id="{5743CF79-5130-4E4E-A7E8-3BBF7A01BD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24807" y="1988670"/>
            <a:ext cx="2743200" cy="2743200"/>
          </a:xfrm>
          <a:prstGeom prst="rect">
            <a:avLst/>
          </a:prstGeom>
        </p:spPr>
      </p:pic>
      <p:sp>
        <p:nvSpPr>
          <p:cNvPr id="6" name="Slide Number Placeholder 5"/>
          <p:cNvSpPr>
            <a:spLocks noGrp="1"/>
          </p:cNvSpPr>
          <p:nvPr>
            <p:ph type="sldNum" sz="quarter" idx="10"/>
          </p:nvPr>
        </p:nvSpPr>
        <p:spPr>
          <a:xfrm>
            <a:off x="8594725" y="6569075"/>
            <a:ext cx="365760" cy="288925"/>
          </a:xfrm>
        </p:spPr>
        <p:txBody>
          <a:bodyPr/>
          <a:lstStyle/>
          <a:p>
            <a:fld id="{9817CEA9-6386-4E0F-962A-05EAA27AC9B5}" type="slidenum">
              <a:rPr lang="en-US" altLang="en-US"/>
              <a:pPr/>
              <a:t>9</a:t>
            </a:fld>
            <a:endParaRPr lang="en-US" altLang="en-US" dirty="0"/>
          </a:p>
        </p:txBody>
      </p:sp>
    </p:spTree>
    <p:custDataLst>
      <p:tags r:id="rId1"/>
    </p:custDataLst>
    <p:extLst>
      <p:ext uri="{BB962C8B-B14F-4D97-AF65-F5344CB8AC3E}">
        <p14:creationId xmlns:p14="http://schemas.microsoft.com/office/powerpoint/2010/main" val="4234845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1+#ppt_w/2"/>
                                          </p:val>
                                        </p:tav>
                                        <p:tav tm="100000">
                                          <p:val>
                                            <p:strVal val="#ppt_x"/>
                                          </p:val>
                                        </p:tav>
                                      </p:tavLst>
                                    </p:anim>
                                    <p:anim calcmode="lin" valueType="num">
                                      <p:cBhvr additive="base">
                                        <p:cTn id="26"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1+#ppt_w/2"/>
                                          </p:val>
                                        </p:tav>
                                        <p:tav tm="100000">
                                          <p:val>
                                            <p:strVal val="#ppt_x"/>
                                          </p:val>
                                        </p:tav>
                                      </p:tavLst>
                                    </p:anim>
                                    <p:anim calcmode="lin" valueType="num">
                                      <p:cBhvr additive="base">
                                        <p:cTn id="3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1"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DESIGN_ID_COMMUNITY POWERPOINT 2014 DRAFT" val="lFGGrEiw"/>
  <p:tag name="ARTICULATE_DESIGN_ID_CUSTOM DESIGN" val="hHCvuM0Z"/>
  <p:tag name="ARTICULATE_DESIGN_ID_11_WFB_TEMPLATE" val="gmsqmPTs"/>
  <p:tag name="ARTICULATE_DESIGN_ID_1_CUSTOM DESIGN" val="ThknnJK8"/>
  <p:tag name="ARTICULATE_DESIGN_ID_HANDS ON BANKING - VOLUNTEER LESSON - LAYOUT" val="oN8tCSIS"/>
  <p:tag name="ARTICULATE_SLIDE_COUNT" val="15"/>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Hands on Banking - Volunteer Lesson - Layout">
  <a:themeElements>
    <a:clrScheme name="Hands on Banking">
      <a:dk1>
        <a:srgbClr val="44464A"/>
      </a:dk1>
      <a:lt1>
        <a:sysClr val="window" lastClr="FFFFFF"/>
      </a:lt1>
      <a:dk2>
        <a:srgbClr val="345C6F"/>
      </a:dk2>
      <a:lt2>
        <a:srgbClr val="E7E6E6"/>
      </a:lt2>
      <a:accent1>
        <a:srgbClr val="5199AD"/>
      </a:accent1>
      <a:accent2>
        <a:srgbClr val="A04D10"/>
      </a:accent2>
      <a:accent3>
        <a:srgbClr val="5E652B"/>
      </a:accent3>
      <a:accent4>
        <a:srgbClr val="AFB4B9"/>
      </a:accent4>
      <a:accent5>
        <a:srgbClr val="BFCEC2"/>
      </a:accent5>
      <a:accent6>
        <a:srgbClr val="A61C2A"/>
      </a:accent6>
      <a:hlink>
        <a:srgbClr val="0563C1"/>
      </a:hlink>
      <a:folHlink>
        <a:srgbClr val="954F72"/>
      </a:folHlink>
    </a:clrScheme>
    <a:fontScheme name="HOB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Verdana" pitchFamily="34" charset="0"/>
            <a:ea typeface="ＭＳ Ｐゴシック" pitchFamily="34" charset="-128"/>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Verdana" pitchFamily="34" charset="0"/>
            <a:ea typeface="ＭＳ Ｐゴシック" pitchFamily="34" charset="-128"/>
          </a:defRPr>
        </a:defPPr>
      </a:lstStyle>
    </a:lnDef>
  </a:objectDefaults>
  <a:extraClrSchemeLst>
    <a:extraClrScheme>
      <a:clrScheme name="11_WFB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1_WFB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1_WFB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1_WFB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1_WFB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1_WFB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1_WFB_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1_WFB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1_WFB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1_WFB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1_WFB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1_WFB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1_WFB_Template 13">
        <a:dk1>
          <a:srgbClr val="5A5D62"/>
        </a:dk1>
        <a:lt1>
          <a:srgbClr val="FFFFFF"/>
        </a:lt1>
        <a:dk2>
          <a:srgbClr val="D4002F"/>
        </a:dk2>
        <a:lt2>
          <a:srgbClr val="8E9091"/>
        </a:lt2>
        <a:accent1>
          <a:srgbClr val="688FCF"/>
        </a:accent1>
        <a:accent2>
          <a:srgbClr val="F25316"/>
        </a:accent2>
        <a:accent3>
          <a:srgbClr val="FFFFFF"/>
        </a:accent3>
        <a:accent4>
          <a:srgbClr val="4C4E53"/>
        </a:accent4>
        <a:accent5>
          <a:srgbClr val="B9C6E4"/>
        </a:accent5>
        <a:accent6>
          <a:srgbClr val="DB4A13"/>
        </a:accent6>
        <a:hlink>
          <a:srgbClr val="739600"/>
        </a:hlink>
        <a:folHlink>
          <a:srgbClr val="704610"/>
        </a:folHlink>
      </a:clrScheme>
      <a:clrMap bg1="lt1" tx1="dk1" bg2="lt2" tx2="dk2" accent1="accent1" accent2="accent2" accent3="accent3" accent4="accent4" accent5="accent5" accent6="accent6" hlink="hlink" folHlink="folHlink"/>
    </a:extraClrScheme>
    <a:extraClrScheme>
      <a:clrScheme name="11_WFB_Template 14">
        <a:dk1>
          <a:srgbClr val="5A5D62"/>
        </a:dk1>
        <a:lt1>
          <a:srgbClr val="FFFFFF"/>
        </a:lt1>
        <a:dk2>
          <a:srgbClr val="D4002F"/>
        </a:dk2>
        <a:lt2>
          <a:srgbClr val="8E9091"/>
        </a:lt2>
        <a:accent1>
          <a:srgbClr val="688FCF"/>
        </a:accent1>
        <a:accent2>
          <a:srgbClr val="F25316"/>
        </a:accent2>
        <a:accent3>
          <a:srgbClr val="FFFFFF"/>
        </a:accent3>
        <a:accent4>
          <a:srgbClr val="4C4E53"/>
        </a:accent4>
        <a:accent5>
          <a:srgbClr val="B9C6E4"/>
        </a:accent5>
        <a:accent6>
          <a:srgbClr val="DB4A13"/>
        </a:accent6>
        <a:hlink>
          <a:srgbClr val="739600"/>
        </a:hlink>
        <a:folHlink>
          <a:srgbClr val="F28B13"/>
        </a:folHlink>
      </a:clrScheme>
      <a:clrMap bg1="lt1" tx1="dk1" bg2="lt2" tx2="dk2" accent1="accent1" accent2="accent2" accent3="accent3" accent4="accent4" accent5="accent5" accent6="accent6" hlink="hlink" folHlink="folHlink"/>
    </a:extraClrScheme>
    <a:extraClrScheme>
      <a:clrScheme name="11_WFB_Template 15">
        <a:dk1>
          <a:srgbClr val="5A5D62"/>
        </a:dk1>
        <a:lt1>
          <a:srgbClr val="FFFFFF"/>
        </a:lt1>
        <a:dk2>
          <a:srgbClr val="D4002F"/>
        </a:dk2>
        <a:lt2>
          <a:srgbClr val="8E9091"/>
        </a:lt2>
        <a:accent1>
          <a:srgbClr val="688FCF"/>
        </a:accent1>
        <a:accent2>
          <a:srgbClr val="F25316"/>
        </a:accent2>
        <a:accent3>
          <a:srgbClr val="FFFFFF"/>
        </a:accent3>
        <a:accent4>
          <a:srgbClr val="4C4E53"/>
        </a:accent4>
        <a:accent5>
          <a:srgbClr val="B9C6E4"/>
        </a:accent5>
        <a:accent6>
          <a:srgbClr val="DB4A13"/>
        </a:accent6>
        <a:hlink>
          <a:srgbClr val="739600"/>
        </a:hlink>
        <a:folHlink>
          <a:srgbClr val="A99070"/>
        </a:folHlink>
      </a:clrScheme>
      <a:clrMap bg1="lt1" tx1="dk1" bg2="lt2" tx2="dk2" accent1="accent1" accent2="accent2" accent3="accent3" accent4="accent4" accent5="accent5" accent6="accent6" hlink="hlink" folHlink="folHlink"/>
    </a:extraClrScheme>
    <a:extraClrScheme>
      <a:clrScheme name="11_WFB_Template 16">
        <a:dk1>
          <a:srgbClr val="5A5D62"/>
        </a:dk1>
        <a:lt1>
          <a:srgbClr val="FFFFFF"/>
        </a:lt1>
        <a:dk2>
          <a:srgbClr val="D4002F"/>
        </a:dk2>
        <a:lt2>
          <a:srgbClr val="8E9091"/>
        </a:lt2>
        <a:accent1>
          <a:srgbClr val="688FCF"/>
        </a:accent1>
        <a:accent2>
          <a:srgbClr val="F25316"/>
        </a:accent2>
        <a:accent3>
          <a:srgbClr val="FFFFFF"/>
        </a:accent3>
        <a:accent4>
          <a:srgbClr val="4C4E53"/>
        </a:accent4>
        <a:accent5>
          <a:srgbClr val="B9C6E4"/>
        </a:accent5>
        <a:accent6>
          <a:srgbClr val="DB4A13"/>
        </a:accent6>
        <a:hlink>
          <a:srgbClr val="739600"/>
        </a:hlink>
        <a:folHlink>
          <a:srgbClr val="8D6B4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4FBD8A33395CE4B85DE0028A75CC6A6" ma:contentTypeVersion="10" ma:contentTypeDescription="Create a new document." ma:contentTypeScope="" ma:versionID="174dc33516370ff4a51c6788f5c3700c">
  <xsd:schema xmlns:xsd="http://www.w3.org/2001/XMLSchema" xmlns:xs="http://www.w3.org/2001/XMLSchema" xmlns:p="http://schemas.microsoft.com/office/2006/metadata/properties" xmlns:ns1="http://schemas.microsoft.com/sharepoint/v3" xmlns:ns2="b243ae30-5c02-438c-8c12-fee7f97be6df" targetNamespace="http://schemas.microsoft.com/office/2006/metadata/properties" ma:root="true" ma:fieldsID="6b5d4e1727a174d70389e139bf1ead88" ns1:_="" ns2:_="">
    <xsd:import namespace="http://schemas.microsoft.com/sharepoint/v3"/>
    <xsd:import namespace="b243ae30-5c02-438c-8c12-fee7f97be6df"/>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243ae30-5c02-438c-8c12-fee7f97be6d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14E101C-6522-4F41-9323-23C1B051A70F}">
  <ds:schemaRefs>
    <ds:schemaRef ds:uri="http://schemas.microsoft.com/sharepoint/v3"/>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b243ae30-5c02-438c-8c12-fee7f97be6df"/>
    <ds:schemaRef ds:uri="http://www.w3.org/XML/1998/namespace"/>
    <ds:schemaRef ds:uri="http://purl.org/dc/dcmitype/"/>
  </ds:schemaRefs>
</ds:datastoreItem>
</file>

<file path=customXml/itemProps2.xml><?xml version="1.0" encoding="utf-8"?>
<ds:datastoreItem xmlns:ds="http://schemas.openxmlformats.org/officeDocument/2006/customXml" ds:itemID="{B91075F3-5C6E-4DC0-9CBD-8AECD7363E68}">
  <ds:schemaRefs>
    <ds:schemaRef ds:uri="http://schemas.microsoft.com/sharepoint/v3/contenttype/forms"/>
  </ds:schemaRefs>
</ds:datastoreItem>
</file>

<file path=customXml/itemProps3.xml><?xml version="1.0" encoding="utf-8"?>
<ds:datastoreItem xmlns:ds="http://schemas.openxmlformats.org/officeDocument/2006/customXml" ds:itemID="{05826175-BB54-4087-A95E-7C655E11D55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243ae30-5c02-438c-8c12-fee7f97be6d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Community PowerPoint 2014 DRAFT</Template>
  <TotalTime>0</TotalTime>
  <Words>2537</Words>
  <Application>Microsoft Office PowerPoint</Application>
  <PresentationFormat>On-screen Show (4:3)</PresentationFormat>
  <Paragraphs>270</Paragraphs>
  <Slides>15</Slides>
  <Notes>15</Notes>
  <HiddenSlides>0</HiddenSlides>
  <MMClips>1</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15</vt:i4>
      </vt:variant>
    </vt:vector>
  </HeadingPairs>
  <TitlesOfParts>
    <vt:vector size="25" baseType="lpstr">
      <vt:lpstr>Arial</vt:lpstr>
      <vt:lpstr>Calibri</vt:lpstr>
      <vt:lpstr>Century Gothic</vt:lpstr>
      <vt:lpstr>Georgia</vt:lpstr>
      <vt:lpstr>Open Sans</vt:lpstr>
      <vt:lpstr>Roboto</vt:lpstr>
      <vt:lpstr>Source Sans Pro</vt:lpstr>
      <vt:lpstr>Verdana</vt:lpstr>
      <vt:lpstr>Wingdings</vt:lpstr>
      <vt:lpstr>Hands on Banking - Volunteer Lesson - Layout</vt:lpstr>
      <vt:lpstr>Budgeting and Saving</vt:lpstr>
      <vt:lpstr>Introduction</vt:lpstr>
      <vt:lpstr>Video – Budgeting Overview</vt:lpstr>
      <vt:lpstr>Needs vs Wants </vt:lpstr>
      <vt:lpstr>A Written Plan</vt:lpstr>
      <vt:lpstr>Income and Expenses</vt:lpstr>
      <vt:lpstr>Be Prepared to Make Tradeoffs</vt:lpstr>
      <vt:lpstr>Activity</vt:lpstr>
      <vt:lpstr>Saving </vt:lpstr>
      <vt:lpstr>Spending Plan </vt:lpstr>
      <vt:lpstr>Tips to Save More</vt:lpstr>
      <vt:lpstr>Quiz Time!</vt:lpstr>
      <vt:lpstr>Wrap-up </vt:lpstr>
      <vt:lpstr>Thank You / Feedback</vt:lpstr>
      <vt:lpstr>Thank You / Links to Feedback Forms</vt:lpstr>
    </vt:vector>
  </TitlesOfParts>
  <Company>Wells Fargo &amp; Co.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Wells Fargo</dc:creator>
  <cp:lastModifiedBy>Miller, Matt (CAO)</cp:lastModifiedBy>
  <cp:revision>718</cp:revision>
  <cp:lastPrinted>2020-01-23T14:33:58Z</cp:lastPrinted>
  <dcterms:created xsi:type="dcterms:W3CDTF">2014-10-23T16:24:31Z</dcterms:created>
  <dcterms:modified xsi:type="dcterms:W3CDTF">2022-06-22T18:09:15Z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0x010100F4FBD8A33395CE4B85DE0028A75CC6A6</vt:lpwstr>
  </property>
  <property fmtid="{D5CDD505-2E9C-101B-9397-08002B2CF9AE}" pid="3" name="Order">
    <vt:r8>15300</vt:r8>
  </property>
  <property fmtid="{D5CDD505-2E9C-101B-9397-08002B2CF9AE}" pid="4" name="ArticulateGUID">
    <vt:lpwstr>91D479D8-DC6E-45DC-8152-7662733261BB</vt:lpwstr>
  </property>
  <property fmtid="{D5CDD505-2E9C-101B-9397-08002B2CF9AE}" pid="5" name="ArticulatePath">
    <vt:lpwstr>Elementary_4thGradeSavingPowerPoint (2)</vt:lpwstr>
  </property>
</Properties>
</file>