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notesSlides/notesSlide13.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4"/>
  </p:sldMasterIdLst>
  <p:notesMasterIdLst>
    <p:notesMasterId r:id="rId22"/>
  </p:notesMasterIdLst>
  <p:handoutMasterIdLst>
    <p:handoutMasterId r:id="rId23"/>
  </p:handoutMasterIdLst>
  <p:sldIdLst>
    <p:sldId id="724" r:id="rId5"/>
    <p:sldId id="785" r:id="rId6"/>
    <p:sldId id="783" r:id="rId7"/>
    <p:sldId id="786" r:id="rId8"/>
    <p:sldId id="787" r:id="rId9"/>
    <p:sldId id="788" r:id="rId10"/>
    <p:sldId id="789" r:id="rId11"/>
    <p:sldId id="790" r:id="rId12"/>
    <p:sldId id="791" r:id="rId13"/>
    <p:sldId id="792" r:id="rId14"/>
    <p:sldId id="728" r:id="rId15"/>
    <p:sldId id="733" r:id="rId16"/>
    <p:sldId id="743" r:id="rId17"/>
    <p:sldId id="793" r:id="rId18"/>
    <p:sldId id="796" r:id="rId19"/>
    <p:sldId id="795" r:id="rId20"/>
    <p:sldId id="794" r:id="rId21"/>
  </p:sldIdLst>
  <p:sldSz cx="9144000" cy="6858000" type="screen4x3"/>
  <p:notesSz cx="7010400" cy="9296400"/>
  <p:custDataLst>
    <p:tags r:id="rId24"/>
  </p:custDataLst>
  <p:defaultTextStyle>
    <a:defPPr>
      <a:defRPr lang="en-US"/>
    </a:defPPr>
    <a:lvl1pPr algn="l" rtl="0" fontAlgn="base">
      <a:spcBef>
        <a:spcPct val="0"/>
      </a:spcBef>
      <a:spcAft>
        <a:spcPct val="0"/>
      </a:spcAft>
      <a:defRPr kern="1200">
        <a:solidFill>
          <a:schemeClr val="tx1"/>
        </a:solidFill>
        <a:latin typeface="Arial" charset="0"/>
        <a:ea typeface="ヒラギノ角ゴ Pro W3" pitchFamily="1" charset="-128"/>
        <a:cs typeface="+mn-cs"/>
      </a:defRPr>
    </a:lvl1pPr>
    <a:lvl2pPr marL="457200" algn="l" rtl="0" fontAlgn="base">
      <a:spcBef>
        <a:spcPct val="0"/>
      </a:spcBef>
      <a:spcAft>
        <a:spcPct val="0"/>
      </a:spcAft>
      <a:defRPr kern="1200">
        <a:solidFill>
          <a:schemeClr val="tx1"/>
        </a:solidFill>
        <a:latin typeface="Arial"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Arial"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Arial"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p:defaultTextStyle>
  <p:extLst>
    <p:ext uri="{EFAFB233-063F-42B5-8137-9DF3F51BA10A}">
      <p15:sldGuideLst xmlns:p15="http://schemas.microsoft.com/office/powerpoint/2012/main">
        <p15:guide id="1" orient="horz" pos="1104" userDrawn="1">
          <p15:clr>
            <a:srgbClr val="A4A3A4"/>
          </p15:clr>
        </p15:guide>
        <p15:guide id="2" pos="2880">
          <p15:clr>
            <a:srgbClr val="A4A3A4"/>
          </p15:clr>
        </p15:guide>
        <p15:guide id="3" pos="336" userDrawn="1">
          <p15:clr>
            <a:srgbClr val="A4A3A4"/>
          </p15:clr>
        </p15:guide>
        <p15:guide id="4" pos="5424" userDrawn="1">
          <p15:clr>
            <a:srgbClr val="A4A3A4"/>
          </p15:clr>
        </p15:guide>
        <p15:guide id="5" orient="horz" pos="4224" userDrawn="1">
          <p15:clr>
            <a:srgbClr val="A4A3A4"/>
          </p15:clr>
        </p15:guide>
        <p15:guide id="6" orient="horz" pos="240" userDrawn="1">
          <p15:clr>
            <a:srgbClr val="A4A3A4"/>
          </p15:clr>
        </p15:guide>
        <p15:guide id="7" pos="480" userDrawn="1">
          <p15:clr>
            <a:srgbClr val="A4A3A4"/>
          </p15:clr>
        </p15:guide>
        <p15:guide id="8" pos="5280" userDrawn="1">
          <p15:clr>
            <a:srgbClr val="A4A3A4"/>
          </p15:clr>
        </p15:guide>
        <p15:guide id="9" orient="horz" pos="65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acon, Kara D." initials="BKD" lastIdx="19" clrIdx="0">
    <p:extLst>
      <p:ext uri="{19B8F6BF-5375-455C-9EA6-DF929625EA0E}">
        <p15:presenceInfo xmlns:p15="http://schemas.microsoft.com/office/powerpoint/2012/main" userId="S-1-5-21-1123561945-1708537768-1801674531-428925" providerId="AD"/>
      </p:ext>
    </p:extLst>
  </p:cmAuthor>
  <p:cmAuthor id="2" name="Mccarty, Karen" initials="MK" lastIdx="12" clrIdx="1">
    <p:extLst>
      <p:ext uri="{19B8F6BF-5375-455C-9EA6-DF929625EA0E}">
        <p15:presenceInfo xmlns:p15="http://schemas.microsoft.com/office/powerpoint/2012/main" userId="S-1-5-21-1123561945-1708537768-1801674531-3323459" providerId="AD"/>
      </p:ext>
    </p:extLst>
  </p:cmAuthor>
  <p:cmAuthor id="3" name="Rich, Mark" initials="RM" lastIdx="11" clrIdx="2">
    <p:extLst>
      <p:ext uri="{19B8F6BF-5375-455C-9EA6-DF929625EA0E}">
        <p15:presenceInfo xmlns:p15="http://schemas.microsoft.com/office/powerpoint/2012/main" userId="S-1-5-21-1123561945-1708537768-1801674531-20616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BE3C"/>
    <a:srgbClr val="E0D789"/>
    <a:srgbClr val="B9D6DE"/>
    <a:srgbClr val="DCEBEF"/>
    <a:srgbClr val="5098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47" autoAdjust="0"/>
    <p:restoredTop sz="79487" autoAdjust="0"/>
  </p:normalViewPr>
  <p:slideViewPr>
    <p:cSldViewPr showGuides="1">
      <p:cViewPr varScale="1">
        <p:scale>
          <a:sx n="83" d="100"/>
          <a:sy n="83" d="100"/>
        </p:scale>
        <p:origin x="708" y="84"/>
      </p:cViewPr>
      <p:guideLst>
        <p:guide orient="horz" pos="1104"/>
        <p:guide pos="2880"/>
        <p:guide pos="336"/>
        <p:guide pos="5424"/>
        <p:guide orient="horz" pos="4224"/>
        <p:guide orient="horz" pos="240"/>
        <p:guide pos="480"/>
        <p:guide pos="5280"/>
        <p:guide orient="horz" pos="655"/>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81" d="100"/>
          <a:sy n="81" d="100"/>
        </p:scale>
        <p:origin x="29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2F3B4E33-FCDB-448B-AE16-2CEF24B93533}" type="datetimeFigureOut">
              <a:rPr lang="en-US" smtClean="0"/>
              <a:t>11/16/2021</a:t>
            </a:fld>
            <a:endParaRPr lang="en-US" dirty="0"/>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19F2DB45-9C28-4FAB-9CAD-C885F35C7CED}" type="slidenum">
              <a:rPr lang="en-US" smtClean="0"/>
              <a:t>‹#›</a:t>
            </a:fld>
            <a:endParaRPr lang="en-US" dirty="0"/>
          </a:p>
        </p:txBody>
      </p:sp>
    </p:spTree>
    <p:extLst>
      <p:ext uri="{BB962C8B-B14F-4D97-AF65-F5344CB8AC3E}">
        <p14:creationId xmlns:p14="http://schemas.microsoft.com/office/powerpoint/2010/main" val="2301469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a:defRPr sz="1200"/>
            </a:lvl1pPr>
          </a:lstStyle>
          <a:p>
            <a:fld id="{D251C479-A956-4EE1-A6D6-2932B0683068}" type="datetimeFigureOut">
              <a:rPr lang="en-US" smtClean="0"/>
              <a:t>11/16/2021</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88139" tIns="44070" rIns="88139" bIns="44070" rtlCol="0" anchor="ctr"/>
          <a:lstStyle/>
          <a:p>
            <a:endParaRPr lang="en-US" dirty="0"/>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a:defRPr sz="1200"/>
            </a:lvl1pPr>
          </a:lstStyle>
          <a:p>
            <a:fld id="{51536139-4B24-4CFC-976A-19CB08B9070A}" type="slidenum">
              <a:rPr lang="en-US" smtClean="0"/>
              <a:t>‹#›</a:t>
            </a:fld>
            <a:endParaRPr lang="en-US" dirty="0"/>
          </a:p>
        </p:txBody>
      </p:sp>
    </p:spTree>
    <p:extLst>
      <p:ext uri="{BB962C8B-B14F-4D97-AF65-F5344CB8AC3E}">
        <p14:creationId xmlns:p14="http://schemas.microsoft.com/office/powerpoint/2010/main" val="449554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handsonbanking.org/employee-volunteer-data-shee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NOTE: When conducting a Hands on Banking financial education activity, you cannot promote any specific Wells Fargo products or services during your presentations.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LESSON CONCEPT</a:t>
            </a:r>
            <a:r>
              <a:rPr lang="en-US" sz="1200" kern="1200" dirty="0" smtClean="0">
                <a:solidFill>
                  <a:schemeClr val="tx1"/>
                </a:solidFill>
                <a:effectLst/>
                <a:latin typeface="+mn-lt"/>
                <a:ea typeface="+mn-ea"/>
                <a:cs typeface="+mn-cs"/>
              </a:rPr>
              <a:t> – Managing expenses while staying within budget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OBJECTIVE</a:t>
            </a:r>
            <a:r>
              <a:rPr lang="en-US" sz="1200" kern="1200" dirty="0" smtClean="0">
                <a:solidFill>
                  <a:schemeClr val="tx1"/>
                </a:solidFill>
                <a:effectLst/>
                <a:latin typeface="+mn-lt"/>
                <a:ea typeface="+mn-ea"/>
                <a:cs typeface="+mn-cs"/>
              </a:rPr>
              <a:t> – Students have the opportunity to see how budgets allow individuals to balance their expenses with their income. Students will do simple calculations involving </a:t>
            </a:r>
            <a:r>
              <a:rPr lang="en-US" sz="1200" kern="1200" dirty="0" err="1" smtClean="0">
                <a:solidFill>
                  <a:schemeClr val="tx1"/>
                </a:solidFill>
                <a:effectLst/>
                <a:latin typeface="+mn-lt"/>
                <a:ea typeface="+mn-ea"/>
                <a:cs typeface="+mn-cs"/>
              </a:rPr>
              <a:t>percents</a:t>
            </a:r>
            <a:r>
              <a:rPr lang="en-US" sz="1200" kern="1200" dirty="0" smtClean="0">
                <a:solidFill>
                  <a:schemeClr val="tx1"/>
                </a:solidFill>
                <a:effectLst/>
                <a:latin typeface="+mn-lt"/>
                <a:ea typeface="+mn-ea"/>
                <a:cs typeface="+mn-cs"/>
              </a:rPr>
              <a:t>, and identify the steps to making good financial decisions.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MATERIALS NEEDED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you:</a:t>
            </a:r>
          </a:p>
          <a:p>
            <a:pPr marL="628650" lvl="1" indent="-171450">
              <a:buFont typeface="Wingdings" panose="05000000000000000000" pitchFamily="2" charset="2"/>
              <a:buChar char="§"/>
            </a:pPr>
            <a:r>
              <a:rPr lang="en-US" sz="1200" kern="1200" dirty="0" smtClean="0">
                <a:solidFill>
                  <a:schemeClr val="tx1"/>
                </a:solidFill>
                <a:effectLst/>
                <a:latin typeface="+mn-lt"/>
                <a:ea typeface="+mn-ea"/>
                <a:cs typeface="+mn-cs"/>
              </a:rPr>
              <a:t>Projector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each student:</a:t>
            </a:r>
          </a:p>
          <a:p>
            <a:pPr marL="628650" lvl="1" indent="-171450">
              <a:buFont typeface="Wingdings" panose="05000000000000000000" pitchFamily="2" charset="2"/>
              <a:buChar char="§"/>
            </a:pPr>
            <a:r>
              <a:rPr lang="en-US" sz="1200" kern="1200" dirty="0" smtClean="0">
                <a:solidFill>
                  <a:schemeClr val="tx1"/>
                </a:solidFill>
                <a:effectLst/>
                <a:latin typeface="+mn-lt"/>
                <a:ea typeface="+mn-ea"/>
                <a:cs typeface="+mn-cs"/>
              </a:rPr>
              <a:t>Kids handout (see Student Handout Section)</a:t>
            </a:r>
          </a:p>
          <a:p>
            <a:pPr marL="628650" lvl="1" indent="-171450">
              <a:buFont typeface="Wingdings" panose="05000000000000000000" pitchFamily="2" charset="2"/>
              <a:buChar char="§"/>
            </a:pPr>
            <a:r>
              <a:rPr lang="en-US" sz="1200" kern="1200" dirty="0" smtClean="0">
                <a:solidFill>
                  <a:schemeClr val="tx1"/>
                </a:solidFill>
                <a:effectLst/>
                <a:latin typeface="+mn-lt"/>
                <a:ea typeface="+mn-ea"/>
                <a:cs typeface="+mn-cs"/>
              </a:rPr>
              <a:t>Tablet or computer with internet access</a:t>
            </a:r>
          </a:p>
          <a:p>
            <a:pPr marL="628650" lvl="1" indent="-171450">
              <a:buFont typeface="Wingdings" panose="05000000000000000000" pitchFamily="2" charset="2"/>
              <a:buChar char="§"/>
            </a:pPr>
            <a:r>
              <a:rPr lang="en-US" sz="1200" kern="1200" dirty="0" smtClean="0">
                <a:solidFill>
                  <a:schemeClr val="tx1"/>
                </a:solidFill>
                <a:effectLst/>
                <a:latin typeface="+mn-lt"/>
                <a:ea typeface="+mn-ea"/>
                <a:cs typeface="+mn-cs"/>
              </a:rPr>
              <a:t>Hands on Banking Giveaway Items (optional)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RESOURCES</a:t>
            </a:r>
            <a:r>
              <a:rPr lang="en-US" sz="1200" kern="1200" dirty="0" smtClean="0">
                <a:solidFill>
                  <a:schemeClr val="tx1"/>
                </a:solidFill>
                <a:effectLst/>
                <a:latin typeface="+mn-lt"/>
                <a:ea typeface="+mn-ea"/>
                <a:cs typeface="+mn-cs"/>
              </a:rPr>
              <a:t> –  Hands on Banking (HOB) Resource Center on Teamworks  HOB Storefront to order optional giveaway items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INTRODUCTION</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Introduce yourself to the class. Share with them what your role is at Wells Fargo.</a:t>
            </a:r>
          </a:p>
          <a:p>
            <a:pPr lvl="0"/>
            <a:r>
              <a:rPr lang="en-US" sz="1200" kern="1200" dirty="0" smtClean="0">
                <a:solidFill>
                  <a:schemeClr val="tx1"/>
                </a:solidFill>
                <a:effectLst/>
                <a:latin typeface="+mn-lt"/>
                <a:ea typeface="+mn-ea"/>
                <a:cs typeface="+mn-cs"/>
              </a:rPr>
              <a:t>Share with the class what you’ll be covering today:</a:t>
            </a:r>
          </a:p>
          <a:p>
            <a:pPr marL="628650" lvl="1" indent="-171450">
              <a:buFont typeface="Wingdings" panose="05000000000000000000" pitchFamily="2" charset="2"/>
              <a:buChar char="§"/>
            </a:pPr>
            <a:r>
              <a:rPr lang="en-US" sz="1200" kern="1200" dirty="0" smtClean="0">
                <a:solidFill>
                  <a:schemeClr val="tx1"/>
                </a:solidFill>
                <a:effectLst/>
                <a:latin typeface="+mn-lt"/>
                <a:ea typeface="+mn-ea"/>
                <a:cs typeface="+mn-cs"/>
              </a:rPr>
              <a:t>Understand the difference between</a:t>
            </a:r>
            <a:r>
              <a:rPr lang="en-US" sz="1200" i="1" kern="1200" dirty="0" smtClean="0">
                <a:solidFill>
                  <a:schemeClr val="tx1"/>
                </a:solidFill>
                <a:effectLst/>
                <a:latin typeface="+mn-lt"/>
                <a:ea typeface="+mn-ea"/>
                <a:cs typeface="+mn-cs"/>
              </a:rPr>
              <a:t> needs and wants</a:t>
            </a:r>
            <a:endParaRPr lang="en-US" sz="1200" kern="1200" dirty="0" smtClean="0">
              <a:solidFill>
                <a:schemeClr val="tx1"/>
              </a:solidFill>
              <a:effectLst/>
              <a:latin typeface="+mn-lt"/>
              <a:ea typeface="+mn-ea"/>
              <a:cs typeface="+mn-cs"/>
            </a:endParaRPr>
          </a:p>
          <a:p>
            <a:pPr marL="628650" lvl="1" indent="-171450">
              <a:buFont typeface="Wingdings" panose="05000000000000000000" pitchFamily="2" charset="2"/>
              <a:buChar char="§"/>
            </a:pPr>
            <a:r>
              <a:rPr lang="en-US" sz="1200" kern="1200" dirty="0" smtClean="0">
                <a:solidFill>
                  <a:schemeClr val="tx1"/>
                </a:solidFill>
                <a:effectLst/>
                <a:latin typeface="+mn-lt"/>
                <a:ea typeface="+mn-ea"/>
                <a:cs typeface="+mn-cs"/>
              </a:rPr>
              <a:t>Become familiar and practice personal budget basics</a:t>
            </a:r>
          </a:p>
          <a:p>
            <a:pPr marL="628650" lvl="1" indent="-171450">
              <a:buFont typeface="Wingdings" panose="05000000000000000000" pitchFamily="2" charset="2"/>
              <a:buChar char="§"/>
            </a:pPr>
            <a:r>
              <a:rPr lang="en-US" sz="1200" kern="1200" dirty="0" smtClean="0">
                <a:solidFill>
                  <a:schemeClr val="tx1"/>
                </a:solidFill>
                <a:effectLst/>
                <a:latin typeface="+mn-lt"/>
                <a:ea typeface="+mn-ea"/>
                <a:cs typeface="+mn-cs"/>
              </a:rPr>
              <a:t>Understand the value of tradeoffs</a:t>
            </a:r>
          </a:p>
          <a:p>
            <a:pPr marL="628650" lvl="1" indent="-171450">
              <a:buFont typeface="Wingdings" panose="05000000000000000000" pitchFamily="2" charset="2"/>
              <a:buChar char="§"/>
            </a:pPr>
            <a:r>
              <a:rPr lang="en-US" sz="1200" kern="1200" dirty="0" smtClean="0">
                <a:solidFill>
                  <a:schemeClr val="tx1"/>
                </a:solidFill>
                <a:effectLst/>
                <a:latin typeface="+mn-lt"/>
                <a:ea typeface="+mn-ea"/>
                <a:cs typeface="+mn-cs"/>
              </a:rPr>
              <a:t>Have fun!</a:t>
            </a:r>
          </a:p>
          <a:p>
            <a:pPr lvl="0"/>
            <a:r>
              <a:rPr lang="en-US" sz="1200" kern="1200" dirty="0" smtClean="0">
                <a:solidFill>
                  <a:schemeClr val="tx1"/>
                </a:solidFill>
                <a:effectLst/>
                <a:latin typeface="+mn-lt"/>
                <a:ea typeface="+mn-ea"/>
                <a:cs typeface="+mn-cs"/>
              </a:rPr>
              <a:t>Provide background information and an overview of the lesson: </a:t>
            </a:r>
          </a:p>
          <a:p>
            <a:pPr marL="628650" lvl="1" indent="-171450">
              <a:buFont typeface="Wingdings" panose="05000000000000000000" pitchFamily="2" charset="2"/>
              <a:buChar char="§"/>
            </a:pPr>
            <a:r>
              <a:rPr lang="en-US" sz="1200" kern="1200" dirty="0" smtClean="0">
                <a:solidFill>
                  <a:schemeClr val="tx1"/>
                </a:solidFill>
                <a:effectLst/>
                <a:latin typeface="+mn-lt"/>
                <a:ea typeface="+mn-ea"/>
                <a:cs typeface="+mn-cs"/>
              </a:rPr>
              <a:t>Budgeting means creating a written plan for how to use your money. </a:t>
            </a:r>
          </a:p>
          <a:p>
            <a:pPr marL="628650" lvl="1" indent="-171450">
              <a:buFont typeface="Wingdings" panose="05000000000000000000" pitchFamily="2" charset="2"/>
              <a:buChar char="§"/>
            </a:pPr>
            <a:r>
              <a:rPr lang="en-US" sz="1200" kern="1200" dirty="0" smtClean="0">
                <a:solidFill>
                  <a:schemeClr val="tx1"/>
                </a:solidFill>
                <a:effectLst/>
                <a:latin typeface="+mn-lt"/>
                <a:ea typeface="+mn-ea"/>
                <a:cs typeface="+mn-cs"/>
              </a:rPr>
              <a:t>Creating a budget is easy. You write down on paper how much money you have coming in and what you will spend on a weekly or monthly basis.</a:t>
            </a:r>
          </a:p>
          <a:p>
            <a:pPr marL="628650" lvl="1" indent="-171450">
              <a:buFont typeface="Wingdings" panose="05000000000000000000" pitchFamily="2" charset="2"/>
              <a:buChar char="§"/>
            </a:pPr>
            <a:r>
              <a:rPr lang="en-US" sz="1200" kern="1200" dirty="0" smtClean="0">
                <a:solidFill>
                  <a:schemeClr val="tx1"/>
                </a:solidFill>
                <a:effectLst/>
                <a:latin typeface="+mn-lt"/>
                <a:ea typeface="+mn-ea"/>
                <a:cs typeface="+mn-cs"/>
              </a:rPr>
              <a:t>Budgeting your money helps to ensure you can pay for all of your needs before you spend on your wants. It puts you in control.</a:t>
            </a:r>
          </a:p>
          <a:p>
            <a:pPr marL="628650" lvl="1" indent="-171450">
              <a:buFont typeface="Wingdings" panose="05000000000000000000" pitchFamily="2" charset="2"/>
              <a:buChar char="§"/>
            </a:pPr>
            <a:r>
              <a:rPr lang="en-US" sz="1200" kern="1200" dirty="0" smtClean="0">
                <a:solidFill>
                  <a:schemeClr val="tx1"/>
                </a:solidFill>
                <a:effectLst/>
                <a:latin typeface="+mn-lt"/>
                <a:ea typeface="+mn-ea"/>
                <a:cs typeface="+mn-cs"/>
              </a:rPr>
              <a:t>It’s important to consider savings in your budget too. </a:t>
            </a:r>
          </a:p>
          <a:p>
            <a:pPr marL="628650" lvl="1" indent="-171450">
              <a:buFont typeface="Wingdings" panose="05000000000000000000" pitchFamily="2" charset="2"/>
              <a:buChar char="§"/>
            </a:pPr>
            <a:r>
              <a:rPr lang="en-US" sz="1200" kern="1200" dirty="0" smtClean="0">
                <a:solidFill>
                  <a:schemeClr val="tx1"/>
                </a:solidFill>
                <a:effectLst/>
                <a:latin typeface="+mn-lt"/>
                <a:ea typeface="+mn-ea"/>
                <a:cs typeface="+mn-cs"/>
              </a:rPr>
              <a:t>A budget can help you identify items that you can’t afford right now. This can help you plan how to save so that you can afford an item in the future.</a:t>
            </a:r>
          </a:p>
          <a:p>
            <a:pPr marL="628650" lvl="1" indent="-171450">
              <a:buFont typeface="Wingdings" panose="05000000000000000000" pitchFamily="2" charset="2"/>
              <a:buChar char="§"/>
            </a:pPr>
            <a:r>
              <a:rPr lang="en-US" sz="1200" kern="1200" dirty="0" smtClean="0">
                <a:solidFill>
                  <a:schemeClr val="tx1"/>
                </a:solidFill>
                <a:effectLst/>
                <a:latin typeface="+mn-lt"/>
                <a:ea typeface="+mn-ea"/>
                <a:cs typeface="+mn-cs"/>
              </a:rPr>
              <a:t>Today we’re going to focus on one aspect of budgeting: Planning what you can afford to buy when you go shopping. </a:t>
            </a:r>
          </a:p>
          <a:p>
            <a:pPr marL="628650" lvl="1" indent="-171450">
              <a:buFont typeface="Wingdings" panose="05000000000000000000" pitchFamily="2" charset="2"/>
              <a:buChar char="§"/>
            </a:pPr>
            <a:r>
              <a:rPr lang="en-US" sz="1200" kern="1200" dirty="0" smtClean="0">
                <a:solidFill>
                  <a:schemeClr val="tx1"/>
                </a:solidFill>
                <a:effectLst/>
                <a:latin typeface="+mn-lt"/>
                <a:ea typeface="+mn-ea"/>
                <a:cs typeface="+mn-cs"/>
              </a:rPr>
              <a:t>If you don’t have enough money to buy everything you need and want, you may have to make “tradeoffs.” This means choosing not to buy one thing in order to have enough money to buy another. Making tradeoffs isn’t always easy.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Any questions before we begin?</a:t>
            </a:r>
            <a:endParaRPr lang="en-US" sz="1200" kern="1200" dirty="0">
              <a:solidFill>
                <a:schemeClr val="tx1"/>
              </a:solidFill>
              <a:effectLst/>
              <a:latin typeface="+mn-lt"/>
              <a:ea typeface="+mn-ea"/>
              <a:cs typeface="+mn-cs"/>
            </a:endParaRPr>
          </a:p>
        </p:txBody>
      </p:sp>
      <p:sp>
        <p:nvSpPr>
          <p:cNvPr id="276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16130" indent="-275434">
              <a:defRPr>
                <a:solidFill>
                  <a:schemeClr val="tx1"/>
                </a:solidFill>
                <a:latin typeface="Verdana" pitchFamily="34" charset="0"/>
              </a:defRPr>
            </a:lvl2pPr>
            <a:lvl3pPr marL="1101738" indent="-220348">
              <a:defRPr>
                <a:solidFill>
                  <a:schemeClr val="tx1"/>
                </a:solidFill>
                <a:latin typeface="Verdana" pitchFamily="34" charset="0"/>
              </a:defRPr>
            </a:lvl3pPr>
            <a:lvl4pPr marL="1542433" indent="-220348">
              <a:defRPr>
                <a:solidFill>
                  <a:schemeClr val="tx1"/>
                </a:solidFill>
                <a:latin typeface="Verdana" pitchFamily="34" charset="0"/>
              </a:defRPr>
            </a:lvl4pPr>
            <a:lvl5pPr marL="1983128" indent="-220348">
              <a:defRPr>
                <a:solidFill>
                  <a:schemeClr val="tx1"/>
                </a:solidFill>
                <a:latin typeface="Verdana" pitchFamily="34" charset="0"/>
              </a:defRPr>
            </a:lvl5pPr>
            <a:lvl6pPr marL="2423823" indent="-220348" fontAlgn="base">
              <a:spcBef>
                <a:spcPct val="0"/>
              </a:spcBef>
              <a:spcAft>
                <a:spcPct val="0"/>
              </a:spcAft>
              <a:defRPr>
                <a:solidFill>
                  <a:schemeClr val="tx1"/>
                </a:solidFill>
                <a:latin typeface="Verdana" pitchFamily="34" charset="0"/>
              </a:defRPr>
            </a:lvl6pPr>
            <a:lvl7pPr marL="2864518" indent="-220348" fontAlgn="base">
              <a:spcBef>
                <a:spcPct val="0"/>
              </a:spcBef>
              <a:spcAft>
                <a:spcPct val="0"/>
              </a:spcAft>
              <a:defRPr>
                <a:solidFill>
                  <a:schemeClr val="tx1"/>
                </a:solidFill>
                <a:latin typeface="Verdana" pitchFamily="34" charset="0"/>
              </a:defRPr>
            </a:lvl7pPr>
            <a:lvl8pPr marL="3305213" indent="-220348" fontAlgn="base">
              <a:spcBef>
                <a:spcPct val="0"/>
              </a:spcBef>
              <a:spcAft>
                <a:spcPct val="0"/>
              </a:spcAft>
              <a:defRPr>
                <a:solidFill>
                  <a:schemeClr val="tx1"/>
                </a:solidFill>
                <a:latin typeface="Verdana" pitchFamily="34" charset="0"/>
              </a:defRPr>
            </a:lvl8pPr>
            <a:lvl9pPr marL="3745908" indent="-220348"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55E36F0E-3613-4A99-90DE-45B236C2E4A5}" type="slidenum">
              <a:rPr lang="en-US" smtClean="0">
                <a:latin typeface="Calibri" pitchFamily="34" charset="0"/>
              </a:rPr>
              <a:pPr fontAlgn="base">
                <a:spcBef>
                  <a:spcPct val="0"/>
                </a:spcBef>
                <a:spcAft>
                  <a:spcPct val="0"/>
                </a:spcAft>
                <a:defRPr/>
              </a:pPr>
              <a:t>1</a:t>
            </a:fld>
            <a:endParaRPr lang="en-US" smtClean="0">
              <a:latin typeface="Calibri" pitchFamily="34" charset="0"/>
            </a:endParaRPr>
          </a:p>
        </p:txBody>
      </p:sp>
    </p:spTree>
    <p:extLst>
      <p:ext uri="{BB962C8B-B14F-4D97-AF65-F5344CB8AC3E}">
        <p14:creationId xmlns:p14="http://schemas.microsoft.com/office/powerpoint/2010/main" val="2832746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1181100" y="696913"/>
            <a:ext cx="4648200" cy="3486150"/>
          </a:xfrm>
          <a:ln/>
        </p:spPr>
      </p:sp>
      <p:sp>
        <p:nvSpPr>
          <p:cNvPr id="32771" name="Notes Placeholder 2"/>
          <p:cNvSpPr>
            <a:spLocks noGrp="1"/>
          </p:cNvSpPr>
          <p:nvPr>
            <p:ph type="body" idx="1"/>
          </p:nvPr>
        </p:nvSpPr>
        <p:spPr>
          <a:noFill/>
          <a:ln/>
        </p:spPr>
        <p:txBody>
          <a:bodyPr/>
          <a:lstStyle/>
          <a:p>
            <a:pPr>
              <a:buFontTx/>
              <a:buNone/>
            </a:pPr>
            <a:r>
              <a:rPr lang="en-US" sz="1000" dirty="0"/>
              <a:t>Ask the students:  What is one thing you learned today?</a:t>
            </a:r>
          </a:p>
          <a:p>
            <a:endParaRPr lang="en-US" sz="1000" dirty="0"/>
          </a:p>
          <a:p>
            <a:r>
              <a:rPr lang="en-US" sz="1000" dirty="0"/>
              <a:t>Remind students that they can learn more about what was covered today—plus much more about all aspects of managing their money—by visiting </a:t>
            </a:r>
            <a:r>
              <a:rPr lang="en-US" sz="1000" b="1" dirty="0"/>
              <a:t>www.handsonbanking.org</a:t>
            </a:r>
            <a:r>
              <a:rPr lang="en-US" sz="1000" dirty="0"/>
              <a:t>.</a:t>
            </a:r>
            <a:endParaRPr lang="en-US" sz="1000" dirty="0" smtClean="0"/>
          </a:p>
        </p:txBody>
      </p:sp>
      <p:sp>
        <p:nvSpPr>
          <p:cNvPr id="32772" name="Slide Number Placeholder 3"/>
          <p:cNvSpPr>
            <a:spLocks noGrp="1"/>
          </p:cNvSpPr>
          <p:nvPr>
            <p:ph type="sldNum" sz="quarter" idx="5"/>
          </p:nvPr>
        </p:nvSpPr>
        <p:spPr>
          <a:noFill/>
        </p:spPr>
        <p:txBody>
          <a:bodyPr/>
          <a:lstStyle/>
          <a:p>
            <a:pPr defTabSz="930270"/>
            <a:fld id="{458062B5-B5BF-4779-9615-1396C058D008}" type="slidenum">
              <a:rPr lang="en-US" smtClean="0"/>
              <a:pPr defTabSz="930270"/>
              <a:t>10</a:t>
            </a:fld>
            <a:endParaRPr lang="en-US" dirty="0" smtClean="0"/>
          </a:p>
        </p:txBody>
      </p:sp>
    </p:spTree>
    <p:extLst>
      <p:ext uri="{BB962C8B-B14F-4D97-AF65-F5344CB8AC3E}">
        <p14:creationId xmlns:p14="http://schemas.microsoft.com/office/powerpoint/2010/main" val="893446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43792CC-6C8B-4B5B-AF6A-F44E80171FBA}"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374185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538" indent="-216538">
              <a:lnSpc>
                <a:spcPct val="80000"/>
              </a:lnSpc>
              <a:defRPr/>
            </a:pPr>
            <a:r>
              <a:rPr lang="en-US" dirty="0"/>
              <a:t>(Given the addition of evaluations to our program, this information helps you understand why the change was made and how it impacts you/your financial education efforts.)</a:t>
            </a:r>
          </a:p>
          <a:p>
            <a:pPr marL="216538" indent="-216538">
              <a:lnSpc>
                <a:spcPct val="80000"/>
              </a:lnSpc>
              <a:defRPr/>
            </a:pPr>
            <a:endParaRPr lang="en-US" dirty="0"/>
          </a:p>
          <a:p>
            <a:pPr marL="216538" indent="-216538">
              <a:lnSpc>
                <a:spcPct val="80000"/>
              </a:lnSpc>
              <a:defRPr/>
            </a:pPr>
            <a:r>
              <a:rPr lang="en-US" b="1" dirty="0">
                <a:solidFill>
                  <a:srgbClr val="FF0000"/>
                </a:solidFill>
              </a:rPr>
              <a:t>SPECIAL NOTE: Evaluations and how we collect the evaluations differ by age group. Be sure to read this message as you prepare for all lessons. </a:t>
            </a:r>
          </a:p>
          <a:p>
            <a:endParaRPr lang="en-US" dirty="0" smtClean="0"/>
          </a:p>
          <a:p>
            <a:pPr marL="0" indent="0">
              <a:spcBef>
                <a:spcPts val="0"/>
              </a:spcBef>
              <a:spcAft>
                <a:spcPts val="0"/>
              </a:spcAft>
              <a:buFont typeface="Arial" pitchFamily="34" charset="0"/>
              <a:buNone/>
            </a:pPr>
            <a:r>
              <a:rPr lang="en-US" altLang="en-US" kern="0" spc="-100" dirty="0" smtClean="0">
                <a:solidFill>
                  <a:schemeClr val="tx2"/>
                </a:solidFill>
                <a:latin typeface="Century Gothic" panose="020B0502020202020204" pitchFamily="34" charset="0"/>
                <a:ea typeface="MS PGothic"/>
              </a:rPr>
              <a:t>Evaluation: Three Simple Steps</a:t>
            </a:r>
          </a:p>
          <a:p>
            <a:pPr marL="400050">
              <a:spcBef>
                <a:spcPts val="600"/>
              </a:spcBef>
              <a:buClr>
                <a:srgbClr val="CCBE3C"/>
              </a:buClr>
              <a:buFont typeface="Wingdings" panose="05000000000000000000" pitchFamily="2" charset="2"/>
              <a:buChar char="§"/>
            </a:pPr>
            <a:r>
              <a:rPr lang="en-US" sz="1200" kern="0" dirty="0" smtClean="0">
                <a:latin typeface="Century Gothic" panose="020B0502020202020204" pitchFamily="34" charset="0"/>
              </a:rPr>
              <a:t>Click the link to open the </a:t>
            </a:r>
            <a:r>
              <a:rPr lang="en-US" sz="1200" kern="0" dirty="0" smtClean="0">
                <a:latin typeface="Century Gothic" panose="020B0502020202020204" pitchFamily="34" charset="0"/>
                <a:hlinkClick r:id="rId3"/>
              </a:rPr>
              <a:t>Evaluation Form</a:t>
            </a:r>
            <a:r>
              <a:rPr lang="en-US" sz="1200" kern="0" dirty="0" smtClean="0">
                <a:latin typeface="Century Gothic" panose="020B0502020202020204" pitchFamily="34" charset="0"/>
              </a:rPr>
              <a:t> </a:t>
            </a:r>
          </a:p>
          <a:p>
            <a:pPr marL="400050">
              <a:spcBef>
                <a:spcPts val="600"/>
              </a:spcBef>
              <a:buClr>
                <a:srgbClr val="CCBE3C"/>
              </a:buClr>
              <a:buFont typeface="Wingdings" panose="05000000000000000000" pitchFamily="2" charset="2"/>
              <a:buChar char="§"/>
            </a:pPr>
            <a:r>
              <a:rPr lang="en-US" sz="1200" kern="0" dirty="0" smtClean="0">
                <a:latin typeface="Century Gothic" panose="020B0502020202020204" pitchFamily="34" charset="0"/>
              </a:rPr>
              <a:t>Enter the password ‘volunteer’ and hit Enter</a:t>
            </a:r>
          </a:p>
          <a:p>
            <a:pPr marL="400050">
              <a:spcBef>
                <a:spcPts val="600"/>
              </a:spcBef>
              <a:buClr>
                <a:srgbClr val="CCBE3C"/>
              </a:buClr>
              <a:buFont typeface="Wingdings" panose="05000000000000000000" pitchFamily="2" charset="2"/>
              <a:buChar char="§"/>
            </a:pPr>
            <a:r>
              <a:rPr lang="en-US" sz="1200" kern="0" dirty="0" smtClean="0">
                <a:latin typeface="Century Gothic" panose="020B0502020202020204" pitchFamily="34" charset="0"/>
              </a:rPr>
              <a:t>Enter the survey information and hit Submit</a:t>
            </a:r>
          </a:p>
          <a:p>
            <a:endParaRPr lang="en-US" dirty="0"/>
          </a:p>
        </p:txBody>
      </p:sp>
      <p:sp>
        <p:nvSpPr>
          <p:cNvPr id="4" name="Slide Number Placeholder 3"/>
          <p:cNvSpPr>
            <a:spLocks noGrp="1"/>
          </p:cNvSpPr>
          <p:nvPr>
            <p:ph type="sldNum" sz="quarter" idx="10"/>
          </p:nvPr>
        </p:nvSpPr>
        <p:spPr/>
        <p:txBody>
          <a:bodyPr/>
          <a:lstStyle/>
          <a:p>
            <a:fld id="{51536139-4B24-4CFC-976A-19CB08B9070A}" type="slidenum">
              <a:rPr lang="en-US" smtClean="0"/>
              <a:t>12</a:t>
            </a:fld>
            <a:endParaRPr lang="en-US" dirty="0"/>
          </a:p>
        </p:txBody>
      </p:sp>
    </p:spTree>
    <p:extLst>
      <p:ext uri="{BB962C8B-B14F-4D97-AF65-F5344CB8AC3E}">
        <p14:creationId xmlns:p14="http://schemas.microsoft.com/office/powerpoint/2010/main" val="969823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smtClean="0"/>
              <a:t>In</a:t>
            </a:r>
            <a:r>
              <a:rPr lang="en-US" baseline="0" dirty="0" smtClean="0"/>
              <a:t> this section you will find the handouts that correspond with this presentation. Please print the following handouts and pass them out to the participants.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43792CC-6C8B-4B5B-AF6A-F44E80171FBA}"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953646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handout is used with slide</a:t>
            </a:r>
            <a:r>
              <a:rPr lang="en-US" baseline="0" dirty="0" smtClean="0"/>
              <a:t> 8 of this presentation.</a:t>
            </a:r>
            <a:endParaRPr lang="en-US" dirty="0"/>
          </a:p>
        </p:txBody>
      </p:sp>
      <p:sp>
        <p:nvSpPr>
          <p:cNvPr id="4" name="Slide Number Placeholder 3"/>
          <p:cNvSpPr>
            <a:spLocks noGrp="1"/>
          </p:cNvSpPr>
          <p:nvPr>
            <p:ph type="sldNum" sz="quarter" idx="10"/>
          </p:nvPr>
        </p:nvSpPr>
        <p:spPr/>
        <p:txBody>
          <a:bodyPr/>
          <a:lstStyle/>
          <a:p>
            <a:fld id="{51536139-4B24-4CFC-976A-19CB08B9070A}" type="slidenum">
              <a:rPr lang="en-US" smtClean="0"/>
              <a:t>15</a:t>
            </a:fld>
            <a:endParaRPr lang="en-US" dirty="0"/>
          </a:p>
        </p:txBody>
      </p:sp>
    </p:spTree>
    <p:extLst>
      <p:ext uri="{BB962C8B-B14F-4D97-AF65-F5344CB8AC3E}">
        <p14:creationId xmlns:p14="http://schemas.microsoft.com/office/powerpoint/2010/main" val="1700917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handout is used with slide</a:t>
            </a:r>
            <a:r>
              <a:rPr lang="en-US" baseline="0" dirty="0" smtClean="0"/>
              <a:t> 8 of this presentation.</a:t>
            </a:r>
            <a:endParaRPr lang="en-US" dirty="0"/>
          </a:p>
        </p:txBody>
      </p:sp>
      <p:sp>
        <p:nvSpPr>
          <p:cNvPr id="4" name="Slide Number Placeholder 3"/>
          <p:cNvSpPr>
            <a:spLocks noGrp="1"/>
          </p:cNvSpPr>
          <p:nvPr>
            <p:ph type="sldNum" sz="quarter" idx="10"/>
          </p:nvPr>
        </p:nvSpPr>
        <p:spPr/>
        <p:txBody>
          <a:bodyPr/>
          <a:lstStyle/>
          <a:p>
            <a:fld id="{51536139-4B24-4CFC-976A-19CB08B9070A}" type="slidenum">
              <a:rPr lang="en-US" smtClean="0"/>
              <a:t>16</a:t>
            </a:fld>
            <a:endParaRPr lang="en-US" dirty="0"/>
          </a:p>
        </p:txBody>
      </p:sp>
    </p:spTree>
    <p:extLst>
      <p:ext uri="{BB962C8B-B14F-4D97-AF65-F5344CB8AC3E}">
        <p14:creationId xmlns:p14="http://schemas.microsoft.com/office/powerpoint/2010/main" val="3817658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536139-4B24-4CFC-976A-19CB08B9070A}" type="slidenum">
              <a:rPr lang="en-US" smtClean="0"/>
              <a:t>17</a:t>
            </a:fld>
            <a:endParaRPr lang="en-US" dirty="0"/>
          </a:p>
        </p:txBody>
      </p:sp>
    </p:spTree>
    <p:extLst>
      <p:ext uri="{BB962C8B-B14F-4D97-AF65-F5344CB8AC3E}">
        <p14:creationId xmlns:p14="http://schemas.microsoft.com/office/powerpoint/2010/main" val="3670893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1181100" y="696913"/>
            <a:ext cx="4648200" cy="3486150"/>
          </a:xfrm>
          <a:ln/>
        </p:spPr>
      </p:sp>
      <p:sp>
        <p:nvSpPr>
          <p:cNvPr id="25603" name="Notes Placeholder 2"/>
          <p:cNvSpPr>
            <a:spLocks noGrp="1"/>
          </p:cNvSpPr>
          <p:nvPr>
            <p:ph type="body" idx="1"/>
          </p:nvPr>
        </p:nvSpPr>
        <p:spPr>
          <a:noFill/>
          <a:ln/>
        </p:spPr>
        <p:txBody>
          <a:bodyPr/>
          <a:lstStyle/>
          <a:p>
            <a:pPr marL="227364" indent="-227364">
              <a:lnSpc>
                <a:spcPct val="90000"/>
              </a:lnSpc>
            </a:pPr>
            <a:r>
              <a:rPr lang="en-US" sz="1000" dirty="0" smtClean="0">
                <a:latin typeface="Verdana" panose="020B0604030504040204" pitchFamily="34" charset="0"/>
                <a:ea typeface="Verdana" panose="020B0604030504040204" pitchFamily="34" charset="0"/>
                <a:cs typeface="Verdana" panose="020B0604030504040204" pitchFamily="34" charset="0"/>
              </a:rPr>
              <a:t>Start the lesson with the following </a:t>
            </a:r>
            <a:r>
              <a:rPr lang="en-US" sz="1000" u="sng" dirty="0" smtClean="0">
                <a:latin typeface="Verdana" panose="020B0604030504040204" pitchFamily="34" charset="0"/>
                <a:ea typeface="Verdana" panose="020B0604030504040204" pitchFamily="34" charset="0"/>
                <a:cs typeface="Verdana" panose="020B0604030504040204" pitchFamily="34" charset="0"/>
              </a:rPr>
              <a:t>opening questions</a:t>
            </a:r>
            <a:r>
              <a:rPr lang="en-US" sz="1000" dirty="0" smtClean="0">
                <a:latin typeface="Verdana" panose="020B0604030504040204" pitchFamily="34" charset="0"/>
                <a:ea typeface="Verdana" panose="020B0604030504040204" pitchFamily="34" charset="0"/>
                <a:cs typeface="Verdana" panose="020B0604030504040204" pitchFamily="34" charset="0"/>
              </a:rPr>
              <a:t>:</a:t>
            </a:r>
          </a:p>
          <a:p>
            <a:pPr marL="686787" marR="0" lvl="1" indent="-228929" algn="l" defTabSz="922264" rtl="0" eaLnBrk="1" fontAlgn="base" latinLnBrk="0" hangingPunct="1">
              <a:lnSpc>
                <a:spcPct val="90000"/>
              </a:lnSpc>
              <a:spcBef>
                <a:spcPct val="30000"/>
              </a:spcBef>
              <a:spcAft>
                <a:spcPct val="0"/>
              </a:spcAft>
              <a:buClrTx/>
              <a:buSzTx/>
              <a:buFontTx/>
              <a:buChar char="•"/>
              <a:tabLst/>
              <a:defRPr/>
            </a:pPr>
            <a:r>
              <a:rPr lang="en-US" sz="1000" dirty="0" smtClean="0">
                <a:latin typeface="Verdana" panose="020B0604030504040204" pitchFamily="34" charset="0"/>
                <a:ea typeface="Verdana" panose="020B0604030504040204" pitchFamily="34" charset="0"/>
                <a:cs typeface="Verdana" panose="020B0604030504040204" pitchFamily="34" charset="0"/>
              </a:rPr>
              <a:t>How do you know if someone will keep a promise? If someone were to break a promise, how would you feel the next time they make a promise?</a:t>
            </a:r>
          </a:p>
          <a:p>
            <a:pPr marL="686787" marR="0" lvl="1" indent="-228929" algn="l" defTabSz="922264" rtl="0" eaLnBrk="1" fontAlgn="base" latinLnBrk="0" hangingPunct="1">
              <a:lnSpc>
                <a:spcPct val="90000"/>
              </a:lnSpc>
              <a:spcBef>
                <a:spcPct val="30000"/>
              </a:spcBef>
              <a:spcAft>
                <a:spcPct val="0"/>
              </a:spcAft>
              <a:buClrTx/>
              <a:buSzTx/>
              <a:buFontTx/>
              <a:buChar char="•"/>
              <a:tabLst/>
              <a:defRPr/>
            </a:pPr>
            <a:r>
              <a:rPr lang="en-US" sz="1000" dirty="0" smtClean="0">
                <a:latin typeface="Verdana" panose="020B0604030504040204" pitchFamily="34" charset="0"/>
                <a:ea typeface="Verdana" panose="020B0604030504040204" pitchFamily="34" charset="0"/>
                <a:cs typeface="Verdana" panose="020B0604030504040204" pitchFamily="34" charset="0"/>
              </a:rPr>
              <a:t>Have you</a:t>
            </a:r>
            <a:r>
              <a:rPr lang="en-US" sz="1000" baseline="0" dirty="0" smtClean="0">
                <a:latin typeface="Verdana" panose="020B0604030504040204" pitchFamily="34" charset="0"/>
                <a:ea typeface="Verdana" panose="020B0604030504040204" pitchFamily="34" charset="0"/>
                <a:cs typeface="Verdana" panose="020B0604030504040204" pitchFamily="34" charset="0"/>
              </a:rPr>
              <a:t> </a:t>
            </a:r>
            <a:r>
              <a:rPr lang="en-US" sz="1000" dirty="0" smtClean="0">
                <a:latin typeface="Verdana" panose="020B0604030504040204" pitchFamily="34" charset="0"/>
                <a:ea typeface="Verdana" panose="020B0604030504040204" pitchFamily="34" charset="0"/>
                <a:cs typeface="Verdana" panose="020B0604030504040204" pitchFamily="34" charset="0"/>
              </a:rPr>
              <a:t>ever borrowed money from someone? What kind of agreement did you make with them about paying the money back?</a:t>
            </a:r>
          </a:p>
          <a:p>
            <a:pPr marL="686787" lvl="1" indent="-228929" defTabSz="922264" eaLnBrk="1" hangingPunct="1">
              <a:lnSpc>
                <a:spcPct val="90000"/>
              </a:lnSpc>
              <a:buFontTx/>
              <a:buChar char="•"/>
              <a:defRPr/>
            </a:pPr>
            <a:endParaRPr lang="en-US" sz="1000" dirty="0" smtClean="0">
              <a:latin typeface="Verdana" panose="020B0604030504040204" pitchFamily="34" charset="0"/>
              <a:ea typeface="Verdana" panose="020B0604030504040204" pitchFamily="34" charset="0"/>
              <a:cs typeface="Verdana" panose="020B0604030504040204" pitchFamily="34" charset="0"/>
            </a:endParaRPr>
          </a:p>
          <a:p>
            <a:pPr marL="658" lvl="0" indent="0" defTabSz="922264" eaLnBrk="1" hangingPunct="1">
              <a:lnSpc>
                <a:spcPct val="90000"/>
              </a:lnSpc>
              <a:buFontTx/>
              <a:buNone/>
              <a:defRPr/>
            </a:pPr>
            <a:r>
              <a:rPr lang="en-US" sz="1000" dirty="0" smtClean="0">
                <a:latin typeface="Verdana" panose="020B0604030504040204" pitchFamily="34" charset="0"/>
                <a:ea typeface="Verdana" panose="020B0604030504040204" pitchFamily="34" charset="0"/>
                <a:cs typeface="Verdana" panose="020B0604030504040204" pitchFamily="34" charset="0"/>
              </a:rPr>
              <a:t>Encourage the students to share their answers.</a:t>
            </a:r>
          </a:p>
          <a:p>
            <a:pPr marL="0" indent="0" eaLnBrk="1" hangingPunct="1">
              <a:lnSpc>
                <a:spcPct val="90000"/>
              </a:lnSpc>
              <a:buFont typeface="+mj-lt"/>
              <a:buNone/>
              <a:defRPr/>
            </a:pPr>
            <a:endParaRPr lang="en-US" sz="10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25604" name="Slide Number Placeholder 3"/>
          <p:cNvSpPr>
            <a:spLocks noGrp="1"/>
          </p:cNvSpPr>
          <p:nvPr>
            <p:ph type="sldNum" sz="quarter" idx="5"/>
          </p:nvPr>
        </p:nvSpPr>
        <p:spPr>
          <a:noFill/>
        </p:spPr>
        <p:txBody>
          <a:bodyPr/>
          <a:lstStyle/>
          <a:p>
            <a:pPr defTabSz="930270"/>
            <a:fld id="{E56D4DF7-CA70-4AA9-A60A-000A36F743CA}" type="slidenum">
              <a:rPr lang="en-US" smtClean="0"/>
              <a:pPr defTabSz="930270"/>
              <a:t>2</a:t>
            </a:fld>
            <a:endParaRPr lang="en-US" dirty="0" smtClean="0"/>
          </a:p>
        </p:txBody>
      </p:sp>
    </p:spTree>
    <p:extLst>
      <p:ext uri="{BB962C8B-B14F-4D97-AF65-F5344CB8AC3E}">
        <p14:creationId xmlns:p14="http://schemas.microsoft.com/office/powerpoint/2010/main" val="7095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9156" indent="-219156">
              <a:lnSpc>
                <a:spcPct val="90000"/>
              </a:lnSpc>
            </a:pPr>
            <a:r>
              <a:rPr lang="en-US" sz="1000" dirty="0" smtClean="0"/>
              <a:t>Watch the video with participants to give</a:t>
            </a:r>
            <a:r>
              <a:rPr lang="en-US" sz="1000" baseline="0" dirty="0" smtClean="0"/>
              <a:t> a quick overview of what a budget is.</a:t>
            </a:r>
            <a:endParaRPr lang="en-US" sz="1000" dirty="0"/>
          </a:p>
          <a:p>
            <a:pPr marL="663641" lvl="1" indent="-219156">
              <a:lnSpc>
                <a:spcPct val="90000"/>
              </a:lnSpc>
              <a:buFontTx/>
              <a:buChar char="•"/>
            </a:pPr>
            <a:endParaRPr lang="en-US" sz="1000" dirty="0"/>
          </a:p>
          <a:p>
            <a:endParaRPr lang="en-US" dirty="0"/>
          </a:p>
        </p:txBody>
      </p:sp>
      <p:sp>
        <p:nvSpPr>
          <p:cNvPr id="4" name="Slide Number Placeholder 3"/>
          <p:cNvSpPr>
            <a:spLocks noGrp="1"/>
          </p:cNvSpPr>
          <p:nvPr>
            <p:ph type="sldNum" sz="quarter" idx="10"/>
          </p:nvPr>
        </p:nvSpPr>
        <p:spPr/>
        <p:txBody>
          <a:bodyPr/>
          <a:lstStyle/>
          <a:p>
            <a:fld id="{51536139-4B24-4CFC-976A-19CB08B9070A}" type="slidenum">
              <a:rPr lang="en-US" smtClean="0"/>
              <a:t>3</a:t>
            </a:fld>
            <a:endParaRPr lang="en-US" dirty="0"/>
          </a:p>
        </p:txBody>
      </p:sp>
    </p:spTree>
    <p:extLst>
      <p:ext uri="{BB962C8B-B14F-4D97-AF65-F5344CB8AC3E}">
        <p14:creationId xmlns:p14="http://schemas.microsoft.com/office/powerpoint/2010/main" val="1604457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227364" indent="-227364">
              <a:lnSpc>
                <a:spcPct val="90000"/>
              </a:lnSpc>
            </a:pPr>
            <a:r>
              <a:rPr lang="en-US" sz="1000" dirty="0" smtClean="0">
                <a:latin typeface="Verdana" panose="020B0604030504040204" pitchFamily="34" charset="0"/>
                <a:ea typeface="Verdana" panose="020B0604030504040204" pitchFamily="34" charset="0"/>
                <a:cs typeface="Verdana" panose="020B0604030504040204" pitchFamily="34" charset="0"/>
              </a:rPr>
              <a:t>Share the following key points to help students understand the importance of credit and interest:</a:t>
            </a:r>
          </a:p>
          <a:p>
            <a:pPr marL="686787" lvl="1" indent="-228929" eaLnBrk="1" hangingPunct="1">
              <a:lnSpc>
                <a:spcPct val="90000"/>
              </a:lnSpc>
              <a:buFontTx/>
              <a:buChar char="•"/>
              <a:defRPr/>
            </a:pPr>
            <a:r>
              <a:rPr lang="en-US" sz="1000" baseline="0" dirty="0" smtClean="0">
                <a:latin typeface="Verdana" panose="020B0604030504040204" pitchFamily="34" charset="0"/>
                <a:ea typeface="Verdana" panose="020B0604030504040204" pitchFamily="34" charset="0"/>
                <a:cs typeface="Verdana" panose="020B0604030504040204" pitchFamily="34" charset="0"/>
              </a:rPr>
              <a:t>Credit </a:t>
            </a:r>
            <a:r>
              <a:rPr lang="en-US" sz="1000" b="0" i="0" u="none" strike="noStrike"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refers to the ability of a person or a business to borrow money from a lender with the intent or promise to pay the money back, usually with interest.</a:t>
            </a:r>
          </a:p>
          <a:p>
            <a:pPr marL="686787" marR="0" lvl="1" indent="-228929" algn="l" defTabSz="914400" rtl="0" eaLnBrk="1" fontAlgn="base" latinLnBrk="0" hangingPunct="1">
              <a:lnSpc>
                <a:spcPct val="90000"/>
              </a:lnSpc>
              <a:spcBef>
                <a:spcPct val="30000"/>
              </a:spcBef>
              <a:spcAft>
                <a:spcPct val="0"/>
              </a:spcAft>
              <a:buClrTx/>
              <a:buSzTx/>
              <a:buFontTx/>
              <a:buChar char="•"/>
              <a:tabLst/>
              <a:defRPr/>
            </a:pPr>
            <a:r>
              <a:rPr lang="en-US" sz="1000" b="0" i="0" u="none" strike="noStrike"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To earn credit, you first have to show lenders that you’re a good money manager.</a:t>
            </a:r>
          </a:p>
          <a:p>
            <a:pPr marL="686787" lvl="1" indent="-228929" eaLnBrk="1" hangingPunct="1">
              <a:lnSpc>
                <a:spcPct val="90000"/>
              </a:lnSpc>
              <a:buFontTx/>
              <a:buChar char="•"/>
              <a:defRPr/>
            </a:pPr>
            <a:r>
              <a:rPr lang="en-US" sz="1000" b="0" i="0" u="none" strike="noStrike"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When you borrow money from a parent, guardian, neighbor, or friend, you usually promise to pay it back by a certain time. They lend you the money because they trust you to keep your promise.</a:t>
            </a:r>
          </a:p>
          <a:p>
            <a:endParaRPr lang="en-US" sz="10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3B9F930-CCB2-4509-842B-4B524158FDF7}" type="slidenum">
              <a:rPr lang="en-US" smtClean="0"/>
              <a:pPr>
                <a:defRPr/>
              </a:pPr>
              <a:t>4</a:t>
            </a:fld>
            <a:endParaRPr lang="en-US" dirty="0"/>
          </a:p>
        </p:txBody>
      </p:sp>
    </p:spTree>
    <p:extLst>
      <p:ext uri="{BB962C8B-B14F-4D97-AF65-F5344CB8AC3E}">
        <p14:creationId xmlns:p14="http://schemas.microsoft.com/office/powerpoint/2010/main" val="175154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227364" indent="-227364">
              <a:lnSpc>
                <a:spcPct val="90000"/>
              </a:lnSpc>
            </a:pPr>
            <a:r>
              <a:rPr lang="en-US" sz="1000" smtClean="0">
                <a:latin typeface="Verdana" panose="020B0604030504040204" pitchFamily="34" charset="0"/>
                <a:ea typeface="Verdana" panose="020B0604030504040204" pitchFamily="34" charset="0"/>
                <a:cs typeface="Verdana" panose="020B0604030504040204" pitchFamily="34" charset="0"/>
              </a:rPr>
              <a:t>Share the following key points:</a:t>
            </a:r>
          </a:p>
          <a:p>
            <a:pPr marL="686787" marR="0" lvl="1" indent="-228929" algn="l" defTabSz="914400" rtl="0" eaLnBrk="1" fontAlgn="base" latinLnBrk="0" hangingPunct="1">
              <a:lnSpc>
                <a:spcPct val="90000"/>
              </a:lnSpc>
              <a:spcBef>
                <a:spcPct val="30000"/>
              </a:spcBef>
              <a:spcAft>
                <a:spcPct val="0"/>
              </a:spcAft>
              <a:buClrTx/>
              <a:buSzTx/>
              <a:buFontTx/>
              <a:buChar char="•"/>
              <a:tabLst/>
              <a:defRPr/>
            </a:pPr>
            <a:r>
              <a:rPr lang="en-US" sz="1000" b="0" i="0" u="none" strike="noStrike" kern="1200" baseline="0" smtClean="0">
                <a:solidFill>
                  <a:schemeClr val="tx1"/>
                </a:solidFill>
                <a:latin typeface="Verdana" panose="020B0604030504040204" pitchFamily="34" charset="0"/>
                <a:ea typeface="Verdana" panose="020B0604030504040204" pitchFamily="34" charset="0"/>
                <a:cs typeface="Verdana" panose="020B0604030504040204" pitchFamily="34" charset="0"/>
              </a:rPr>
              <a:t>Taking personal responsibility means keeping your promise to pay back the money you owe.</a:t>
            </a:r>
          </a:p>
          <a:p>
            <a:pPr marL="686787" lvl="1" indent="-228929" eaLnBrk="1" hangingPunct="1">
              <a:lnSpc>
                <a:spcPct val="90000"/>
              </a:lnSpc>
              <a:buFontTx/>
              <a:buChar char="•"/>
              <a:defRPr/>
            </a:pPr>
            <a:r>
              <a:rPr lang="en-US" sz="1000" b="0" i="0" u="none" strike="noStrike" kern="1200" baseline="0" smtClean="0">
                <a:solidFill>
                  <a:schemeClr val="tx1"/>
                </a:solidFill>
                <a:latin typeface="Verdana" panose="020B0604030504040204" pitchFamily="34" charset="0"/>
                <a:ea typeface="Verdana" panose="020B0604030504040204" pitchFamily="34" charset="0"/>
                <a:cs typeface="Verdana" panose="020B0604030504040204" pitchFamily="34" charset="0"/>
              </a:rPr>
              <a:t>Not everyone can borrow money from a bank. Credit is a privilege—and it’s granted only to those who have demonstrated their ability to manage their money.</a:t>
            </a:r>
          </a:p>
          <a:p>
            <a:pPr marL="686787" lvl="1" indent="-228929" eaLnBrk="1" hangingPunct="1">
              <a:lnSpc>
                <a:spcPct val="90000"/>
              </a:lnSpc>
              <a:buFontTx/>
              <a:buChar char="•"/>
              <a:defRPr/>
            </a:pPr>
            <a:r>
              <a:rPr lang="en-US" sz="1000" b="0" i="0" u="none" strike="noStrike" kern="1200" baseline="0" smtClean="0">
                <a:solidFill>
                  <a:schemeClr val="tx1"/>
                </a:solidFill>
                <a:latin typeface="Verdana" panose="020B0604030504040204" pitchFamily="34" charset="0"/>
                <a:ea typeface="Verdana" panose="020B0604030504040204" pitchFamily="34" charset="0"/>
                <a:cs typeface="Verdana" panose="020B0604030504040204" pitchFamily="34" charset="0"/>
              </a:rPr>
              <a:t>Credit can give you added flexibility to buy things when you need them—but you should only use credit if your budget shows you can pay the money back.</a:t>
            </a:r>
          </a:p>
          <a:p>
            <a:pPr marL="686787" lvl="1" indent="-228929" eaLnBrk="1" hangingPunct="1">
              <a:lnSpc>
                <a:spcPct val="90000"/>
              </a:lnSpc>
              <a:buFontTx/>
              <a:buChar char="•"/>
              <a:defRPr/>
            </a:pPr>
            <a:endParaRPr lang="en-US" sz="1000" b="0" i="0" u="none" strike="noStrike"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3B9F930-CCB2-4509-842B-4B524158FDF7}" type="slidenum">
              <a:rPr lang="en-US" smtClean="0"/>
              <a:pPr>
                <a:defRPr/>
              </a:pPr>
              <a:t>5</a:t>
            </a:fld>
            <a:endParaRPr lang="en-US" dirty="0"/>
          </a:p>
        </p:txBody>
      </p:sp>
    </p:spTree>
    <p:extLst>
      <p:ext uri="{BB962C8B-B14F-4D97-AF65-F5344CB8AC3E}">
        <p14:creationId xmlns:p14="http://schemas.microsoft.com/office/powerpoint/2010/main" val="581052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227364" indent="-227364">
              <a:lnSpc>
                <a:spcPct val="90000"/>
              </a:lnSpc>
            </a:pPr>
            <a:r>
              <a:rPr lang="en-US" sz="1000" dirty="0" smtClean="0">
                <a:latin typeface="Verdana" panose="020B0604030504040204" pitchFamily="34" charset="0"/>
                <a:ea typeface="Verdana" panose="020B0604030504040204" pitchFamily="34" charset="0"/>
                <a:cs typeface="Verdana" panose="020B0604030504040204" pitchFamily="34" charset="0"/>
              </a:rPr>
              <a:t>Share the following key points:</a:t>
            </a:r>
          </a:p>
          <a:p>
            <a:pPr marL="686787" lvl="1" indent="-228929" eaLnBrk="1" hangingPunct="1">
              <a:lnSpc>
                <a:spcPct val="90000"/>
              </a:lnSpc>
              <a:buFontTx/>
              <a:buChar char="•"/>
              <a:defRPr/>
            </a:pPr>
            <a:r>
              <a:rPr lang="en-US" sz="1000" b="0" i="0" u="none" strike="noStrike"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When you borrow money from a bank, the bank is giving you credit.</a:t>
            </a:r>
          </a:p>
          <a:p>
            <a:pPr marL="686787" lvl="1" indent="-228929" eaLnBrk="1" hangingPunct="1">
              <a:lnSpc>
                <a:spcPct val="90000"/>
              </a:lnSpc>
              <a:buFontTx/>
              <a:buChar char="•"/>
              <a:defRPr/>
            </a:pPr>
            <a:r>
              <a:rPr lang="en-US" sz="1000" b="0" i="0" u="none" strike="noStrike"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One type of credit is a loan—for example, borrowing money to buy a car. Another type of credit is in the form of credit cards.</a:t>
            </a:r>
          </a:p>
          <a:p>
            <a:pPr marL="686787" lvl="1" indent="-228929" eaLnBrk="1" hangingPunct="1">
              <a:lnSpc>
                <a:spcPct val="90000"/>
              </a:lnSpc>
              <a:buFontTx/>
              <a:buChar char="•"/>
              <a:defRPr/>
            </a:pPr>
            <a:r>
              <a:rPr lang="en-US" sz="1000" b="0" i="0" u="none" strike="noStrike"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Adults can apply for credit cards. When you have a credit card, it means the lender is lending you money and allowing you to pay it back over time.</a:t>
            </a:r>
          </a:p>
          <a:p>
            <a:pPr marL="686787" lvl="1" indent="-228929" eaLnBrk="1" hangingPunct="1">
              <a:lnSpc>
                <a:spcPct val="90000"/>
              </a:lnSpc>
              <a:buFontTx/>
              <a:buChar char="•"/>
              <a:defRPr/>
            </a:pPr>
            <a:r>
              <a:rPr lang="en-US" sz="1000" b="0" i="0" u="none" strike="noStrike"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But the lender typically puts a limit on how much you may spend or charge on your card. This is called your credit limit or spending limit.</a:t>
            </a:r>
          </a:p>
          <a:p>
            <a:pPr marL="686787" lvl="1" indent="-228929" eaLnBrk="1" hangingPunct="1">
              <a:lnSpc>
                <a:spcPct val="90000"/>
              </a:lnSpc>
              <a:buFontTx/>
              <a:buChar char="•"/>
              <a:defRPr/>
            </a:pPr>
            <a:r>
              <a:rPr lang="en-US" sz="1000" b="0" i="0" u="none" strike="noStrike"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When you have a credit card, each month you have to pay what’s called the minimum payment. The lender will calculate how much that is. The minimum is the least amount of money you can pay on your credit card every month.</a:t>
            </a:r>
          </a:p>
          <a:p>
            <a:pPr marL="686787" lvl="1" indent="-228929" eaLnBrk="1" hangingPunct="1">
              <a:lnSpc>
                <a:spcPct val="90000"/>
              </a:lnSpc>
              <a:buFontTx/>
              <a:buChar char="•"/>
              <a:defRPr/>
            </a:pPr>
            <a:endParaRPr lang="en-US" sz="1000" b="0" i="0" u="none" strike="noStrike"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27364" indent="-227364">
              <a:lnSpc>
                <a:spcPct val="90000"/>
              </a:lnSpc>
            </a:pPr>
            <a:r>
              <a:rPr lang="en-US" sz="1000" dirty="0" smtClean="0">
                <a:latin typeface="Verdana" panose="020B0604030504040204" pitchFamily="34" charset="0"/>
                <a:ea typeface="Verdana" panose="020B0604030504040204" pitchFamily="34" charset="0"/>
                <a:cs typeface="Verdana" panose="020B0604030504040204" pitchFamily="34" charset="0"/>
              </a:rPr>
              <a:t>Share the following key points:</a:t>
            </a:r>
          </a:p>
          <a:p>
            <a:pPr marL="686787" lvl="1" indent="-228929" eaLnBrk="1" hangingPunct="1">
              <a:lnSpc>
                <a:spcPct val="90000"/>
              </a:lnSpc>
              <a:buFontTx/>
              <a:buChar char="•"/>
              <a:defRPr/>
            </a:pPr>
            <a:r>
              <a:rPr lang="en-US" sz="1000" b="0" i="0" u="none" strike="noStrike"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When you use a credit card—say, to purchase a video game—you’re taking responsibility to pay the money back.</a:t>
            </a:r>
          </a:p>
          <a:p>
            <a:pPr marL="686787" lvl="1" indent="-228929" eaLnBrk="1" hangingPunct="1">
              <a:lnSpc>
                <a:spcPct val="90000"/>
              </a:lnSpc>
              <a:buFontTx/>
              <a:buChar char="•"/>
              <a:defRPr/>
            </a:pPr>
            <a:r>
              <a:rPr lang="en-US" sz="1000" b="0" i="0" u="none" strike="noStrike"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You can pay it all at once or in monthly payments. But—if you pay it back over time, then you have to pay interest.</a:t>
            </a:r>
          </a:p>
          <a:p>
            <a:pPr marL="686787" lvl="1" indent="-228929" eaLnBrk="1" hangingPunct="1">
              <a:lnSpc>
                <a:spcPct val="90000"/>
              </a:lnSpc>
              <a:buFontTx/>
              <a:buChar char="•"/>
              <a:defRPr/>
            </a:pPr>
            <a:r>
              <a:rPr lang="en-US" sz="1000" b="0" i="0" u="none" strike="noStrike"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With credit, like loans and credit cards, you have to pay interest. And with credit cards, the interest rate can be </a:t>
            </a:r>
            <a:r>
              <a:rPr lang="en-US" sz="1000" b="0" i="1" u="none" strike="noStrike"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very high</a:t>
            </a:r>
            <a:r>
              <a:rPr lang="en-US" sz="1000" b="0" i="0" u="none" strike="noStrike"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p>
          <a:p>
            <a:pPr marL="686787" marR="0" lvl="1" indent="-228929" algn="l" defTabSz="914400" rtl="0" eaLnBrk="1" fontAlgn="base" latinLnBrk="0" hangingPunct="1">
              <a:lnSpc>
                <a:spcPct val="90000"/>
              </a:lnSpc>
              <a:spcBef>
                <a:spcPct val="30000"/>
              </a:spcBef>
              <a:spcAft>
                <a:spcPct val="0"/>
              </a:spcAft>
              <a:buClrTx/>
              <a:buSzTx/>
              <a:buFontTx/>
              <a:buChar char="•"/>
              <a:tabLst/>
              <a:defRPr/>
            </a:pPr>
            <a:r>
              <a:rPr lang="en-US" sz="1000" b="0" i="0" u="none" strike="noStrike"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Think about it: the slower you pay, the more interest you’ll have to pay every month. This interest is charged on every cent of the money you borrowed that you haven’t repaid yet.</a:t>
            </a:r>
          </a:p>
          <a:p>
            <a:pPr marL="686787" marR="0" lvl="1" indent="-228929" algn="l" defTabSz="914400" rtl="0" eaLnBrk="1" fontAlgn="base" latinLnBrk="0" hangingPunct="1">
              <a:lnSpc>
                <a:spcPct val="90000"/>
              </a:lnSpc>
              <a:spcBef>
                <a:spcPct val="30000"/>
              </a:spcBef>
              <a:spcAft>
                <a:spcPct val="0"/>
              </a:spcAft>
              <a:buClrTx/>
              <a:buSzTx/>
              <a:buFontTx/>
              <a:buChar char="•"/>
              <a:tabLst/>
              <a:defRPr/>
            </a:pPr>
            <a:r>
              <a:rPr lang="en-US" sz="1000" b="0" i="0" u="none" strike="noStrike"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So you see? When you buy something with a credit card and take time to pay it back, you end up paying more for your purchase than if you’d bought it with cash.</a:t>
            </a:r>
          </a:p>
          <a:p>
            <a:pPr marL="686787" marR="0" lvl="1" indent="-228929" algn="l" defTabSz="914400" rtl="0" eaLnBrk="1" fontAlgn="base" latinLnBrk="0" hangingPunct="1">
              <a:lnSpc>
                <a:spcPct val="90000"/>
              </a:lnSpc>
              <a:spcBef>
                <a:spcPct val="30000"/>
              </a:spcBef>
              <a:spcAft>
                <a:spcPct val="0"/>
              </a:spcAft>
              <a:buClrTx/>
              <a:buSzTx/>
              <a:buFontTx/>
              <a:buChar char="•"/>
              <a:tabLst/>
              <a:defRPr/>
            </a:pPr>
            <a:r>
              <a:rPr lang="en-US" sz="1000" b="0" i="0" u="none" strike="noStrike"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Credit cards are good when you’re buying something you know you can pay back quickly or for emergencies.</a:t>
            </a:r>
          </a:p>
          <a:p>
            <a:pPr marL="686787" marR="0" lvl="1" indent="-228929" algn="l" defTabSz="914400" rtl="0" eaLnBrk="1" fontAlgn="base" latinLnBrk="0" hangingPunct="1">
              <a:lnSpc>
                <a:spcPct val="90000"/>
              </a:lnSpc>
              <a:spcBef>
                <a:spcPct val="30000"/>
              </a:spcBef>
              <a:spcAft>
                <a:spcPct val="0"/>
              </a:spcAft>
              <a:buClrTx/>
              <a:buSzTx/>
              <a:buFontTx/>
              <a:buChar char="•"/>
              <a:tabLst/>
              <a:defRPr/>
            </a:pPr>
            <a:r>
              <a:rPr lang="en-US" sz="1000" b="0" i="0" u="none" strike="noStrike"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Different credit cards have different interest rates—so shop around for a card with a low rate.</a:t>
            </a:r>
          </a:p>
          <a:p>
            <a:pPr marL="457858" lvl="1" indent="0" eaLnBrk="1" hangingPunct="1">
              <a:lnSpc>
                <a:spcPct val="90000"/>
              </a:lnSpc>
              <a:buFontTx/>
              <a:buNone/>
              <a:defRPr/>
            </a:pPr>
            <a:endParaRPr lang="en-US" sz="1000" b="0" i="0" u="none" strike="noStrike"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457858" lvl="1" indent="0" eaLnBrk="1" hangingPunct="1">
              <a:lnSpc>
                <a:spcPct val="90000"/>
              </a:lnSpc>
              <a:buFontTx/>
              <a:buNone/>
              <a:defRPr/>
            </a:pPr>
            <a:endParaRPr lang="en-US" sz="1200" b="0" i="0" u="none" strike="noStrike" kern="1200" baseline="0" dirty="0" smtClean="0">
              <a:solidFill>
                <a:schemeClr val="tx1"/>
              </a:solidFill>
              <a:latin typeface="Verdana"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3B9F930-CCB2-4509-842B-4B524158FDF7}" type="slidenum">
              <a:rPr lang="en-US" smtClean="0"/>
              <a:pPr>
                <a:defRPr/>
              </a:pPr>
              <a:t>6</a:t>
            </a:fld>
            <a:endParaRPr lang="en-US" dirty="0"/>
          </a:p>
        </p:txBody>
      </p:sp>
    </p:spTree>
    <p:extLst>
      <p:ext uri="{BB962C8B-B14F-4D97-AF65-F5344CB8AC3E}">
        <p14:creationId xmlns:p14="http://schemas.microsoft.com/office/powerpoint/2010/main" val="206218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227364" indent="-227364">
              <a:lnSpc>
                <a:spcPct val="90000"/>
              </a:lnSpc>
            </a:pPr>
            <a:r>
              <a:rPr lang="en-US" sz="1000" dirty="0" smtClean="0">
                <a:latin typeface="Verdana" panose="020B0604030504040204" pitchFamily="34" charset="0"/>
                <a:ea typeface="Verdana" panose="020B0604030504040204" pitchFamily="34" charset="0"/>
                <a:cs typeface="Verdana" panose="020B0604030504040204" pitchFamily="34" charset="0"/>
              </a:rPr>
              <a:t>Share the following key points:</a:t>
            </a:r>
          </a:p>
          <a:p>
            <a:pPr marL="686787" lvl="1" indent="-228929" eaLnBrk="1" hangingPunct="1">
              <a:lnSpc>
                <a:spcPct val="90000"/>
              </a:lnSpc>
              <a:buFontTx/>
              <a:buChar char="•"/>
              <a:defRPr/>
            </a:pPr>
            <a:r>
              <a:rPr lang="en-US" sz="1000" b="0" i="0" u="none" strike="noStrike"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With loans, you borrow all the money up front—all at once—and pay it back within a specific period of time.</a:t>
            </a:r>
          </a:p>
          <a:p>
            <a:pPr marL="686787" lvl="1" indent="-228929" eaLnBrk="1" hangingPunct="1">
              <a:lnSpc>
                <a:spcPct val="90000"/>
              </a:lnSpc>
              <a:buFontTx/>
              <a:buChar char="•"/>
              <a:defRPr/>
            </a:pPr>
            <a:r>
              <a:rPr lang="en-US" sz="1000" b="0" i="0" u="none" strike="noStrike"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With loans, you also have to pay interest—but it’s usually less interest than you’d pay with a credit card.</a:t>
            </a:r>
          </a:p>
          <a:p>
            <a:pPr marL="686787" lvl="1" indent="-228929" eaLnBrk="1" hangingPunct="1">
              <a:lnSpc>
                <a:spcPct val="90000"/>
              </a:lnSpc>
              <a:buFontTx/>
              <a:buChar char="•"/>
              <a:defRPr/>
            </a:pPr>
            <a:r>
              <a:rPr lang="en-US" sz="1000" b="0" i="0" u="none" strike="noStrike"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It’s good to shop around for a loan with the lowest interest rate.</a:t>
            </a:r>
          </a:p>
          <a:p>
            <a:pPr marL="686787" lvl="1" indent="-228929" eaLnBrk="1" hangingPunct="1">
              <a:lnSpc>
                <a:spcPct val="90000"/>
              </a:lnSpc>
              <a:buFontTx/>
              <a:buChar char="•"/>
              <a:defRPr/>
            </a:pPr>
            <a:r>
              <a:rPr lang="en-US" sz="1000" b="0" i="0" u="none" strike="noStrike"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Loans are great if you’re buying very expensive things like cars or homes, or paying for a college education.</a:t>
            </a:r>
          </a:p>
          <a:p>
            <a:endParaRPr lang="en-US" sz="1000" b="0" i="0" u="none" strike="noStrike"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3B9F930-CCB2-4509-842B-4B524158FDF7}" type="slidenum">
              <a:rPr lang="en-US" smtClean="0"/>
              <a:pPr>
                <a:defRPr/>
              </a:pPr>
              <a:t>7</a:t>
            </a:fld>
            <a:endParaRPr lang="en-US" dirty="0"/>
          </a:p>
        </p:txBody>
      </p:sp>
    </p:spTree>
    <p:extLst>
      <p:ext uri="{BB962C8B-B14F-4D97-AF65-F5344CB8AC3E}">
        <p14:creationId xmlns:p14="http://schemas.microsoft.com/office/powerpoint/2010/main" val="2286622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181100" y="696913"/>
            <a:ext cx="4648200" cy="3486150"/>
          </a:xfrm>
          <a:ln/>
        </p:spPr>
      </p:sp>
      <p:sp>
        <p:nvSpPr>
          <p:cNvPr id="28675" name="Notes Placeholder 2"/>
          <p:cNvSpPr>
            <a:spLocks noGrp="1"/>
          </p:cNvSpPr>
          <p:nvPr>
            <p:ph type="body" idx="1"/>
          </p:nvPr>
        </p:nvSpPr>
        <p:spPr>
          <a:ln/>
        </p:spPr>
        <p:txBody>
          <a:bodyPr/>
          <a:lstStyle/>
          <a:p>
            <a:pPr marL="230566" indent="-230566">
              <a:buFont typeface="+mj-lt"/>
              <a:buAutoNum type="arabicParenR"/>
              <a:defRPr/>
            </a:pPr>
            <a:r>
              <a:rPr 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Distribute the </a:t>
            </a:r>
            <a:r>
              <a:rPr lang="en-US" sz="1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Purchasing Worksheet </a:t>
            </a:r>
            <a:r>
              <a:rPr 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to each student. (Available in the </a:t>
            </a:r>
            <a:r>
              <a:rPr lang="en-US" sz="1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4</a:t>
            </a:r>
            <a:r>
              <a:rPr lang="en-US" sz="1000" baseline="30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th</a:t>
            </a:r>
            <a:r>
              <a:rPr lang="en-US" sz="1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-5</a:t>
            </a:r>
            <a:r>
              <a:rPr lang="en-US" sz="1000" baseline="30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th</a:t>
            </a:r>
            <a:r>
              <a:rPr lang="en-US" sz="1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Grade Credit </a:t>
            </a:r>
            <a:r>
              <a:rPr 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Mini-Lesson on the </a:t>
            </a:r>
            <a:r>
              <a:rPr lang="en-US" sz="1000" i="1" dirty="0">
                <a:solidFill>
                  <a:schemeClr val="tx1"/>
                </a:solidFill>
                <a:latin typeface="Verdana" panose="020B0604030504040204" pitchFamily="34" charset="0"/>
                <a:ea typeface="Verdana" panose="020B0604030504040204" pitchFamily="34" charset="0"/>
                <a:cs typeface="Verdana" panose="020B0604030504040204" pitchFamily="34" charset="0"/>
              </a:rPr>
              <a:t>Hands on Banking </a:t>
            </a:r>
            <a:r>
              <a:rPr 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Resource</a:t>
            </a:r>
            <a:r>
              <a:rPr lang="en-US" sz="1000" i="1"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Center on </a:t>
            </a:r>
            <a:r>
              <a:rPr lang="en-US" sz="1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Teamworks</a:t>
            </a:r>
            <a:r>
              <a:rPr 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a:t>
            </a:r>
          </a:p>
          <a:p>
            <a:pPr marL="230566" indent="-230566">
              <a:buFont typeface="+mj-lt"/>
              <a:buAutoNum type="arabicParenR"/>
              <a:defRPr/>
            </a:pPr>
            <a:endParaRPr lang="en-US" sz="1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30566" indent="-230566">
              <a:buFont typeface="+mj-lt"/>
              <a:buAutoNum type="arabicParenR"/>
            </a:pPr>
            <a:r>
              <a:rPr lang="en-US" sz="1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Before </a:t>
            </a:r>
            <a:r>
              <a:rPr 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class, check </a:t>
            </a:r>
            <a:r>
              <a:rPr lang="en-US" sz="1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to </a:t>
            </a:r>
            <a:r>
              <a:rPr 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see if students should work in pairs or on their own for this lesson. Choose one of the following formats for having students work the problems. </a:t>
            </a:r>
          </a:p>
          <a:p>
            <a:pPr marL="691698" lvl="1" indent="-230566">
              <a:buFont typeface="Verdana" panose="020B0604030504040204" pitchFamily="34" charset="0"/>
              <a:buChar char="•"/>
              <a:defRPr/>
            </a:pPr>
            <a:r>
              <a:rPr 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Each student writes responses on their own worksheet or</a:t>
            </a:r>
          </a:p>
          <a:p>
            <a:pPr marL="691698" lvl="1" indent="-230566">
              <a:buFont typeface="Verdana" panose="020B0604030504040204" pitchFamily="34" charset="0"/>
              <a:buChar char="•"/>
              <a:defRPr/>
            </a:pPr>
            <a:r>
              <a:rPr 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Students work in pairs and discuss the questions. Each student then writes responses on their own worksheet.</a:t>
            </a:r>
          </a:p>
          <a:p>
            <a:pPr marL="691698" lvl="1" indent="-230566">
              <a:buFont typeface="Verdana" panose="020B0604030504040204" pitchFamily="34" charset="0"/>
              <a:buChar char="•"/>
              <a:defRPr/>
            </a:pPr>
            <a:endParaRPr lang="en-US" sz="1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30566" indent="-230566">
              <a:buFont typeface="+mj-lt"/>
              <a:buAutoNum type="arabicParenR"/>
              <a:defRPr/>
            </a:pPr>
            <a:r>
              <a:rPr 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Give students about </a:t>
            </a:r>
            <a:r>
              <a:rPr lang="en-US" sz="1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5 minutes </a:t>
            </a:r>
            <a:r>
              <a:rPr 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to answer the questions. As students are working on this, walk around the room and check their progress. You may need to provide some HINTS on how to work the </a:t>
            </a:r>
            <a:r>
              <a:rPr lang="en-US" sz="1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problems.</a:t>
            </a:r>
            <a:endParaRPr lang="en-US" sz="1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30566" indent="-230566">
              <a:buFont typeface="+mj-lt"/>
              <a:buAutoNum type="arabicParenR"/>
              <a:defRPr/>
            </a:pPr>
            <a:endParaRPr lang="en-US" sz="1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30566" indent="-230566">
              <a:buFont typeface="+mj-lt"/>
              <a:buAutoNum type="arabicParenR"/>
              <a:defRPr/>
            </a:pPr>
            <a:r>
              <a:rPr 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Review the questions and answers with the students</a:t>
            </a:r>
            <a:r>
              <a:rPr lang="en-US" sz="1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p>
          <a:p>
            <a:pPr marL="230566" indent="-230566">
              <a:buFont typeface="+mj-lt"/>
              <a:buAutoNum type="arabicParenR"/>
              <a:defRPr/>
            </a:pPr>
            <a:endParaRPr lang="en-US" sz="10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buFont typeface="+mj-lt"/>
              <a:buNone/>
              <a:defRPr/>
            </a:pPr>
            <a:r>
              <a:rPr lang="en-US" sz="10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Answers:	</a:t>
            </a:r>
            <a:r>
              <a:rPr lang="en-US" sz="10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(1) $105     (2) $3.83;  $3.83 </a:t>
            </a:r>
          </a:p>
          <a:p>
            <a:pPr marL="0" indent="0">
              <a:buFont typeface="+mj-lt"/>
              <a:buNone/>
              <a:defRPr/>
            </a:pPr>
            <a:endParaRPr lang="en-US" sz="1000" b="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buFont typeface="+mj-lt"/>
              <a:buNone/>
              <a:defRPr/>
            </a:pPr>
            <a:endParaRPr lang="en-US" sz="1000" dirty="0">
              <a:solidFill>
                <a:schemeClr val="tx1"/>
              </a:solidFill>
              <a:latin typeface="Arial" panose="020B0604020202020204" pitchFamily="34" charset="0"/>
              <a:cs typeface="Arial" panose="020B0604020202020204" pitchFamily="34" charset="0"/>
            </a:endParaRPr>
          </a:p>
        </p:txBody>
      </p:sp>
      <p:sp>
        <p:nvSpPr>
          <p:cNvPr id="28676" name="Slide Number Placeholder 3"/>
          <p:cNvSpPr>
            <a:spLocks noGrp="1"/>
          </p:cNvSpPr>
          <p:nvPr>
            <p:ph type="sldNum" sz="quarter" idx="5"/>
          </p:nvPr>
        </p:nvSpPr>
        <p:spPr>
          <a:noFill/>
        </p:spPr>
        <p:txBody>
          <a:bodyPr/>
          <a:lstStyle/>
          <a:p>
            <a:pPr defTabSz="930270"/>
            <a:fld id="{69ECC416-F0FF-4A43-9700-A7267940620C}" type="slidenum">
              <a:rPr lang="en-US" smtClean="0"/>
              <a:pPr defTabSz="930270"/>
              <a:t>8</a:t>
            </a:fld>
            <a:endParaRPr lang="en-US" dirty="0" smtClean="0"/>
          </a:p>
        </p:txBody>
      </p:sp>
    </p:spTree>
    <p:extLst>
      <p:ext uri="{BB962C8B-B14F-4D97-AF65-F5344CB8AC3E}">
        <p14:creationId xmlns:p14="http://schemas.microsoft.com/office/powerpoint/2010/main" val="1809572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1181100" y="696913"/>
            <a:ext cx="4648200" cy="3486150"/>
          </a:xfrm>
          <a:ln/>
        </p:spPr>
      </p:sp>
      <p:sp>
        <p:nvSpPr>
          <p:cNvPr id="3" name="Notes Placeholder 2"/>
          <p:cNvSpPr>
            <a:spLocks noGrp="1"/>
          </p:cNvSpPr>
          <p:nvPr>
            <p:ph type="body" idx="1"/>
          </p:nvPr>
        </p:nvSpPr>
        <p:spPr/>
        <p:txBody>
          <a:bodyPr>
            <a:normAutofit/>
          </a:bodyPr>
          <a:lstStyle/>
          <a:p>
            <a:pPr marL="228929" indent="-228929">
              <a:defRPr/>
            </a:pPr>
            <a:r>
              <a:rPr lang="en-US" sz="1000" dirty="0"/>
              <a:t>Review the following key points about </a:t>
            </a:r>
            <a:r>
              <a:rPr lang="en-US" sz="1000" dirty="0" smtClean="0"/>
              <a:t>credit and interest:</a:t>
            </a:r>
            <a:endParaRPr lang="en-US" sz="1000" dirty="0"/>
          </a:p>
          <a:p>
            <a:pPr marL="686787" lvl="1" indent="-228929" eaLnBrk="1" hangingPunct="1">
              <a:lnSpc>
                <a:spcPct val="90000"/>
              </a:lnSpc>
              <a:buFontTx/>
              <a:buChar char="•"/>
              <a:defRPr/>
            </a:pPr>
            <a:r>
              <a:rPr lang="en-US" sz="1000" b="0" i="0" u="none" strike="noStrike" kern="1200" baseline="0" dirty="0" smtClean="0">
                <a:solidFill>
                  <a:schemeClr val="tx1"/>
                </a:solidFill>
                <a:latin typeface="Verdana" pitchFamily="34" charset="0"/>
                <a:ea typeface="MS PGothic" pitchFamily="34" charset="-128"/>
                <a:cs typeface="+mn-cs"/>
              </a:rPr>
              <a:t>Credit is the ability of a person or business to borrow money from a lender, such as a bank, with the promise to pay it back.</a:t>
            </a:r>
          </a:p>
          <a:p>
            <a:pPr marL="686787" lvl="1" indent="-228929" eaLnBrk="1" hangingPunct="1">
              <a:lnSpc>
                <a:spcPct val="90000"/>
              </a:lnSpc>
              <a:buFontTx/>
              <a:buChar char="•"/>
              <a:defRPr/>
            </a:pPr>
            <a:r>
              <a:rPr lang="en-US" sz="1000" b="0" i="0" u="none" strike="noStrike" kern="1200" baseline="0" dirty="0" smtClean="0">
                <a:solidFill>
                  <a:schemeClr val="tx1"/>
                </a:solidFill>
                <a:latin typeface="Verdana" pitchFamily="34" charset="0"/>
                <a:ea typeface="MS PGothic" pitchFamily="34" charset="-128"/>
                <a:cs typeface="+mn-cs"/>
              </a:rPr>
              <a:t>And that’s why taking personal responsibility is absolutely essential when it comes to credit.</a:t>
            </a:r>
          </a:p>
          <a:p>
            <a:pPr marL="686787" marR="0" lvl="1" indent="-228929" algn="l" defTabSz="914400" rtl="0" eaLnBrk="1" fontAlgn="base" latinLnBrk="0" hangingPunct="1">
              <a:lnSpc>
                <a:spcPct val="90000"/>
              </a:lnSpc>
              <a:spcBef>
                <a:spcPct val="30000"/>
              </a:spcBef>
              <a:spcAft>
                <a:spcPct val="0"/>
              </a:spcAft>
              <a:buClrTx/>
              <a:buSzTx/>
              <a:buFontTx/>
              <a:buChar char="•"/>
              <a:tabLst/>
              <a:defRPr/>
            </a:pPr>
            <a:r>
              <a:rPr lang="en-US" sz="1000" b="0" i="0" u="none" strike="noStrike" kern="1200" baseline="0" dirty="0" smtClean="0">
                <a:solidFill>
                  <a:schemeClr val="tx1"/>
                </a:solidFill>
                <a:latin typeface="Verdana" pitchFamily="34" charset="0"/>
                <a:ea typeface="MS PGothic" pitchFamily="34" charset="-128"/>
                <a:cs typeface="+mn-cs"/>
              </a:rPr>
              <a:t>The lender puts a credit limit on how much you may spend or charge on your card and calculates a minimum payment which is the least amount of money you can pay on your credit card every month.</a:t>
            </a:r>
          </a:p>
          <a:p>
            <a:pPr marL="686787" marR="0" lvl="1" indent="-228929" algn="l" defTabSz="914400" rtl="0" eaLnBrk="1" fontAlgn="base" latinLnBrk="0" hangingPunct="1">
              <a:lnSpc>
                <a:spcPct val="90000"/>
              </a:lnSpc>
              <a:spcBef>
                <a:spcPct val="30000"/>
              </a:spcBef>
              <a:spcAft>
                <a:spcPct val="0"/>
              </a:spcAft>
              <a:buClrTx/>
              <a:buSzTx/>
              <a:buFontTx/>
              <a:buChar char="•"/>
              <a:tabLst/>
              <a:defRPr/>
            </a:pPr>
            <a:r>
              <a:rPr lang="en-US" sz="1000" b="0" i="0" u="none" strike="noStrike" kern="1200" baseline="0" dirty="0" smtClean="0">
                <a:solidFill>
                  <a:schemeClr val="tx1"/>
                </a:solidFill>
                <a:latin typeface="Verdana" pitchFamily="34" charset="0"/>
                <a:ea typeface="MS PGothic" pitchFamily="34" charset="-128"/>
                <a:cs typeface="+mn-cs"/>
              </a:rPr>
              <a:t>If you don’t pay your credit card balance in full, you have to pay interest—which means you will pay more for your purchase. You also have to pay interest with loans.</a:t>
            </a:r>
          </a:p>
          <a:p>
            <a:pPr marL="686787" marR="0" lvl="1" indent="-228929" algn="l" defTabSz="914400" rtl="0" eaLnBrk="1" fontAlgn="base" latinLnBrk="0" hangingPunct="1">
              <a:lnSpc>
                <a:spcPct val="90000"/>
              </a:lnSpc>
              <a:spcBef>
                <a:spcPct val="30000"/>
              </a:spcBef>
              <a:spcAft>
                <a:spcPct val="0"/>
              </a:spcAft>
              <a:buClrTx/>
              <a:buSzTx/>
              <a:buFontTx/>
              <a:buChar char="•"/>
              <a:tabLst/>
              <a:defRPr/>
            </a:pPr>
            <a:r>
              <a:rPr lang="en-US" sz="1000" b="0" i="0" u="none" strike="noStrike" kern="1200" baseline="0" dirty="0" smtClean="0">
                <a:solidFill>
                  <a:schemeClr val="tx1"/>
                </a:solidFill>
                <a:latin typeface="Verdana" pitchFamily="34" charset="0"/>
                <a:ea typeface="MS PGothic" pitchFamily="34" charset="-128"/>
                <a:cs typeface="+mn-cs"/>
              </a:rPr>
              <a:t>So it’s a good idea to shop around for credit cards and loans that have the lowest interest rate.</a:t>
            </a:r>
          </a:p>
          <a:p>
            <a:pPr marL="686787" lvl="1" indent="-228929" eaLnBrk="1" hangingPunct="1">
              <a:lnSpc>
                <a:spcPct val="90000"/>
              </a:lnSpc>
              <a:buFontTx/>
              <a:buChar char="•"/>
              <a:defRPr/>
            </a:pPr>
            <a:endParaRPr lang="en-US" sz="1000" dirty="0"/>
          </a:p>
          <a:p>
            <a:pPr>
              <a:defRPr/>
            </a:pPr>
            <a:r>
              <a:rPr lang="en-US" sz="1000" dirty="0"/>
              <a:t>Ask if there are any questions about what was covered today, or any other questions about how they can manage their money.</a:t>
            </a:r>
          </a:p>
          <a:p>
            <a:pPr>
              <a:defRPr/>
            </a:pPr>
            <a:endParaRPr lang="en-US" sz="1000" dirty="0"/>
          </a:p>
        </p:txBody>
      </p:sp>
      <p:sp>
        <p:nvSpPr>
          <p:cNvPr id="31748" name="Slide Number Placeholder 3"/>
          <p:cNvSpPr>
            <a:spLocks noGrp="1"/>
          </p:cNvSpPr>
          <p:nvPr>
            <p:ph type="sldNum" sz="quarter" idx="5"/>
          </p:nvPr>
        </p:nvSpPr>
        <p:spPr>
          <a:noFill/>
        </p:spPr>
        <p:txBody>
          <a:bodyPr/>
          <a:lstStyle/>
          <a:p>
            <a:pPr defTabSz="930270"/>
            <a:fld id="{F495D0B2-E948-49F4-A1B0-07A64A422A73}" type="slidenum">
              <a:rPr lang="en-US" smtClean="0"/>
              <a:pPr defTabSz="930270"/>
              <a:t>9</a:t>
            </a:fld>
            <a:endParaRPr lang="en-US" dirty="0" smtClean="0"/>
          </a:p>
        </p:txBody>
      </p:sp>
    </p:spTree>
    <p:extLst>
      <p:ext uri="{BB962C8B-B14F-4D97-AF65-F5344CB8AC3E}">
        <p14:creationId xmlns:p14="http://schemas.microsoft.com/office/powerpoint/2010/main" val="23018099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9394" name="Rectangle 2"/>
          <p:cNvSpPr>
            <a:spLocks noGrp="1" noChangeArrowheads="1"/>
          </p:cNvSpPr>
          <p:nvPr>
            <p:ph type="ctrTitle"/>
          </p:nvPr>
        </p:nvSpPr>
        <p:spPr>
          <a:xfrm>
            <a:off x="550863" y="2015825"/>
            <a:ext cx="8043862" cy="1554480"/>
          </a:xfrm>
        </p:spPr>
        <p:txBody>
          <a:bodyPr lIns="0" tIns="0" rIns="0" bIns="0" anchor="b"/>
          <a:lstStyle>
            <a:lvl1pPr>
              <a:lnSpc>
                <a:spcPts val="5000"/>
              </a:lnSpc>
              <a:defRPr sz="4000" b="0" spc="-100" baseline="0">
                <a:latin typeface="Century Gothic" panose="020B0502020202020204" pitchFamily="34" charset="0"/>
              </a:defRPr>
            </a:lvl1pPr>
          </a:lstStyle>
          <a:p>
            <a:r>
              <a:rPr lang="en-US" dirty="0" smtClean="0"/>
              <a:t>Click to edit Master title style</a:t>
            </a:r>
            <a:endParaRPr lang="en-US" dirty="0"/>
          </a:p>
        </p:txBody>
      </p:sp>
      <p:sp>
        <p:nvSpPr>
          <p:cNvPr id="59395" name="Rectangle 3"/>
          <p:cNvSpPr>
            <a:spLocks noGrp="1" noChangeArrowheads="1"/>
          </p:cNvSpPr>
          <p:nvPr>
            <p:ph type="subTitle" idx="1"/>
          </p:nvPr>
        </p:nvSpPr>
        <p:spPr>
          <a:xfrm>
            <a:off x="550863" y="4077382"/>
            <a:ext cx="8043862" cy="1828800"/>
          </a:xfrm>
        </p:spPr>
        <p:txBody>
          <a:bodyPr lIns="0" tIns="0" rIns="0" bIns="0"/>
          <a:lstStyle>
            <a:lvl1pPr marL="0" indent="0">
              <a:buFont typeface="Wingdings" pitchFamily="2" charset="2"/>
              <a:buNone/>
              <a:defRPr sz="20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smtClean="0"/>
              <a:t>Click to edit Master subtitle style</a:t>
            </a:r>
            <a:endParaRPr lang="en-US" dirty="0"/>
          </a:p>
        </p:txBody>
      </p:sp>
      <p:pic>
        <p:nvPicPr>
          <p:cNvPr id="5" name="Picture 4" descr="HOB Logo.horizontal_w-tag_CMYK.jpg"/>
          <p:cNvPicPr>
            <a:picLocks noChangeAspect="1"/>
          </p:cNvPicPr>
          <p:nvPr userDrawn="1"/>
        </p:nvPicPr>
        <p:blipFill>
          <a:blip r:embed="rId3" cstate="print"/>
          <a:stretch>
            <a:fillRect/>
          </a:stretch>
        </p:blipFill>
        <p:spPr>
          <a:xfrm>
            <a:off x="534389" y="254993"/>
            <a:ext cx="3657600" cy="1030309"/>
          </a:xfrm>
          <a:prstGeom prst="rect">
            <a:avLst/>
          </a:prstGeom>
        </p:spPr>
      </p:pic>
      <p:sp>
        <p:nvSpPr>
          <p:cNvPr id="7" name="Line 9"/>
          <p:cNvSpPr>
            <a:spLocks noChangeShapeType="1"/>
          </p:cNvSpPr>
          <p:nvPr userDrawn="1"/>
        </p:nvSpPr>
        <p:spPr bwMode="auto">
          <a:xfrm>
            <a:off x="538163" y="3823843"/>
            <a:ext cx="8058150" cy="0"/>
          </a:xfrm>
          <a:prstGeom prst="line">
            <a:avLst/>
          </a:prstGeom>
          <a:noFill/>
          <a:ln w="38100">
            <a:solidFill>
              <a:schemeClr val="accent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Rectangle 5"/>
          <p:cNvSpPr/>
          <p:nvPr userDrawn="1"/>
        </p:nvSpPr>
        <p:spPr>
          <a:xfrm>
            <a:off x="228600" y="6477000"/>
            <a:ext cx="2895600" cy="230832"/>
          </a:xfrm>
          <a:prstGeom prst="rect">
            <a:avLst/>
          </a:prstGeom>
        </p:spPr>
        <p:txBody>
          <a:bodyPr wrap="square">
            <a:spAutoFit/>
          </a:bodyPr>
          <a:lstStyle/>
          <a:p>
            <a:pPr>
              <a:spcAft>
                <a:spcPct val="0"/>
              </a:spcAft>
              <a:buFontTx/>
              <a:buNone/>
            </a:pPr>
            <a:r>
              <a:rPr lang="en-US" altLang="en-US" sz="900" dirty="0" smtClean="0">
                <a:latin typeface="Century Gothic" panose="020B0502020202020204" pitchFamily="34" charset="0"/>
              </a:rPr>
              <a:t>© 2021 Wells Fargo Bank NA. All rights reserved.</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24800" y="254993"/>
            <a:ext cx="840471" cy="956036"/>
          </a:xfrm>
          <a:prstGeom prst="rect">
            <a:avLst/>
          </a:prstGeom>
        </p:spPr>
      </p:pic>
    </p:spTree>
    <p:custDataLst>
      <p:tags r:id="rId1"/>
    </p:custData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0863" y="258763"/>
            <a:ext cx="8043862" cy="1009650"/>
          </a:xfrm>
        </p:spPr>
        <p:txBody>
          <a:bodyPr/>
          <a:lstStyle>
            <a:lvl1pPr>
              <a:defRPr b="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spcBef>
                <a:spcPts val="1000"/>
              </a:spcBef>
              <a:defRPr/>
            </a:lvl1pPr>
            <a:lvl2pPr>
              <a:lnSpc>
                <a:spcPct val="100000"/>
              </a:lnSpc>
              <a:spcBef>
                <a:spcPts val="1000"/>
              </a:spcBef>
              <a:defRPr/>
            </a:lvl2pPr>
            <a:lvl3pPr>
              <a:lnSpc>
                <a:spcPct val="100000"/>
              </a:lnSpc>
              <a:spcBef>
                <a:spcPts val="1000"/>
              </a:spcBef>
              <a:defRPr/>
            </a:lvl3pPr>
            <a:lvl4pPr>
              <a:lnSpc>
                <a:spcPct val="100000"/>
              </a:lnSpc>
              <a:spcBef>
                <a:spcPts val="1000"/>
              </a:spcBef>
              <a:defRPr/>
            </a:lvl4pPr>
            <a:lvl5pPr>
              <a:lnSpc>
                <a:spcPct val="100000"/>
              </a:lnSpc>
              <a:spcBef>
                <a:spcPts val="10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49117" y="243020"/>
            <a:ext cx="850900" cy="803846"/>
          </a:xfrm>
          <a:prstGeom prst="rect">
            <a:avLst/>
          </a:prstGeom>
        </p:spPr>
      </p:pic>
      <p:sp>
        <p:nvSpPr>
          <p:cNvPr id="6" name="Slide Number Placeholder 3"/>
          <p:cNvSpPr>
            <a:spLocks noGrp="1"/>
          </p:cNvSpPr>
          <p:nvPr>
            <p:ph type="sldNum" sz="quarter" idx="10"/>
          </p:nvPr>
        </p:nvSpPr>
        <p:spPr>
          <a:xfrm>
            <a:off x="8594725" y="6569075"/>
            <a:ext cx="365760" cy="288925"/>
          </a:xfrm>
          <a:prstGeom prst="rect">
            <a:avLst/>
          </a:prstGeom>
        </p:spPr>
        <p:txBody>
          <a:bodyPr/>
          <a:lstStyle>
            <a:lvl1pPr>
              <a:defRPr sz="1000">
                <a:latin typeface="Open Sans" panose="020B0606030504020204" pitchFamily="34" charset="0"/>
                <a:ea typeface="Open Sans" panose="020B0606030504020204" pitchFamily="34" charset="0"/>
                <a:cs typeface="Open Sans" panose="020B0606030504020204" pitchFamily="34" charset="0"/>
              </a:defRPr>
            </a:lvl1pPr>
          </a:lstStyle>
          <a:p>
            <a:pPr>
              <a:defRPr/>
            </a:pPr>
            <a:fld id="{2587CB5D-3E4C-4E32-980E-AFB2FFCEAF83}" type="slidenum">
              <a:rPr lang="en-US" smtClean="0"/>
              <a:pPr>
                <a:defRPr/>
              </a:pPr>
              <a:t>‹#›</a:t>
            </a:fld>
            <a:endParaRPr lang="en-US" dirty="0">
              <a:solidFill>
                <a:srgbClr val="000000"/>
              </a:solidFill>
            </a:endParaRPr>
          </a:p>
        </p:txBody>
      </p:sp>
    </p:spTree>
    <p:custDataLst>
      <p:tags r:id="rId1"/>
    </p:custData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smtClean="0"/>
              <a:t>Click to edit Master title style</a:t>
            </a:r>
            <a:endParaRPr lang="en-US" dirty="0"/>
          </a:p>
        </p:txBody>
      </p:sp>
      <p:sp>
        <p:nvSpPr>
          <p:cNvPr id="3" name="Content Placeholder 2"/>
          <p:cNvSpPr>
            <a:spLocks noGrp="1"/>
          </p:cNvSpPr>
          <p:nvPr>
            <p:ph sz="half" idx="1"/>
          </p:nvPr>
        </p:nvSpPr>
        <p:spPr>
          <a:xfrm>
            <a:off x="550863" y="1371599"/>
            <a:ext cx="3941007" cy="5197475"/>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37014" y="1371599"/>
            <a:ext cx="3957712" cy="5197475"/>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49117" y="243020"/>
            <a:ext cx="850900" cy="803846"/>
          </a:xfrm>
          <a:prstGeom prst="rect">
            <a:avLst/>
          </a:prstGeom>
        </p:spPr>
      </p:pic>
      <p:sp>
        <p:nvSpPr>
          <p:cNvPr id="7" name="Slide Number Placeholder 3"/>
          <p:cNvSpPr>
            <a:spLocks noGrp="1"/>
          </p:cNvSpPr>
          <p:nvPr>
            <p:ph type="sldNum" sz="quarter" idx="10"/>
          </p:nvPr>
        </p:nvSpPr>
        <p:spPr>
          <a:xfrm>
            <a:off x="8594725" y="6569075"/>
            <a:ext cx="365760" cy="288925"/>
          </a:xfrm>
          <a:prstGeom prst="rect">
            <a:avLst/>
          </a:prstGeom>
        </p:spPr>
        <p:txBody>
          <a:bodyPr/>
          <a:lstStyle>
            <a:lvl1pPr>
              <a:defRPr sz="1000">
                <a:latin typeface="Open Sans" panose="020B0606030504020204" pitchFamily="34" charset="0"/>
                <a:ea typeface="Open Sans" panose="020B0606030504020204" pitchFamily="34" charset="0"/>
                <a:cs typeface="Open Sans" panose="020B0606030504020204" pitchFamily="34" charset="0"/>
              </a:defRPr>
            </a:lvl1pPr>
          </a:lstStyle>
          <a:p>
            <a:pPr>
              <a:defRPr/>
            </a:pPr>
            <a:fld id="{2587CB5D-3E4C-4E32-980E-AFB2FFCEAF83}" type="slidenum">
              <a:rPr lang="en-US" smtClean="0"/>
              <a:pPr>
                <a:defRPr/>
              </a:pPr>
              <a:t>‹#›</a:t>
            </a:fld>
            <a:endParaRPr lang="en-US" dirty="0">
              <a:solidFill>
                <a:srgbClr val="000000"/>
              </a:solidFill>
            </a:endParaRPr>
          </a:p>
        </p:txBody>
      </p:sp>
    </p:spTree>
    <p:custDataLst>
      <p:tags r:id="rId1"/>
    </p:custData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smtClean="0"/>
              <a:t>Click to edit Master title style</a:t>
            </a:r>
            <a:endParaRPr lang="en-U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49117" y="243020"/>
            <a:ext cx="850900" cy="803846"/>
          </a:xfrm>
          <a:prstGeom prst="rect">
            <a:avLst/>
          </a:prstGeom>
        </p:spPr>
      </p:pic>
      <p:sp>
        <p:nvSpPr>
          <p:cNvPr id="5" name="Slide Number Placeholder 3"/>
          <p:cNvSpPr>
            <a:spLocks noGrp="1"/>
          </p:cNvSpPr>
          <p:nvPr>
            <p:ph type="sldNum" sz="quarter" idx="10"/>
          </p:nvPr>
        </p:nvSpPr>
        <p:spPr>
          <a:xfrm>
            <a:off x="8594725" y="6569075"/>
            <a:ext cx="365760" cy="288925"/>
          </a:xfrm>
          <a:prstGeom prst="rect">
            <a:avLst/>
          </a:prstGeom>
        </p:spPr>
        <p:txBody>
          <a:bodyPr/>
          <a:lstStyle>
            <a:lvl1pPr>
              <a:defRPr sz="1000">
                <a:latin typeface="Open Sans" panose="020B0606030504020204" pitchFamily="34" charset="0"/>
                <a:ea typeface="Open Sans" panose="020B0606030504020204" pitchFamily="34" charset="0"/>
                <a:cs typeface="Open Sans" panose="020B0606030504020204" pitchFamily="34" charset="0"/>
              </a:defRPr>
            </a:lvl1pPr>
          </a:lstStyle>
          <a:p>
            <a:pPr>
              <a:defRPr/>
            </a:pPr>
            <a:fld id="{2587CB5D-3E4C-4E32-980E-AFB2FFCEAF83}" type="slidenum">
              <a:rPr lang="en-US" smtClean="0"/>
              <a:pPr>
                <a:defRPr/>
              </a:pPr>
              <a:t>‹#›</a:t>
            </a:fld>
            <a:endParaRPr lang="en-US" dirty="0">
              <a:solidFill>
                <a:srgbClr val="000000"/>
              </a:solidFill>
            </a:endParaRPr>
          </a:p>
        </p:txBody>
      </p:sp>
    </p:spTree>
    <p:custDataLst>
      <p:tags r:id="rId1"/>
    </p:custData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a:xfrm>
            <a:off x="8594725" y="6569075"/>
            <a:ext cx="365760" cy="288925"/>
          </a:xfrm>
          <a:prstGeom prst="rect">
            <a:avLst/>
          </a:prstGeom>
        </p:spPr>
        <p:txBody>
          <a:bodyPr/>
          <a:lstStyle>
            <a:lvl1pPr>
              <a:defRPr sz="1000">
                <a:latin typeface="Open Sans" panose="020B0606030504020204" pitchFamily="34" charset="0"/>
                <a:ea typeface="Open Sans" panose="020B0606030504020204" pitchFamily="34" charset="0"/>
                <a:cs typeface="Open Sans" panose="020B0606030504020204" pitchFamily="34" charset="0"/>
              </a:defRPr>
            </a:lvl1pPr>
          </a:lstStyle>
          <a:p>
            <a:pPr>
              <a:defRPr/>
            </a:pPr>
            <a:fld id="{2587CB5D-3E4C-4E32-980E-AFB2FFCEAF83}" type="slidenum">
              <a:rPr lang="en-US" smtClean="0"/>
              <a:pPr>
                <a:defRPr/>
              </a:pPr>
              <a:t>‹#›</a:t>
            </a:fld>
            <a:endParaRPr lang="en-US" dirty="0">
              <a:solidFill>
                <a:srgbClr val="000000"/>
              </a:solidFill>
            </a:endParaRPr>
          </a:p>
        </p:txBody>
      </p:sp>
    </p:spTree>
    <p:custDataLst>
      <p:tags r:id="rId1"/>
    </p:custData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Line 9"/>
          <p:cNvSpPr>
            <a:spLocks noChangeShapeType="1"/>
          </p:cNvSpPr>
          <p:nvPr/>
        </p:nvSpPr>
        <p:spPr bwMode="auto">
          <a:xfrm>
            <a:off x="546786" y="3505200"/>
            <a:ext cx="8058150" cy="0"/>
          </a:xfrm>
          <a:prstGeom prst="line">
            <a:avLst/>
          </a:prstGeom>
          <a:ln w="38100">
            <a:solidFill>
              <a:schemeClr val="accent4"/>
            </a:solidFill>
            <a:headEnd/>
            <a:tailEnd/>
          </a:ln>
          <a:extLst/>
        </p:spPr>
        <p:style>
          <a:lnRef idx="1">
            <a:schemeClr val="accent4"/>
          </a:lnRef>
          <a:fillRef idx="0">
            <a:schemeClr val="accent4"/>
          </a:fillRef>
          <a:effectRef idx="0">
            <a:schemeClr val="accent4"/>
          </a:effectRef>
          <a:fontRef idx="minor">
            <a:schemeClr val="tx1"/>
          </a:fontRef>
        </p:style>
        <p:txBody>
          <a:bodyPr wrap="none" anchor="ctr"/>
          <a:lstStyle/>
          <a:p>
            <a:endParaRPr lang="en-US"/>
          </a:p>
        </p:txBody>
      </p:sp>
      <p:sp>
        <p:nvSpPr>
          <p:cNvPr id="2" name="Title 1"/>
          <p:cNvSpPr>
            <a:spLocks noGrp="1"/>
          </p:cNvSpPr>
          <p:nvPr>
            <p:ph type="ctrTitle"/>
          </p:nvPr>
        </p:nvSpPr>
        <p:spPr>
          <a:xfrm>
            <a:off x="546786" y="1305643"/>
            <a:ext cx="7772400" cy="1959882"/>
          </a:xfrm>
          <a:noFill/>
          <a:ln w="9525">
            <a:noFill/>
            <a:miter lim="800000"/>
            <a:headEnd/>
            <a:tailEnd/>
          </a:ln>
        </p:spPr>
        <p:txBody>
          <a:bodyPr anchor="b"/>
          <a:lstStyle>
            <a:lvl1pPr algn="l" rtl="0" eaLnBrk="1" fontAlgn="base" hangingPunct="1">
              <a:lnSpc>
                <a:spcPct val="105000"/>
              </a:lnSpc>
              <a:spcBef>
                <a:spcPct val="0"/>
              </a:spcBef>
              <a:spcAft>
                <a:spcPct val="0"/>
              </a:spcAft>
              <a:defRPr lang="en-US" sz="4000" dirty="0">
                <a:solidFill>
                  <a:schemeClr val="tx2"/>
                </a:solidFill>
                <a:latin typeface="Century Gothic" panose="020B0502020202020204" pitchFamily="34" charset="0"/>
                <a:ea typeface="+mj-ea"/>
                <a:cs typeface="+mj-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46786" y="3687108"/>
            <a:ext cx="6400800" cy="914400"/>
          </a:xfrm>
          <a:noFill/>
          <a:ln w="9525">
            <a:noFill/>
            <a:miter lim="800000"/>
            <a:headEnd/>
            <a:tailEnd/>
          </a:ln>
          <a:effectLst/>
        </p:spPr>
        <p:txBody>
          <a:bodyPr rIns="91440" bIns="45720">
            <a:normAutofit/>
          </a:bodyPr>
          <a:lstStyle>
            <a:lvl1pPr marL="0" indent="0" algn="l" rtl="0" eaLnBrk="1" fontAlgn="base" hangingPunct="1">
              <a:lnSpc>
                <a:spcPct val="120000"/>
              </a:lnSpc>
              <a:spcBef>
                <a:spcPct val="20000"/>
              </a:spcBef>
              <a:spcAft>
                <a:spcPct val="0"/>
              </a:spcAft>
              <a:buFont typeface="Wingdings" pitchFamily="2" charset="2"/>
              <a:buNone/>
              <a:defRPr lang="en-US" sz="2000" b="0" baseline="0" dirty="0">
                <a:solidFill>
                  <a:srgbClr val="000000"/>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9" name="Picture 8" descr="HOB Logo.horizontal_w-tag_CMYK.jpg"/>
          <p:cNvPicPr>
            <a:picLocks noChangeAspect="1"/>
          </p:cNvPicPr>
          <p:nvPr userDrawn="1"/>
        </p:nvPicPr>
        <p:blipFill>
          <a:blip r:embed="rId3" cstate="print"/>
          <a:stretch>
            <a:fillRect/>
          </a:stretch>
        </p:blipFill>
        <p:spPr>
          <a:xfrm>
            <a:off x="546786" y="333286"/>
            <a:ext cx="2865897" cy="807294"/>
          </a:xfrm>
          <a:prstGeom prst="rect">
            <a:avLst/>
          </a:prstGeom>
        </p:spPr>
      </p:pic>
      <p:sp>
        <p:nvSpPr>
          <p:cNvPr id="4" name="Rectangle 3"/>
          <p:cNvSpPr/>
          <p:nvPr userDrawn="1"/>
        </p:nvSpPr>
        <p:spPr>
          <a:xfrm>
            <a:off x="228600" y="6477000"/>
            <a:ext cx="2895600" cy="230832"/>
          </a:xfrm>
          <a:prstGeom prst="rect">
            <a:avLst/>
          </a:prstGeom>
        </p:spPr>
        <p:txBody>
          <a:bodyPr wrap="square">
            <a:spAutoFit/>
          </a:bodyPr>
          <a:lstStyle/>
          <a:p>
            <a:pPr>
              <a:spcAft>
                <a:spcPct val="0"/>
              </a:spcAft>
              <a:buFontTx/>
              <a:buNone/>
            </a:pPr>
            <a:r>
              <a:rPr lang="en-US" altLang="en-US" sz="900" dirty="0" smtClean="0">
                <a:latin typeface="Century Gothic" panose="020B0502020202020204" pitchFamily="34" charset="0"/>
              </a:rPr>
              <a:t>© 2021 Wells Fargo Bank NA. All rights reserved.</a:t>
            </a: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24800" y="254993"/>
            <a:ext cx="840471" cy="956036"/>
          </a:xfrm>
          <a:prstGeom prst="rect">
            <a:avLst/>
          </a:prstGeom>
        </p:spPr>
      </p:pic>
    </p:spTree>
    <p:custDataLst>
      <p:tags r:id="rId1"/>
    </p:custDataLst>
    <p:extLst>
      <p:ext uri="{BB962C8B-B14F-4D97-AF65-F5344CB8AC3E}">
        <p14:creationId xmlns:p14="http://schemas.microsoft.com/office/powerpoint/2010/main" val="38590553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550863" y="258763"/>
            <a:ext cx="8043862" cy="10096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3075" name="Rectangle 3"/>
          <p:cNvSpPr>
            <a:spLocks noGrp="1" noChangeArrowheads="1"/>
          </p:cNvSpPr>
          <p:nvPr>
            <p:ph type="body" idx="1"/>
          </p:nvPr>
        </p:nvSpPr>
        <p:spPr bwMode="auto">
          <a:xfrm>
            <a:off x="550863" y="1448789"/>
            <a:ext cx="8043862" cy="51202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8372" name="Rectangle 4"/>
          <p:cNvSpPr>
            <a:spLocks noGrp="1" noChangeArrowheads="1"/>
          </p:cNvSpPr>
          <p:nvPr>
            <p:ph type="sldNum" sz="quarter" idx="4"/>
          </p:nvPr>
        </p:nvSpPr>
        <p:spPr bwMode="auto">
          <a:xfrm>
            <a:off x="8594725" y="6569075"/>
            <a:ext cx="365760" cy="2889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eaLnBrk="0" hangingPunct="0">
              <a:defRPr sz="1000">
                <a:solidFill>
                  <a:schemeClr val="tx2"/>
                </a:solidFill>
                <a:latin typeface="+mn-lt"/>
                <a:ea typeface="ＭＳ Ｐゴシック" pitchFamily="34" charset="-128"/>
                <a:cs typeface="+mn-cs"/>
              </a:defRPr>
            </a:lvl1pPr>
          </a:lstStyle>
          <a:p>
            <a:pPr>
              <a:defRPr/>
            </a:pPr>
            <a:fld id="{937F2037-485C-4029-AB58-DA0CC97D04D9}" type="slidenum">
              <a:rPr lang="en-US" smtClean="0"/>
              <a:pPr>
                <a:defRPr/>
              </a:pPr>
              <a:t>‹#›</a:t>
            </a:fld>
            <a:endParaRPr lang="en-US" dirty="0"/>
          </a:p>
        </p:txBody>
      </p:sp>
    </p:spTree>
    <p:custDataLst>
      <p:tags r:id="rId8"/>
    </p:custDataLst>
  </p:cSld>
  <p:clrMap bg1="lt1" tx1="dk1" bg2="lt2" tx2="dk2" accent1="accent1" accent2="accent2" accent3="accent3" accent4="accent4" accent5="accent5" accent6="accent6" hlink="hlink" folHlink="folHlink"/>
  <p:sldLayoutIdLst>
    <p:sldLayoutId id="2147484179" r:id="rId1"/>
    <p:sldLayoutId id="2147484180" r:id="rId2"/>
    <p:sldLayoutId id="2147484182" r:id="rId3"/>
    <p:sldLayoutId id="2147484184" r:id="rId4"/>
    <p:sldLayoutId id="2147484185" r:id="rId5"/>
    <p:sldLayoutId id="2147484192" r:id="rId6"/>
  </p:sldLayoutIdLst>
  <p:transition>
    <p:fade/>
  </p:transition>
  <p:timing>
    <p:tnLst>
      <p:par>
        <p:cTn id="1" dur="indefinite" restart="never" nodeType="tmRoot"/>
      </p:par>
    </p:tnLst>
  </p:timing>
  <p:txStyles>
    <p:titleStyle>
      <a:lvl1pPr algn="l" rtl="0" eaLnBrk="1" fontAlgn="base" hangingPunct="1">
        <a:lnSpc>
          <a:spcPct val="105000"/>
        </a:lnSpc>
        <a:spcBef>
          <a:spcPct val="0"/>
        </a:spcBef>
        <a:spcAft>
          <a:spcPct val="0"/>
        </a:spcAft>
        <a:defRPr sz="3200" b="0" spc="-100" baseline="0">
          <a:solidFill>
            <a:schemeClr val="tx2"/>
          </a:solidFill>
          <a:latin typeface="Century Gothic" panose="020B0502020202020204" pitchFamily="34" charset="0"/>
          <a:ea typeface="MS PGothic"/>
          <a:cs typeface="Century Gothic" panose="020B0502020202020204" pitchFamily="34" charset="0"/>
        </a:defRPr>
      </a:lvl1pPr>
      <a:lvl2pPr algn="l" rtl="0" eaLnBrk="1" fontAlgn="base" hangingPunct="1">
        <a:lnSpc>
          <a:spcPct val="105000"/>
        </a:lnSpc>
        <a:spcBef>
          <a:spcPct val="0"/>
        </a:spcBef>
        <a:spcAft>
          <a:spcPct val="0"/>
        </a:spcAft>
        <a:defRPr sz="3200">
          <a:solidFill>
            <a:schemeClr val="tx2"/>
          </a:solidFill>
          <a:latin typeface="Georgia" pitchFamily="18" charset="0"/>
          <a:ea typeface="MS PGothic"/>
          <a:cs typeface="MS PGothic"/>
        </a:defRPr>
      </a:lvl2pPr>
      <a:lvl3pPr algn="l" rtl="0" eaLnBrk="1" fontAlgn="base" hangingPunct="1">
        <a:lnSpc>
          <a:spcPct val="105000"/>
        </a:lnSpc>
        <a:spcBef>
          <a:spcPct val="0"/>
        </a:spcBef>
        <a:spcAft>
          <a:spcPct val="0"/>
        </a:spcAft>
        <a:defRPr sz="3200">
          <a:solidFill>
            <a:schemeClr val="tx2"/>
          </a:solidFill>
          <a:latin typeface="Georgia" pitchFamily="18" charset="0"/>
          <a:ea typeface="MS PGothic"/>
          <a:cs typeface="MS PGothic"/>
        </a:defRPr>
      </a:lvl3pPr>
      <a:lvl4pPr algn="l" rtl="0" eaLnBrk="1" fontAlgn="base" hangingPunct="1">
        <a:lnSpc>
          <a:spcPct val="105000"/>
        </a:lnSpc>
        <a:spcBef>
          <a:spcPct val="0"/>
        </a:spcBef>
        <a:spcAft>
          <a:spcPct val="0"/>
        </a:spcAft>
        <a:defRPr sz="3200">
          <a:solidFill>
            <a:schemeClr val="tx2"/>
          </a:solidFill>
          <a:latin typeface="Georgia" pitchFamily="18" charset="0"/>
          <a:ea typeface="MS PGothic"/>
          <a:cs typeface="MS PGothic"/>
        </a:defRPr>
      </a:lvl4pPr>
      <a:lvl5pPr algn="l" rtl="0" eaLnBrk="1" fontAlgn="base" hangingPunct="1">
        <a:lnSpc>
          <a:spcPct val="105000"/>
        </a:lnSpc>
        <a:spcBef>
          <a:spcPct val="0"/>
        </a:spcBef>
        <a:spcAft>
          <a:spcPct val="0"/>
        </a:spcAft>
        <a:defRPr sz="3200">
          <a:solidFill>
            <a:schemeClr val="tx2"/>
          </a:solidFill>
          <a:latin typeface="Georgia" pitchFamily="18" charset="0"/>
          <a:ea typeface="MS PGothic"/>
          <a:cs typeface="MS PGothic"/>
        </a:defRPr>
      </a:lvl5pPr>
      <a:lvl6pPr marL="457200" algn="l" rtl="0" eaLnBrk="1" fontAlgn="base" hangingPunct="1">
        <a:lnSpc>
          <a:spcPct val="105000"/>
        </a:lnSpc>
        <a:spcBef>
          <a:spcPct val="0"/>
        </a:spcBef>
        <a:spcAft>
          <a:spcPct val="0"/>
        </a:spcAft>
        <a:defRPr sz="3200">
          <a:solidFill>
            <a:schemeClr val="tx2"/>
          </a:solidFill>
          <a:latin typeface="Georgia" pitchFamily="18" charset="0"/>
          <a:ea typeface="ＭＳ Ｐゴシック" pitchFamily="34" charset="-128"/>
        </a:defRPr>
      </a:lvl6pPr>
      <a:lvl7pPr marL="914400" algn="l" rtl="0" eaLnBrk="1" fontAlgn="base" hangingPunct="1">
        <a:lnSpc>
          <a:spcPct val="105000"/>
        </a:lnSpc>
        <a:spcBef>
          <a:spcPct val="0"/>
        </a:spcBef>
        <a:spcAft>
          <a:spcPct val="0"/>
        </a:spcAft>
        <a:defRPr sz="3200">
          <a:solidFill>
            <a:schemeClr val="tx2"/>
          </a:solidFill>
          <a:latin typeface="Georgia" pitchFamily="18" charset="0"/>
          <a:ea typeface="ＭＳ Ｐゴシック" pitchFamily="34" charset="-128"/>
        </a:defRPr>
      </a:lvl7pPr>
      <a:lvl8pPr marL="1371600" algn="l" rtl="0" eaLnBrk="1" fontAlgn="base" hangingPunct="1">
        <a:lnSpc>
          <a:spcPct val="105000"/>
        </a:lnSpc>
        <a:spcBef>
          <a:spcPct val="0"/>
        </a:spcBef>
        <a:spcAft>
          <a:spcPct val="0"/>
        </a:spcAft>
        <a:defRPr sz="3200">
          <a:solidFill>
            <a:schemeClr val="tx2"/>
          </a:solidFill>
          <a:latin typeface="Georgia" pitchFamily="18" charset="0"/>
          <a:ea typeface="ＭＳ Ｐゴシック" pitchFamily="34" charset="-128"/>
        </a:defRPr>
      </a:lvl8pPr>
      <a:lvl9pPr marL="1828800" algn="l" rtl="0" eaLnBrk="1" fontAlgn="base" hangingPunct="1">
        <a:lnSpc>
          <a:spcPct val="105000"/>
        </a:lnSpc>
        <a:spcBef>
          <a:spcPct val="0"/>
        </a:spcBef>
        <a:spcAft>
          <a:spcPct val="0"/>
        </a:spcAft>
        <a:defRPr sz="3200">
          <a:solidFill>
            <a:schemeClr val="tx2"/>
          </a:solidFill>
          <a:latin typeface="Georgia" pitchFamily="18" charset="0"/>
          <a:ea typeface="ＭＳ Ｐゴシック" pitchFamily="34" charset="-128"/>
        </a:defRPr>
      </a:lvl9pPr>
    </p:titleStyle>
    <p:bodyStyle>
      <a:lvl1pPr marL="225425" indent="-225425" algn="l" rtl="0" eaLnBrk="1" fontAlgn="base" hangingPunct="1">
        <a:lnSpc>
          <a:spcPct val="100000"/>
        </a:lnSpc>
        <a:spcBef>
          <a:spcPts val="600"/>
        </a:spcBef>
        <a:spcAft>
          <a:spcPct val="0"/>
        </a:spcAft>
        <a:buFont typeface="Arial" pitchFamily="34" charset="0"/>
        <a:buChar char="•"/>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69913" indent="-225425" algn="l" rtl="0" eaLnBrk="1" fontAlgn="base" hangingPunct="1">
        <a:lnSpc>
          <a:spcPct val="100000"/>
        </a:lnSpc>
        <a:spcBef>
          <a:spcPts val="600"/>
        </a:spcBef>
        <a:spcAft>
          <a:spcPct val="0"/>
        </a:spcAft>
        <a:buFont typeface="Arial" pitchFamily="34" charset="0"/>
        <a:buChar char="•"/>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225425" algn="l" rtl="0" eaLnBrk="1" fontAlgn="base" hangingPunct="1">
        <a:lnSpc>
          <a:spcPct val="100000"/>
        </a:lnSpc>
        <a:spcBef>
          <a:spcPts val="600"/>
        </a:spcBef>
        <a:spcAft>
          <a:spcPct val="0"/>
        </a:spcAft>
        <a:buFont typeface="Arial" pitchFamily="34" charset="0"/>
        <a:buChar cha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66825" indent="-233363" algn="l" rtl="0" eaLnBrk="1" fontAlgn="base" hangingPunct="1">
        <a:lnSpc>
          <a:spcPct val="100000"/>
        </a:lnSpc>
        <a:spcBef>
          <a:spcPts val="600"/>
        </a:spcBef>
        <a:spcAft>
          <a:spcPct val="0"/>
        </a:spcAft>
        <a:buFont typeface="Arial" pitchFamily="34" charset="0"/>
        <a:buChar cha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603375" indent="-225425" algn="l" rtl="0" eaLnBrk="1" fontAlgn="base" hangingPunct="1">
        <a:lnSpc>
          <a:spcPct val="100000"/>
        </a:lnSpc>
        <a:spcBef>
          <a:spcPts val="600"/>
        </a:spcBef>
        <a:spcAft>
          <a:spcPct val="0"/>
        </a:spcAft>
        <a:buFont typeface="Arial" pitchFamily="34" charset="0"/>
        <a:buChar char="•"/>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0113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6pPr>
      <a:lvl7pPr marL="24685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7pPr>
      <a:lvl8pPr marL="29257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8pPr>
      <a:lvl9pPr marL="33829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hyperlink" Target="https://handsonbanking.org/employee-volunteer-feedback/" TargetMode="External"/><Relationship Id="rId4" Type="http://schemas.openxmlformats.org/officeDocument/2006/relationships/hyperlink" Target="https://handsonbanking.org/employee-volunteer-data-sheet/"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2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25.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video" Target="../media/media1.mp4"/><Relationship Id="rId2" Type="http://schemas.microsoft.com/office/2007/relationships/media" Target="../media/media1.mp4"/><Relationship Id="rId1" Type="http://schemas.openxmlformats.org/officeDocument/2006/relationships/tags" Target="../tags/tag11.xml"/><Relationship Id="rId6" Type="http://schemas.openxmlformats.org/officeDocument/2006/relationships/image" Target="../media/image5.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546100" y="1490318"/>
            <a:ext cx="6921500" cy="1960563"/>
          </a:xfrm>
          <a:ln/>
        </p:spPr>
        <p:txBody>
          <a:bodyPr/>
          <a:lstStyle/>
          <a:p>
            <a:pPr>
              <a:lnSpc>
                <a:spcPct val="100000"/>
              </a:lnSpc>
            </a:pPr>
            <a:r>
              <a:rPr lang="en-US" sz="4400" b="0" dirty="0" smtClean="0">
                <a:latin typeface="Century Gothic" panose="020B0502020202020204" pitchFamily="34" charset="0"/>
                <a:cs typeface="Arial" panose="020B0604020202020204" pitchFamily="34" charset="0"/>
              </a:rPr>
              <a:t>Credit and Interest</a:t>
            </a:r>
            <a:endParaRPr altLang="en-US" sz="4400" b="0" dirty="0" smtClean="0">
              <a:latin typeface="Century Gothic" panose="020B0502020202020204" pitchFamily="34" charset="0"/>
              <a:cs typeface="Arial" panose="020B0604020202020204" pitchFamily="34" charset="0"/>
            </a:endParaRPr>
          </a:p>
        </p:txBody>
      </p:sp>
      <p:sp>
        <p:nvSpPr>
          <p:cNvPr id="1487875" name="Rectangle 3"/>
          <p:cNvSpPr>
            <a:spLocks noGrp="1" noChangeArrowheads="1"/>
          </p:cNvSpPr>
          <p:nvPr>
            <p:ph type="subTitle" idx="1"/>
          </p:nvPr>
        </p:nvSpPr>
        <p:spPr>
          <a:xfrm>
            <a:off x="546100" y="3733800"/>
            <a:ext cx="6400800" cy="914400"/>
          </a:xfrm>
        </p:spPr>
        <p:txBody>
          <a:bodyPr>
            <a:noAutofit/>
          </a:bodyPr>
          <a:lstStyle/>
          <a:p>
            <a:pPr>
              <a:lnSpc>
                <a:spcPct val="100000"/>
              </a:lnSpc>
              <a:spcBef>
                <a:spcPts val="0"/>
              </a:spcBef>
              <a:defRPr/>
            </a:pPr>
            <a:r>
              <a:rPr sz="2800" dirty="0" smtClean="0">
                <a:solidFill>
                  <a:schemeClr val="accent2">
                    <a:lumMod val="50000"/>
                  </a:schemeClr>
                </a:solidFill>
              </a:rPr>
              <a:t>Presenter name</a:t>
            </a:r>
            <a:endParaRPr sz="2000" b="0" dirty="0"/>
          </a:p>
        </p:txBody>
      </p:sp>
      <p:sp>
        <p:nvSpPr>
          <p:cNvPr id="19461" name="Rectangle 6"/>
          <p:cNvSpPr>
            <a:spLocks noChangeArrowheads="1"/>
          </p:cNvSpPr>
          <p:nvPr/>
        </p:nvSpPr>
        <p:spPr bwMode="auto">
          <a:xfrm>
            <a:off x="482179" y="6400800"/>
            <a:ext cx="698542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Aft>
                <a:spcPts val="1200"/>
              </a:spcAft>
              <a:buFont typeface="Wingdings" pitchFamily="2" charset="2"/>
              <a:buChar char="§"/>
              <a:defRPr sz="2200">
                <a:solidFill>
                  <a:schemeClr val="tx1"/>
                </a:solidFill>
                <a:latin typeface="Verdana" pitchFamily="34" charset="0"/>
              </a:defRPr>
            </a:lvl1pPr>
            <a:lvl2pPr marL="742950" indent="-285750">
              <a:spcAft>
                <a:spcPts val="1200"/>
              </a:spcAft>
              <a:buFont typeface="Verdana" pitchFamily="34" charset="0"/>
              <a:buChar char="–"/>
              <a:defRPr sz="2000">
                <a:solidFill>
                  <a:schemeClr val="tx1"/>
                </a:solidFill>
                <a:latin typeface="Verdana" pitchFamily="34" charset="0"/>
              </a:defRPr>
            </a:lvl2pPr>
            <a:lvl3pPr marL="1143000" indent="-228600">
              <a:spcAft>
                <a:spcPts val="1200"/>
              </a:spcAft>
              <a:buFont typeface="Arial" charset="0"/>
              <a:buChar char="•"/>
              <a:defRPr>
                <a:solidFill>
                  <a:schemeClr val="tx1"/>
                </a:solidFill>
                <a:latin typeface="Verdana" pitchFamily="34" charset="0"/>
              </a:defRPr>
            </a:lvl3pPr>
            <a:lvl4pPr marL="1600200" indent="-228600">
              <a:spcAft>
                <a:spcPts val="1200"/>
              </a:spcAft>
              <a:buFont typeface="Wingdings" pitchFamily="2" charset="2"/>
              <a:buChar char="§"/>
              <a:defRPr sz="1600">
                <a:solidFill>
                  <a:schemeClr val="tx1"/>
                </a:solidFill>
                <a:latin typeface="Verdana" pitchFamily="34" charset="0"/>
              </a:defRPr>
            </a:lvl4pPr>
            <a:lvl5pPr marL="2057400" indent="-228600">
              <a:spcAft>
                <a:spcPts val="1200"/>
              </a:spcAft>
              <a:buFont typeface="Wingdings" pitchFamily="2" charset="2"/>
              <a:buChar char="§"/>
              <a:defRPr sz="1600">
                <a:solidFill>
                  <a:schemeClr val="tx1"/>
                </a:solidFill>
                <a:latin typeface="Verdana" pitchFamily="34" charset="0"/>
              </a:defRPr>
            </a:lvl5pPr>
            <a:lvl6pPr marL="2514600" indent="-228600" fontAlgn="base">
              <a:spcBef>
                <a:spcPct val="0"/>
              </a:spcBef>
              <a:spcAft>
                <a:spcPts val="1200"/>
              </a:spcAft>
              <a:buFont typeface="Wingdings" pitchFamily="2" charset="2"/>
              <a:buChar char="§"/>
              <a:defRPr sz="1600">
                <a:solidFill>
                  <a:schemeClr val="tx1"/>
                </a:solidFill>
                <a:latin typeface="Verdana" pitchFamily="34" charset="0"/>
              </a:defRPr>
            </a:lvl6pPr>
            <a:lvl7pPr marL="2971800" indent="-228600" fontAlgn="base">
              <a:spcBef>
                <a:spcPct val="0"/>
              </a:spcBef>
              <a:spcAft>
                <a:spcPts val="1200"/>
              </a:spcAft>
              <a:buFont typeface="Wingdings" pitchFamily="2" charset="2"/>
              <a:buChar char="§"/>
              <a:defRPr sz="1600">
                <a:solidFill>
                  <a:schemeClr val="tx1"/>
                </a:solidFill>
                <a:latin typeface="Verdana" pitchFamily="34" charset="0"/>
              </a:defRPr>
            </a:lvl7pPr>
            <a:lvl8pPr marL="3429000" indent="-228600" fontAlgn="base">
              <a:spcBef>
                <a:spcPct val="0"/>
              </a:spcBef>
              <a:spcAft>
                <a:spcPts val="1200"/>
              </a:spcAft>
              <a:buFont typeface="Wingdings" pitchFamily="2" charset="2"/>
              <a:buChar char="§"/>
              <a:defRPr sz="1600">
                <a:solidFill>
                  <a:schemeClr val="tx1"/>
                </a:solidFill>
                <a:latin typeface="Verdana" pitchFamily="34" charset="0"/>
              </a:defRPr>
            </a:lvl8pPr>
            <a:lvl9pPr marL="3886200" indent="-228600" fontAlgn="base">
              <a:spcBef>
                <a:spcPct val="0"/>
              </a:spcBef>
              <a:spcAft>
                <a:spcPts val="1200"/>
              </a:spcAft>
              <a:buFont typeface="Wingdings" pitchFamily="2" charset="2"/>
              <a:buChar char="§"/>
              <a:defRPr sz="1600">
                <a:solidFill>
                  <a:schemeClr val="tx1"/>
                </a:solidFill>
                <a:latin typeface="Verdana" pitchFamily="34" charset="0"/>
              </a:defRPr>
            </a:lvl9pPr>
          </a:lstStyle>
          <a:p>
            <a:pPr>
              <a:spcAft>
                <a:spcPct val="0"/>
              </a:spcAft>
              <a:buFontTx/>
              <a:buNone/>
            </a:pPr>
            <a:r>
              <a:rPr lang="en-US" altLang="en-US" sz="1000" dirty="0">
                <a:latin typeface="Century Gothic" panose="020B0502020202020204" pitchFamily="34" charset="0"/>
              </a:rPr>
              <a:t>2021 Wells Fargo Bank, N.A. All rights reserved</a:t>
            </a:r>
            <a:r>
              <a:rPr lang="en-US" altLang="en-US" sz="1000" dirty="0" smtClean="0">
                <a:latin typeface="Century Gothic" panose="020B0502020202020204" pitchFamily="34" charset="0"/>
              </a:rPr>
              <a:t>.</a:t>
            </a:r>
            <a:endParaRPr lang="en-US" altLang="en-US" sz="1000" dirty="0">
              <a:latin typeface="Century Gothic" panose="020B0502020202020204" pitchFamily="34" charset="0"/>
            </a:endParaRPr>
          </a:p>
        </p:txBody>
      </p:sp>
    </p:spTree>
    <p:custDataLst>
      <p:tags r:id="rId1"/>
    </p:custDataLst>
    <p:extLst>
      <p:ext uri="{BB962C8B-B14F-4D97-AF65-F5344CB8AC3E}">
        <p14:creationId xmlns:p14="http://schemas.microsoft.com/office/powerpoint/2010/main" val="41034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743200"/>
            <a:ext cx="8255000" cy="1055310"/>
          </a:xfrm>
        </p:spPr>
        <p:txBody>
          <a:bodyPr/>
          <a:lstStyle/>
          <a:p>
            <a:pPr eaLnBrk="1" hangingPunct="1"/>
            <a:r>
              <a:rPr lang="en-US" sz="36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What did you learn about credit today?</a:t>
            </a:r>
          </a:p>
        </p:txBody>
      </p:sp>
    </p:spTree>
    <p:custDataLst>
      <p:tags r:id="rId1"/>
    </p:custDataLst>
    <p:extLst>
      <p:ext uri="{BB962C8B-B14F-4D97-AF65-F5344CB8AC3E}">
        <p14:creationId xmlns:p14="http://schemas.microsoft.com/office/powerpoint/2010/main" val="620479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9939" name="Slide Number Placeholder 3"/>
          <p:cNvSpPr>
            <a:spLocks noGrp="1"/>
          </p:cNvSpPr>
          <p:nvPr>
            <p:ph type="sldNum" sz="quarter" idx="10"/>
          </p:nvPr>
        </p:nvSpPr>
        <p:spPr>
          <a:xfrm>
            <a:off x="8594725" y="6569075"/>
            <a:ext cx="365760" cy="288925"/>
          </a:xfrm>
        </p:spPr>
        <p:txBody>
          <a:bodyPr/>
          <a:lstStyle/>
          <a:p>
            <a:fld id="{65AE5D9C-5993-4158-8F0B-8B700D793675}" type="slidenum">
              <a:rPr lang="en-US" smtClean="0">
                <a:solidFill>
                  <a:srgbClr val="5098AC"/>
                </a:solidFill>
              </a:rPr>
              <a:pPr/>
              <a:t>11</a:t>
            </a:fld>
            <a:endParaRPr lang="en-US" dirty="0" smtClean="0">
              <a:solidFill>
                <a:srgbClr val="5098AC"/>
              </a:solidFill>
            </a:endParaRPr>
          </a:p>
        </p:txBody>
      </p:sp>
      <p:sp>
        <p:nvSpPr>
          <p:cNvPr id="6" name="Rectangle 5"/>
          <p:cNvSpPr/>
          <p:nvPr/>
        </p:nvSpPr>
        <p:spPr>
          <a:xfrm>
            <a:off x="734290" y="2590800"/>
            <a:ext cx="4611709" cy="923330"/>
          </a:xfrm>
          <a:prstGeom prst="rect">
            <a:avLst/>
          </a:prstGeom>
        </p:spPr>
        <p:txBody>
          <a:bodyPr wrap="square">
            <a:spAutoFit/>
          </a:bodyPr>
          <a:lstStyle/>
          <a:p>
            <a:pPr>
              <a:spcAft>
                <a:spcPts val="1200"/>
              </a:spcAft>
            </a:pPr>
            <a:r>
              <a:rPr lang="en-US" sz="5400" b="1" dirty="0" smtClean="0">
                <a:solidFill>
                  <a:srgbClr val="FFFFFF"/>
                </a:solidFill>
                <a:latin typeface="Century Gothic" panose="020B0502020202020204" pitchFamily="34" charset="0"/>
              </a:rPr>
              <a:t>Feedback</a:t>
            </a:r>
            <a:endParaRPr lang="en-US" sz="3600" b="1" dirty="0" smtClean="0">
              <a:solidFill>
                <a:schemeClr val="tx2">
                  <a:lumMod val="20000"/>
                  <a:lumOff val="80000"/>
                </a:schemeClr>
              </a:solidFill>
              <a:latin typeface="Century Gothic" panose="020B0502020202020204" pitchFamily="34" charset="0"/>
            </a:endParaRPr>
          </a:p>
        </p:txBody>
      </p:sp>
    </p:spTree>
    <p:custDataLst>
      <p:tags r:id="rId1"/>
    </p:custDataLst>
    <p:extLst>
      <p:ext uri="{BB962C8B-B14F-4D97-AF65-F5344CB8AC3E}">
        <p14:creationId xmlns:p14="http://schemas.microsoft.com/office/powerpoint/2010/main" val="429132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1" y="1548513"/>
            <a:ext cx="8077199" cy="2022431"/>
          </a:xfrm>
          <a:noFill/>
          <a:ln>
            <a:noFill/>
          </a:ln>
        </p:spPr>
        <p:txBody>
          <a:bodyPr anchor="t" anchorCtr="1"/>
          <a:lstStyle/>
          <a:p>
            <a:pPr marL="0" indent="0">
              <a:spcBef>
                <a:spcPts val="0"/>
              </a:spcBef>
              <a:buNone/>
            </a:pPr>
            <a:r>
              <a:rPr lang="en-US" sz="1600" dirty="0" smtClean="0">
                <a:latin typeface="Century Gothic" panose="020B0502020202020204" pitchFamily="34" charset="0"/>
              </a:rPr>
              <a:t>Thank </a:t>
            </a:r>
            <a:r>
              <a:rPr lang="en-US" sz="1600" dirty="0">
                <a:latin typeface="Century Gothic" panose="020B0502020202020204" pitchFamily="34" charset="0"/>
              </a:rPr>
              <a:t>you for your support and commitment to providing financial education within our </a:t>
            </a:r>
            <a:r>
              <a:rPr lang="en-US" sz="1600" dirty="0" smtClean="0">
                <a:latin typeface="Century Gothic" panose="020B0502020202020204" pitchFamily="34" charset="0"/>
              </a:rPr>
              <a:t>communities!  To </a:t>
            </a:r>
            <a:r>
              <a:rPr lang="en-US" sz="1600" dirty="0">
                <a:latin typeface="Century Gothic" panose="020B0502020202020204" pitchFamily="34" charset="0"/>
              </a:rPr>
              <a:t>demonstrate our impact and to showcase all the good work you do, we are collecting end of session evaluations. </a:t>
            </a:r>
            <a:r>
              <a:rPr lang="en-US" sz="1600" dirty="0" smtClean="0">
                <a:latin typeface="Century Gothic" panose="020B0502020202020204" pitchFamily="34" charset="0"/>
              </a:rPr>
              <a:t> </a:t>
            </a:r>
          </a:p>
          <a:p>
            <a:pPr marL="0" indent="0">
              <a:spcBef>
                <a:spcPts val="0"/>
              </a:spcBef>
              <a:buNone/>
            </a:pPr>
            <a:endParaRPr lang="en-US" sz="1600" dirty="0">
              <a:latin typeface="Century Gothic" panose="020B0502020202020204" pitchFamily="34" charset="0"/>
            </a:endParaRPr>
          </a:p>
          <a:p>
            <a:pPr marL="0" indent="0">
              <a:spcBef>
                <a:spcPts val="0"/>
              </a:spcBef>
              <a:buNone/>
            </a:pPr>
            <a:r>
              <a:rPr lang="en-US" sz="1600" dirty="0" smtClean="0">
                <a:latin typeface="Century Gothic" panose="020B0502020202020204" pitchFamily="34" charset="0"/>
              </a:rPr>
              <a:t>The </a:t>
            </a:r>
            <a:r>
              <a:rPr lang="en-US" sz="1600" dirty="0">
                <a:latin typeface="Century Gothic" panose="020B0502020202020204" pitchFamily="34" charset="0"/>
              </a:rPr>
              <a:t>evaluation does not contain any </a:t>
            </a:r>
            <a:r>
              <a:rPr lang="en-US" sz="1600" dirty="0" smtClean="0">
                <a:latin typeface="Century Gothic" panose="020B0502020202020204" pitchFamily="34" charset="0"/>
              </a:rPr>
              <a:t>personal </a:t>
            </a:r>
            <a:r>
              <a:rPr lang="en-US" sz="1600" dirty="0">
                <a:latin typeface="Century Gothic" panose="020B0502020202020204" pitchFamily="34" charset="0"/>
              </a:rPr>
              <a:t>information for participants or you. The evaluation will help us understand participants’ knowledge and confidence about money management topics and will help us better demonstrate the impact of our efforts. </a:t>
            </a:r>
          </a:p>
        </p:txBody>
      </p:sp>
      <p:sp>
        <p:nvSpPr>
          <p:cNvPr id="8" name="Freeform 508"/>
          <p:cNvSpPr>
            <a:spLocks noEditPoints="1"/>
          </p:cNvSpPr>
          <p:nvPr/>
        </p:nvSpPr>
        <p:spPr bwMode="auto">
          <a:xfrm>
            <a:off x="4191000" y="381000"/>
            <a:ext cx="695357" cy="695357"/>
          </a:xfrm>
          <a:custGeom>
            <a:avLst/>
            <a:gdLst>
              <a:gd name="T0" fmla="*/ 1489 w 3617"/>
              <a:gd name="T1" fmla="*/ 187 h 3617"/>
              <a:gd name="T2" fmla="*/ 1096 w 3617"/>
              <a:gd name="T3" fmla="*/ 318 h 3617"/>
              <a:gd name="T4" fmla="*/ 754 w 3617"/>
              <a:gd name="T5" fmla="*/ 538 h 3617"/>
              <a:gd name="T6" fmla="*/ 475 w 3617"/>
              <a:gd name="T7" fmla="*/ 833 h 3617"/>
              <a:gd name="T8" fmla="*/ 277 w 3617"/>
              <a:gd name="T9" fmla="*/ 1190 h 3617"/>
              <a:gd name="T10" fmla="*/ 170 w 3617"/>
              <a:gd name="T11" fmla="*/ 1593 h 3617"/>
              <a:gd name="T12" fmla="*/ 170 w 3617"/>
              <a:gd name="T13" fmla="*/ 2024 h 3617"/>
              <a:gd name="T14" fmla="*/ 277 w 3617"/>
              <a:gd name="T15" fmla="*/ 2428 h 3617"/>
              <a:gd name="T16" fmla="*/ 475 w 3617"/>
              <a:gd name="T17" fmla="*/ 2783 h 3617"/>
              <a:gd name="T18" fmla="*/ 754 w 3617"/>
              <a:gd name="T19" fmla="*/ 3079 h 3617"/>
              <a:gd name="T20" fmla="*/ 1096 w 3617"/>
              <a:gd name="T21" fmla="*/ 3299 h 3617"/>
              <a:gd name="T22" fmla="*/ 1489 w 3617"/>
              <a:gd name="T23" fmla="*/ 3429 h 3617"/>
              <a:gd name="T24" fmla="*/ 1917 w 3617"/>
              <a:gd name="T25" fmla="*/ 3456 h 3617"/>
              <a:gd name="T26" fmla="*/ 2329 w 3617"/>
              <a:gd name="T27" fmla="*/ 3376 h 3617"/>
              <a:gd name="T28" fmla="*/ 2699 w 3617"/>
              <a:gd name="T29" fmla="*/ 3199 h 3617"/>
              <a:gd name="T30" fmla="*/ 3012 w 3617"/>
              <a:gd name="T31" fmla="*/ 2939 h 3617"/>
              <a:gd name="T32" fmla="*/ 3251 w 3617"/>
              <a:gd name="T33" fmla="*/ 2612 h 3617"/>
              <a:gd name="T34" fmla="*/ 3405 w 3617"/>
              <a:gd name="T35" fmla="*/ 2231 h 3617"/>
              <a:gd name="T36" fmla="*/ 3460 w 3617"/>
              <a:gd name="T37" fmla="*/ 1808 h 3617"/>
              <a:gd name="T38" fmla="*/ 3405 w 3617"/>
              <a:gd name="T39" fmla="*/ 1387 h 3617"/>
              <a:gd name="T40" fmla="*/ 3251 w 3617"/>
              <a:gd name="T41" fmla="*/ 1005 h 3617"/>
              <a:gd name="T42" fmla="*/ 3012 w 3617"/>
              <a:gd name="T43" fmla="*/ 678 h 3617"/>
              <a:gd name="T44" fmla="*/ 2699 w 3617"/>
              <a:gd name="T45" fmla="*/ 418 h 3617"/>
              <a:gd name="T46" fmla="*/ 2329 w 3617"/>
              <a:gd name="T47" fmla="*/ 241 h 3617"/>
              <a:gd name="T48" fmla="*/ 1917 w 3617"/>
              <a:gd name="T49" fmla="*/ 161 h 3617"/>
              <a:gd name="T50" fmla="*/ 2027 w 3617"/>
              <a:gd name="T51" fmla="*/ 13 h 3617"/>
              <a:gd name="T52" fmla="*/ 2438 w 3617"/>
              <a:gd name="T53" fmla="*/ 114 h 3617"/>
              <a:gd name="T54" fmla="*/ 2808 w 3617"/>
              <a:gd name="T55" fmla="*/ 302 h 3617"/>
              <a:gd name="T56" fmla="*/ 3123 w 3617"/>
              <a:gd name="T57" fmla="*/ 567 h 3617"/>
              <a:gd name="T58" fmla="*/ 3369 w 3617"/>
              <a:gd name="T59" fmla="*/ 897 h 3617"/>
              <a:gd name="T60" fmla="*/ 3537 w 3617"/>
              <a:gd name="T61" fmla="*/ 1278 h 3617"/>
              <a:gd name="T62" fmla="*/ 3613 w 3617"/>
              <a:gd name="T63" fmla="*/ 1698 h 3617"/>
              <a:gd name="T64" fmla="*/ 3588 w 3617"/>
              <a:gd name="T65" fmla="*/ 2133 h 3617"/>
              <a:gd name="T66" fmla="*/ 3464 w 3617"/>
              <a:gd name="T67" fmla="*/ 2535 h 3617"/>
              <a:gd name="T68" fmla="*/ 3255 w 3617"/>
              <a:gd name="T69" fmla="*/ 2893 h 3617"/>
              <a:gd name="T70" fmla="*/ 2973 w 3617"/>
              <a:gd name="T71" fmla="*/ 3191 h 3617"/>
              <a:gd name="T72" fmla="*/ 2630 w 3617"/>
              <a:gd name="T73" fmla="*/ 3420 h 3617"/>
              <a:gd name="T74" fmla="*/ 2237 w 3617"/>
              <a:gd name="T75" fmla="*/ 3565 h 3617"/>
              <a:gd name="T76" fmla="*/ 1809 w 3617"/>
              <a:gd name="T77" fmla="*/ 3617 h 3617"/>
              <a:gd name="T78" fmla="*/ 1380 w 3617"/>
              <a:gd name="T79" fmla="*/ 3565 h 3617"/>
              <a:gd name="T80" fmla="*/ 987 w 3617"/>
              <a:gd name="T81" fmla="*/ 3420 h 3617"/>
              <a:gd name="T82" fmla="*/ 644 w 3617"/>
              <a:gd name="T83" fmla="*/ 3191 h 3617"/>
              <a:gd name="T84" fmla="*/ 362 w 3617"/>
              <a:gd name="T85" fmla="*/ 2893 h 3617"/>
              <a:gd name="T86" fmla="*/ 153 w 3617"/>
              <a:gd name="T87" fmla="*/ 2535 h 3617"/>
              <a:gd name="T88" fmla="*/ 30 w 3617"/>
              <a:gd name="T89" fmla="*/ 2133 h 3617"/>
              <a:gd name="T90" fmla="*/ 3 w 3617"/>
              <a:gd name="T91" fmla="*/ 1698 h 3617"/>
              <a:gd name="T92" fmla="*/ 79 w 3617"/>
              <a:gd name="T93" fmla="*/ 1278 h 3617"/>
              <a:gd name="T94" fmla="*/ 247 w 3617"/>
              <a:gd name="T95" fmla="*/ 897 h 3617"/>
              <a:gd name="T96" fmla="*/ 494 w 3617"/>
              <a:gd name="T97" fmla="*/ 567 h 3617"/>
              <a:gd name="T98" fmla="*/ 809 w 3617"/>
              <a:gd name="T99" fmla="*/ 302 h 3617"/>
              <a:gd name="T100" fmla="*/ 1178 w 3617"/>
              <a:gd name="T101" fmla="*/ 114 h 3617"/>
              <a:gd name="T102" fmla="*/ 1590 w 3617"/>
              <a:gd name="T103" fmla="*/ 13 h 3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17" h="3617">
                <a:moveTo>
                  <a:pt x="1809" y="156"/>
                </a:moveTo>
                <a:lnTo>
                  <a:pt x="1700" y="161"/>
                </a:lnTo>
                <a:lnTo>
                  <a:pt x="1593" y="171"/>
                </a:lnTo>
                <a:lnTo>
                  <a:pt x="1489" y="187"/>
                </a:lnTo>
                <a:lnTo>
                  <a:pt x="1386" y="211"/>
                </a:lnTo>
                <a:lnTo>
                  <a:pt x="1287" y="241"/>
                </a:lnTo>
                <a:lnTo>
                  <a:pt x="1189" y="276"/>
                </a:lnTo>
                <a:lnTo>
                  <a:pt x="1096" y="318"/>
                </a:lnTo>
                <a:lnTo>
                  <a:pt x="1005" y="366"/>
                </a:lnTo>
                <a:lnTo>
                  <a:pt x="918" y="418"/>
                </a:lnTo>
                <a:lnTo>
                  <a:pt x="834" y="476"/>
                </a:lnTo>
                <a:lnTo>
                  <a:pt x="754" y="538"/>
                </a:lnTo>
                <a:lnTo>
                  <a:pt x="678" y="605"/>
                </a:lnTo>
                <a:lnTo>
                  <a:pt x="605" y="678"/>
                </a:lnTo>
                <a:lnTo>
                  <a:pt x="538" y="754"/>
                </a:lnTo>
                <a:lnTo>
                  <a:pt x="475" y="833"/>
                </a:lnTo>
                <a:lnTo>
                  <a:pt x="418" y="918"/>
                </a:lnTo>
                <a:lnTo>
                  <a:pt x="365" y="1005"/>
                </a:lnTo>
                <a:lnTo>
                  <a:pt x="318" y="1096"/>
                </a:lnTo>
                <a:lnTo>
                  <a:pt x="277" y="1190"/>
                </a:lnTo>
                <a:lnTo>
                  <a:pt x="241" y="1286"/>
                </a:lnTo>
                <a:lnTo>
                  <a:pt x="211" y="1387"/>
                </a:lnTo>
                <a:lnTo>
                  <a:pt x="188" y="1489"/>
                </a:lnTo>
                <a:lnTo>
                  <a:pt x="170" y="1593"/>
                </a:lnTo>
                <a:lnTo>
                  <a:pt x="161" y="1700"/>
                </a:lnTo>
                <a:lnTo>
                  <a:pt x="156" y="1808"/>
                </a:lnTo>
                <a:lnTo>
                  <a:pt x="161" y="1917"/>
                </a:lnTo>
                <a:lnTo>
                  <a:pt x="170" y="2024"/>
                </a:lnTo>
                <a:lnTo>
                  <a:pt x="188" y="2128"/>
                </a:lnTo>
                <a:lnTo>
                  <a:pt x="211" y="2231"/>
                </a:lnTo>
                <a:lnTo>
                  <a:pt x="241" y="2330"/>
                </a:lnTo>
                <a:lnTo>
                  <a:pt x="277" y="2428"/>
                </a:lnTo>
                <a:lnTo>
                  <a:pt x="318" y="2521"/>
                </a:lnTo>
                <a:lnTo>
                  <a:pt x="365" y="2612"/>
                </a:lnTo>
                <a:lnTo>
                  <a:pt x="418" y="2699"/>
                </a:lnTo>
                <a:lnTo>
                  <a:pt x="475" y="2783"/>
                </a:lnTo>
                <a:lnTo>
                  <a:pt x="538" y="2863"/>
                </a:lnTo>
                <a:lnTo>
                  <a:pt x="605" y="2939"/>
                </a:lnTo>
                <a:lnTo>
                  <a:pt x="678" y="3012"/>
                </a:lnTo>
                <a:lnTo>
                  <a:pt x="754" y="3079"/>
                </a:lnTo>
                <a:lnTo>
                  <a:pt x="834" y="3142"/>
                </a:lnTo>
                <a:lnTo>
                  <a:pt x="918" y="3199"/>
                </a:lnTo>
                <a:lnTo>
                  <a:pt x="1005" y="3252"/>
                </a:lnTo>
                <a:lnTo>
                  <a:pt x="1096" y="3299"/>
                </a:lnTo>
                <a:lnTo>
                  <a:pt x="1189" y="3340"/>
                </a:lnTo>
                <a:lnTo>
                  <a:pt x="1287" y="3376"/>
                </a:lnTo>
                <a:lnTo>
                  <a:pt x="1386" y="3406"/>
                </a:lnTo>
                <a:lnTo>
                  <a:pt x="1489" y="3429"/>
                </a:lnTo>
                <a:lnTo>
                  <a:pt x="1593" y="3446"/>
                </a:lnTo>
                <a:lnTo>
                  <a:pt x="1700" y="3456"/>
                </a:lnTo>
                <a:lnTo>
                  <a:pt x="1809" y="3461"/>
                </a:lnTo>
                <a:lnTo>
                  <a:pt x="1917" y="3456"/>
                </a:lnTo>
                <a:lnTo>
                  <a:pt x="2023" y="3446"/>
                </a:lnTo>
                <a:lnTo>
                  <a:pt x="2128" y="3429"/>
                </a:lnTo>
                <a:lnTo>
                  <a:pt x="2230" y="3406"/>
                </a:lnTo>
                <a:lnTo>
                  <a:pt x="2329" y="3376"/>
                </a:lnTo>
                <a:lnTo>
                  <a:pt x="2427" y="3340"/>
                </a:lnTo>
                <a:lnTo>
                  <a:pt x="2521" y="3299"/>
                </a:lnTo>
                <a:lnTo>
                  <a:pt x="2612" y="3252"/>
                </a:lnTo>
                <a:lnTo>
                  <a:pt x="2699" y="3199"/>
                </a:lnTo>
                <a:lnTo>
                  <a:pt x="2784" y="3142"/>
                </a:lnTo>
                <a:lnTo>
                  <a:pt x="2863" y="3079"/>
                </a:lnTo>
                <a:lnTo>
                  <a:pt x="2939" y="3012"/>
                </a:lnTo>
                <a:lnTo>
                  <a:pt x="3012" y="2939"/>
                </a:lnTo>
                <a:lnTo>
                  <a:pt x="3079" y="2863"/>
                </a:lnTo>
                <a:lnTo>
                  <a:pt x="3141" y="2783"/>
                </a:lnTo>
                <a:lnTo>
                  <a:pt x="3199" y="2699"/>
                </a:lnTo>
                <a:lnTo>
                  <a:pt x="3251" y="2612"/>
                </a:lnTo>
                <a:lnTo>
                  <a:pt x="3299" y="2521"/>
                </a:lnTo>
                <a:lnTo>
                  <a:pt x="3339" y="2428"/>
                </a:lnTo>
                <a:lnTo>
                  <a:pt x="3376" y="2330"/>
                </a:lnTo>
                <a:lnTo>
                  <a:pt x="3405" y="2231"/>
                </a:lnTo>
                <a:lnTo>
                  <a:pt x="3429" y="2128"/>
                </a:lnTo>
                <a:lnTo>
                  <a:pt x="3446" y="2024"/>
                </a:lnTo>
                <a:lnTo>
                  <a:pt x="3456" y="1917"/>
                </a:lnTo>
                <a:lnTo>
                  <a:pt x="3460" y="1808"/>
                </a:lnTo>
                <a:lnTo>
                  <a:pt x="3456" y="1700"/>
                </a:lnTo>
                <a:lnTo>
                  <a:pt x="3446" y="1593"/>
                </a:lnTo>
                <a:lnTo>
                  <a:pt x="3429" y="1489"/>
                </a:lnTo>
                <a:lnTo>
                  <a:pt x="3405" y="1387"/>
                </a:lnTo>
                <a:lnTo>
                  <a:pt x="3376" y="1286"/>
                </a:lnTo>
                <a:lnTo>
                  <a:pt x="3339" y="1190"/>
                </a:lnTo>
                <a:lnTo>
                  <a:pt x="3299" y="1096"/>
                </a:lnTo>
                <a:lnTo>
                  <a:pt x="3251" y="1005"/>
                </a:lnTo>
                <a:lnTo>
                  <a:pt x="3199" y="918"/>
                </a:lnTo>
                <a:lnTo>
                  <a:pt x="3141" y="833"/>
                </a:lnTo>
                <a:lnTo>
                  <a:pt x="3079" y="754"/>
                </a:lnTo>
                <a:lnTo>
                  <a:pt x="3012" y="678"/>
                </a:lnTo>
                <a:lnTo>
                  <a:pt x="2939" y="605"/>
                </a:lnTo>
                <a:lnTo>
                  <a:pt x="2863" y="538"/>
                </a:lnTo>
                <a:lnTo>
                  <a:pt x="2784" y="476"/>
                </a:lnTo>
                <a:lnTo>
                  <a:pt x="2699" y="418"/>
                </a:lnTo>
                <a:lnTo>
                  <a:pt x="2612" y="366"/>
                </a:lnTo>
                <a:lnTo>
                  <a:pt x="2521" y="318"/>
                </a:lnTo>
                <a:lnTo>
                  <a:pt x="2427" y="276"/>
                </a:lnTo>
                <a:lnTo>
                  <a:pt x="2329" y="241"/>
                </a:lnTo>
                <a:lnTo>
                  <a:pt x="2230" y="211"/>
                </a:lnTo>
                <a:lnTo>
                  <a:pt x="2128" y="187"/>
                </a:lnTo>
                <a:lnTo>
                  <a:pt x="2023" y="171"/>
                </a:lnTo>
                <a:lnTo>
                  <a:pt x="1917" y="161"/>
                </a:lnTo>
                <a:lnTo>
                  <a:pt x="1809" y="156"/>
                </a:lnTo>
                <a:close/>
                <a:moveTo>
                  <a:pt x="1809" y="0"/>
                </a:moveTo>
                <a:lnTo>
                  <a:pt x="1918" y="4"/>
                </a:lnTo>
                <a:lnTo>
                  <a:pt x="2027" y="13"/>
                </a:lnTo>
                <a:lnTo>
                  <a:pt x="2133" y="29"/>
                </a:lnTo>
                <a:lnTo>
                  <a:pt x="2237" y="52"/>
                </a:lnTo>
                <a:lnTo>
                  <a:pt x="2339" y="79"/>
                </a:lnTo>
                <a:lnTo>
                  <a:pt x="2438" y="114"/>
                </a:lnTo>
                <a:lnTo>
                  <a:pt x="2535" y="153"/>
                </a:lnTo>
                <a:lnTo>
                  <a:pt x="2630" y="197"/>
                </a:lnTo>
                <a:lnTo>
                  <a:pt x="2720" y="248"/>
                </a:lnTo>
                <a:lnTo>
                  <a:pt x="2808" y="302"/>
                </a:lnTo>
                <a:lnTo>
                  <a:pt x="2893" y="362"/>
                </a:lnTo>
                <a:lnTo>
                  <a:pt x="2973" y="426"/>
                </a:lnTo>
                <a:lnTo>
                  <a:pt x="3050" y="494"/>
                </a:lnTo>
                <a:lnTo>
                  <a:pt x="3123" y="567"/>
                </a:lnTo>
                <a:lnTo>
                  <a:pt x="3191" y="644"/>
                </a:lnTo>
                <a:lnTo>
                  <a:pt x="3255" y="724"/>
                </a:lnTo>
                <a:lnTo>
                  <a:pt x="3315" y="809"/>
                </a:lnTo>
                <a:lnTo>
                  <a:pt x="3369" y="897"/>
                </a:lnTo>
                <a:lnTo>
                  <a:pt x="3420" y="987"/>
                </a:lnTo>
                <a:lnTo>
                  <a:pt x="3464" y="1082"/>
                </a:lnTo>
                <a:lnTo>
                  <a:pt x="3503" y="1179"/>
                </a:lnTo>
                <a:lnTo>
                  <a:pt x="3537" y="1278"/>
                </a:lnTo>
                <a:lnTo>
                  <a:pt x="3565" y="1380"/>
                </a:lnTo>
                <a:lnTo>
                  <a:pt x="3588" y="1483"/>
                </a:lnTo>
                <a:lnTo>
                  <a:pt x="3603" y="1590"/>
                </a:lnTo>
                <a:lnTo>
                  <a:pt x="3613" y="1698"/>
                </a:lnTo>
                <a:lnTo>
                  <a:pt x="3617" y="1808"/>
                </a:lnTo>
                <a:lnTo>
                  <a:pt x="3613" y="1918"/>
                </a:lnTo>
                <a:lnTo>
                  <a:pt x="3603" y="2027"/>
                </a:lnTo>
                <a:lnTo>
                  <a:pt x="3588" y="2133"/>
                </a:lnTo>
                <a:lnTo>
                  <a:pt x="3565" y="2237"/>
                </a:lnTo>
                <a:lnTo>
                  <a:pt x="3537" y="2340"/>
                </a:lnTo>
                <a:lnTo>
                  <a:pt x="3503" y="2439"/>
                </a:lnTo>
                <a:lnTo>
                  <a:pt x="3464" y="2535"/>
                </a:lnTo>
                <a:lnTo>
                  <a:pt x="3420" y="2630"/>
                </a:lnTo>
                <a:lnTo>
                  <a:pt x="3369" y="2720"/>
                </a:lnTo>
                <a:lnTo>
                  <a:pt x="3315" y="2808"/>
                </a:lnTo>
                <a:lnTo>
                  <a:pt x="3255" y="2893"/>
                </a:lnTo>
                <a:lnTo>
                  <a:pt x="3191" y="2973"/>
                </a:lnTo>
                <a:lnTo>
                  <a:pt x="3123" y="3050"/>
                </a:lnTo>
                <a:lnTo>
                  <a:pt x="3050" y="3123"/>
                </a:lnTo>
                <a:lnTo>
                  <a:pt x="2973" y="3191"/>
                </a:lnTo>
                <a:lnTo>
                  <a:pt x="2893" y="3255"/>
                </a:lnTo>
                <a:lnTo>
                  <a:pt x="2808" y="3314"/>
                </a:lnTo>
                <a:lnTo>
                  <a:pt x="2720" y="3369"/>
                </a:lnTo>
                <a:lnTo>
                  <a:pt x="2630" y="3420"/>
                </a:lnTo>
                <a:lnTo>
                  <a:pt x="2535" y="3464"/>
                </a:lnTo>
                <a:lnTo>
                  <a:pt x="2438" y="3504"/>
                </a:lnTo>
                <a:lnTo>
                  <a:pt x="2339" y="3538"/>
                </a:lnTo>
                <a:lnTo>
                  <a:pt x="2237" y="3565"/>
                </a:lnTo>
                <a:lnTo>
                  <a:pt x="2133" y="3587"/>
                </a:lnTo>
                <a:lnTo>
                  <a:pt x="2027" y="3604"/>
                </a:lnTo>
                <a:lnTo>
                  <a:pt x="1918" y="3614"/>
                </a:lnTo>
                <a:lnTo>
                  <a:pt x="1809" y="3617"/>
                </a:lnTo>
                <a:lnTo>
                  <a:pt x="1699" y="3614"/>
                </a:lnTo>
                <a:lnTo>
                  <a:pt x="1590" y="3604"/>
                </a:lnTo>
                <a:lnTo>
                  <a:pt x="1483" y="3587"/>
                </a:lnTo>
                <a:lnTo>
                  <a:pt x="1380" y="3565"/>
                </a:lnTo>
                <a:lnTo>
                  <a:pt x="1277" y="3538"/>
                </a:lnTo>
                <a:lnTo>
                  <a:pt x="1178" y="3504"/>
                </a:lnTo>
                <a:lnTo>
                  <a:pt x="1082" y="3464"/>
                </a:lnTo>
                <a:lnTo>
                  <a:pt x="987" y="3420"/>
                </a:lnTo>
                <a:lnTo>
                  <a:pt x="897" y="3369"/>
                </a:lnTo>
                <a:lnTo>
                  <a:pt x="809" y="3314"/>
                </a:lnTo>
                <a:lnTo>
                  <a:pt x="724" y="3255"/>
                </a:lnTo>
                <a:lnTo>
                  <a:pt x="644" y="3191"/>
                </a:lnTo>
                <a:lnTo>
                  <a:pt x="567" y="3123"/>
                </a:lnTo>
                <a:lnTo>
                  <a:pt x="494" y="3050"/>
                </a:lnTo>
                <a:lnTo>
                  <a:pt x="426" y="2973"/>
                </a:lnTo>
                <a:lnTo>
                  <a:pt x="362" y="2893"/>
                </a:lnTo>
                <a:lnTo>
                  <a:pt x="302" y="2808"/>
                </a:lnTo>
                <a:lnTo>
                  <a:pt x="247" y="2720"/>
                </a:lnTo>
                <a:lnTo>
                  <a:pt x="197" y="2630"/>
                </a:lnTo>
                <a:lnTo>
                  <a:pt x="153" y="2535"/>
                </a:lnTo>
                <a:lnTo>
                  <a:pt x="113" y="2439"/>
                </a:lnTo>
                <a:lnTo>
                  <a:pt x="79" y="2340"/>
                </a:lnTo>
                <a:lnTo>
                  <a:pt x="52" y="2237"/>
                </a:lnTo>
                <a:lnTo>
                  <a:pt x="30" y="2133"/>
                </a:lnTo>
                <a:lnTo>
                  <a:pt x="13" y="2027"/>
                </a:lnTo>
                <a:lnTo>
                  <a:pt x="3" y="1918"/>
                </a:lnTo>
                <a:lnTo>
                  <a:pt x="0" y="1808"/>
                </a:lnTo>
                <a:lnTo>
                  <a:pt x="3" y="1698"/>
                </a:lnTo>
                <a:lnTo>
                  <a:pt x="13" y="1590"/>
                </a:lnTo>
                <a:lnTo>
                  <a:pt x="30" y="1483"/>
                </a:lnTo>
                <a:lnTo>
                  <a:pt x="52" y="1380"/>
                </a:lnTo>
                <a:lnTo>
                  <a:pt x="79" y="1278"/>
                </a:lnTo>
                <a:lnTo>
                  <a:pt x="113" y="1179"/>
                </a:lnTo>
                <a:lnTo>
                  <a:pt x="153" y="1082"/>
                </a:lnTo>
                <a:lnTo>
                  <a:pt x="197" y="987"/>
                </a:lnTo>
                <a:lnTo>
                  <a:pt x="247" y="897"/>
                </a:lnTo>
                <a:lnTo>
                  <a:pt x="302" y="809"/>
                </a:lnTo>
                <a:lnTo>
                  <a:pt x="362" y="724"/>
                </a:lnTo>
                <a:lnTo>
                  <a:pt x="426" y="644"/>
                </a:lnTo>
                <a:lnTo>
                  <a:pt x="494" y="567"/>
                </a:lnTo>
                <a:lnTo>
                  <a:pt x="567" y="494"/>
                </a:lnTo>
                <a:lnTo>
                  <a:pt x="644" y="426"/>
                </a:lnTo>
                <a:lnTo>
                  <a:pt x="724" y="362"/>
                </a:lnTo>
                <a:lnTo>
                  <a:pt x="809" y="302"/>
                </a:lnTo>
                <a:lnTo>
                  <a:pt x="897" y="248"/>
                </a:lnTo>
                <a:lnTo>
                  <a:pt x="987" y="197"/>
                </a:lnTo>
                <a:lnTo>
                  <a:pt x="1082" y="153"/>
                </a:lnTo>
                <a:lnTo>
                  <a:pt x="1178" y="114"/>
                </a:lnTo>
                <a:lnTo>
                  <a:pt x="1277" y="79"/>
                </a:lnTo>
                <a:lnTo>
                  <a:pt x="1380" y="52"/>
                </a:lnTo>
                <a:lnTo>
                  <a:pt x="1483" y="29"/>
                </a:lnTo>
                <a:lnTo>
                  <a:pt x="1590" y="13"/>
                </a:lnTo>
                <a:lnTo>
                  <a:pt x="1699" y="4"/>
                </a:lnTo>
                <a:lnTo>
                  <a:pt x="1809"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p:nvSpPr>
        <p:spPr bwMode="auto">
          <a:xfrm>
            <a:off x="4507539" y="551674"/>
            <a:ext cx="62278" cy="264682"/>
          </a:xfrm>
          <a:custGeom>
            <a:avLst/>
            <a:gdLst>
              <a:gd name="T0" fmla="*/ 0 w 397"/>
              <a:gd name="T1" fmla="*/ 0 h 1686"/>
              <a:gd name="T2" fmla="*/ 397 w 397"/>
              <a:gd name="T3" fmla="*/ 0 h 1686"/>
              <a:gd name="T4" fmla="*/ 285 w 397"/>
              <a:gd name="T5" fmla="*/ 1686 h 1686"/>
              <a:gd name="T6" fmla="*/ 116 w 397"/>
              <a:gd name="T7" fmla="*/ 1686 h 1686"/>
              <a:gd name="T8" fmla="*/ 0 w 397"/>
              <a:gd name="T9" fmla="*/ 0 h 1686"/>
            </a:gdLst>
            <a:ahLst/>
            <a:cxnLst>
              <a:cxn ang="0">
                <a:pos x="T0" y="T1"/>
              </a:cxn>
              <a:cxn ang="0">
                <a:pos x="T2" y="T3"/>
              </a:cxn>
              <a:cxn ang="0">
                <a:pos x="T4" y="T5"/>
              </a:cxn>
              <a:cxn ang="0">
                <a:pos x="T6" y="T7"/>
              </a:cxn>
              <a:cxn ang="0">
                <a:pos x="T8" y="T9"/>
              </a:cxn>
            </a:cxnLst>
            <a:rect l="0" t="0" r="r" b="b"/>
            <a:pathLst>
              <a:path w="397" h="1686">
                <a:moveTo>
                  <a:pt x="0" y="0"/>
                </a:moveTo>
                <a:lnTo>
                  <a:pt x="397" y="0"/>
                </a:lnTo>
                <a:lnTo>
                  <a:pt x="285" y="1686"/>
                </a:lnTo>
                <a:lnTo>
                  <a:pt x="116" y="1686"/>
                </a:lnTo>
                <a:lnTo>
                  <a:pt x="0" y="0"/>
                </a:lnTo>
                <a:close/>
              </a:path>
            </a:pathLst>
          </a:custGeom>
          <a:solidFill>
            <a:srgbClr val="5098A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endParaRPr lang="en-US"/>
          </a:p>
        </p:txBody>
      </p:sp>
      <p:sp>
        <p:nvSpPr>
          <p:cNvPr id="25" name="Freeform 24"/>
          <p:cNvSpPr>
            <a:spLocks/>
          </p:cNvSpPr>
          <p:nvPr/>
        </p:nvSpPr>
        <p:spPr bwMode="auto">
          <a:xfrm>
            <a:off x="4501878" y="853157"/>
            <a:ext cx="73601" cy="75017"/>
          </a:xfrm>
          <a:custGeom>
            <a:avLst/>
            <a:gdLst>
              <a:gd name="T0" fmla="*/ 229 w 464"/>
              <a:gd name="T1" fmla="*/ 0 h 472"/>
              <a:gd name="T2" fmla="*/ 268 w 464"/>
              <a:gd name="T3" fmla="*/ 4 h 472"/>
              <a:gd name="T4" fmla="*/ 305 w 464"/>
              <a:gd name="T5" fmla="*/ 13 h 472"/>
              <a:gd name="T6" fmla="*/ 338 w 464"/>
              <a:gd name="T7" fmla="*/ 27 h 472"/>
              <a:gd name="T8" fmla="*/ 368 w 464"/>
              <a:gd name="T9" fmla="*/ 47 h 472"/>
              <a:gd name="T10" fmla="*/ 396 w 464"/>
              <a:gd name="T11" fmla="*/ 70 h 472"/>
              <a:gd name="T12" fmla="*/ 420 w 464"/>
              <a:gd name="T13" fmla="*/ 98 h 472"/>
              <a:gd name="T14" fmla="*/ 439 w 464"/>
              <a:gd name="T15" fmla="*/ 129 h 472"/>
              <a:gd name="T16" fmla="*/ 453 w 464"/>
              <a:gd name="T17" fmla="*/ 164 h 472"/>
              <a:gd name="T18" fmla="*/ 461 w 464"/>
              <a:gd name="T19" fmla="*/ 200 h 472"/>
              <a:gd name="T20" fmla="*/ 464 w 464"/>
              <a:gd name="T21" fmla="*/ 239 h 472"/>
              <a:gd name="T22" fmla="*/ 461 w 464"/>
              <a:gd name="T23" fmla="*/ 276 h 472"/>
              <a:gd name="T24" fmla="*/ 453 w 464"/>
              <a:gd name="T25" fmla="*/ 312 h 472"/>
              <a:gd name="T26" fmla="*/ 439 w 464"/>
              <a:gd name="T27" fmla="*/ 345 h 472"/>
              <a:gd name="T28" fmla="*/ 420 w 464"/>
              <a:gd name="T29" fmla="*/ 377 h 472"/>
              <a:gd name="T30" fmla="*/ 396 w 464"/>
              <a:gd name="T31" fmla="*/ 404 h 472"/>
              <a:gd name="T32" fmla="*/ 368 w 464"/>
              <a:gd name="T33" fmla="*/ 428 h 472"/>
              <a:gd name="T34" fmla="*/ 338 w 464"/>
              <a:gd name="T35" fmla="*/ 447 h 472"/>
              <a:gd name="T36" fmla="*/ 305 w 464"/>
              <a:gd name="T37" fmla="*/ 460 h 472"/>
              <a:gd name="T38" fmla="*/ 268 w 464"/>
              <a:gd name="T39" fmla="*/ 469 h 472"/>
              <a:gd name="T40" fmla="*/ 229 w 464"/>
              <a:gd name="T41" fmla="*/ 472 h 472"/>
              <a:gd name="T42" fmla="*/ 193 w 464"/>
              <a:gd name="T43" fmla="*/ 469 h 472"/>
              <a:gd name="T44" fmla="*/ 157 w 464"/>
              <a:gd name="T45" fmla="*/ 460 h 472"/>
              <a:gd name="T46" fmla="*/ 124 w 464"/>
              <a:gd name="T47" fmla="*/ 447 h 472"/>
              <a:gd name="T48" fmla="*/ 94 w 464"/>
              <a:gd name="T49" fmla="*/ 428 h 472"/>
              <a:gd name="T50" fmla="*/ 67 w 464"/>
              <a:gd name="T51" fmla="*/ 404 h 472"/>
              <a:gd name="T52" fmla="*/ 43 w 464"/>
              <a:gd name="T53" fmla="*/ 377 h 472"/>
              <a:gd name="T54" fmla="*/ 26 w 464"/>
              <a:gd name="T55" fmla="*/ 345 h 472"/>
              <a:gd name="T56" fmla="*/ 11 w 464"/>
              <a:gd name="T57" fmla="*/ 312 h 472"/>
              <a:gd name="T58" fmla="*/ 2 w 464"/>
              <a:gd name="T59" fmla="*/ 276 h 472"/>
              <a:gd name="T60" fmla="*/ 0 w 464"/>
              <a:gd name="T61" fmla="*/ 239 h 472"/>
              <a:gd name="T62" fmla="*/ 2 w 464"/>
              <a:gd name="T63" fmla="*/ 200 h 472"/>
              <a:gd name="T64" fmla="*/ 11 w 464"/>
              <a:gd name="T65" fmla="*/ 164 h 472"/>
              <a:gd name="T66" fmla="*/ 26 w 464"/>
              <a:gd name="T67" fmla="*/ 129 h 472"/>
              <a:gd name="T68" fmla="*/ 43 w 464"/>
              <a:gd name="T69" fmla="*/ 98 h 472"/>
              <a:gd name="T70" fmla="*/ 67 w 464"/>
              <a:gd name="T71" fmla="*/ 70 h 472"/>
              <a:gd name="T72" fmla="*/ 94 w 464"/>
              <a:gd name="T73" fmla="*/ 47 h 472"/>
              <a:gd name="T74" fmla="*/ 124 w 464"/>
              <a:gd name="T75" fmla="*/ 27 h 472"/>
              <a:gd name="T76" fmla="*/ 157 w 464"/>
              <a:gd name="T77" fmla="*/ 13 h 472"/>
              <a:gd name="T78" fmla="*/ 193 w 464"/>
              <a:gd name="T79" fmla="*/ 4 h 472"/>
              <a:gd name="T80" fmla="*/ 229 w 464"/>
              <a:gd name="T81" fmla="*/ 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4" h="472">
                <a:moveTo>
                  <a:pt x="229" y="0"/>
                </a:moveTo>
                <a:lnTo>
                  <a:pt x="268" y="4"/>
                </a:lnTo>
                <a:lnTo>
                  <a:pt x="305" y="13"/>
                </a:lnTo>
                <a:lnTo>
                  <a:pt x="338" y="27"/>
                </a:lnTo>
                <a:lnTo>
                  <a:pt x="368" y="47"/>
                </a:lnTo>
                <a:lnTo>
                  <a:pt x="396" y="70"/>
                </a:lnTo>
                <a:lnTo>
                  <a:pt x="420" y="98"/>
                </a:lnTo>
                <a:lnTo>
                  <a:pt x="439" y="129"/>
                </a:lnTo>
                <a:lnTo>
                  <a:pt x="453" y="164"/>
                </a:lnTo>
                <a:lnTo>
                  <a:pt x="461" y="200"/>
                </a:lnTo>
                <a:lnTo>
                  <a:pt x="464" y="239"/>
                </a:lnTo>
                <a:lnTo>
                  <a:pt x="461" y="276"/>
                </a:lnTo>
                <a:lnTo>
                  <a:pt x="453" y="312"/>
                </a:lnTo>
                <a:lnTo>
                  <a:pt x="439" y="345"/>
                </a:lnTo>
                <a:lnTo>
                  <a:pt x="420" y="377"/>
                </a:lnTo>
                <a:lnTo>
                  <a:pt x="396" y="404"/>
                </a:lnTo>
                <a:lnTo>
                  <a:pt x="368" y="428"/>
                </a:lnTo>
                <a:lnTo>
                  <a:pt x="338" y="447"/>
                </a:lnTo>
                <a:lnTo>
                  <a:pt x="305" y="460"/>
                </a:lnTo>
                <a:lnTo>
                  <a:pt x="268" y="469"/>
                </a:lnTo>
                <a:lnTo>
                  <a:pt x="229" y="472"/>
                </a:lnTo>
                <a:lnTo>
                  <a:pt x="193" y="469"/>
                </a:lnTo>
                <a:lnTo>
                  <a:pt x="157" y="460"/>
                </a:lnTo>
                <a:lnTo>
                  <a:pt x="124" y="447"/>
                </a:lnTo>
                <a:lnTo>
                  <a:pt x="94" y="428"/>
                </a:lnTo>
                <a:lnTo>
                  <a:pt x="67" y="404"/>
                </a:lnTo>
                <a:lnTo>
                  <a:pt x="43" y="377"/>
                </a:lnTo>
                <a:lnTo>
                  <a:pt x="26" y="345"/>
                </a:lnTo>
                <a:lnTo>
                  <a:pt x="11" y="312"/>
                </a:lnTo>
                <a:lnTo>
                  <a:pt x="2" y="276"/>
                </a:lnTo>
                <a:lnTo>
                  <a:pt x="0" y="239"/>
                </a:lnTo>
                <a:lnTo>
                  <a:pt x="2" y="200"/>
                </a:lnTo>
                <a:lnTo>
                  <a:pt x="11" y="164"/>
                </a:lnTo>
                <a:lnTo>
                  <a:pt x="26" y="129"/>
                </a:lnTo>
                <a:lnTo>
                  <a:pt x="43" y="98"/>
                </a:lnTo>
                <a:lnTo>
                  <a:pt x="67" y="70"/>
                </a:lnTo>
                <a:lnTo>
                  <a:pt x="94" y="47"/>
                </a:lnTo>
                <a:lnTo>
                  <a:pt x="124" y="27"/>
                </a:lnTo>
                <a:lnTo>
                  <a:pt x="157" y="13"/>
                </a:lnTo>
                <a:lnTo>
                  <a:pt x="193" y="4"/>
                </a:lnTo>
                <a:lnTo>
                  <a:pt x="229" y="0"/>
                </a:lnTo>
                <a:close/>
              </a:path>
            </a:pathLst>
          </a:custGeom>
          <a:solidFill>
            <a:srgbClr val="5098A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endParaRPr lang="en-US"/>
          </a:p>
        </p:txBody>
      </p:sp>
      <p:sp>
        <p:nvSpPr>
          <p:cNvPr id="5" name="TextBox 4"/>
          <p:cNvSpPr txBox="1"/>
          <p:nvPr/>
        </p:nvSpPr>
        <p:spPr>
          <a:xfrm>
            <a:off x="533401" y="3657600"/>
            <a:ext cx="8153399" cy="1862048"/>
          </a:xfrm>
          <a:prstGeom prst="rect">
            <a:avLst/>
          </a:prstGeom>
          <a:noFill/>
        </p:spPr>
        <p:txBody>
          <a:bodyPr wrap="square" rtlCol="0">
            <a:spAutoFit/>
          </a:bodyPr>
          <a:lstStyle/>
          <a:p>
            <a:pPr marL="0" indent="0">
              <a:spcBef>
                <a:spcPts val="0"/>
              </a:spcBef>
              <a:spcAft>
                <a:spcPts val="0"/>
              </a:spcAft>
              <a:buFont typeface="Arial" pitchFamily="34" charset="0"/>
              <a:buNone/>
            </a:pPr>
            <a:r>
              <a:rPr lang="en-US" altLang="en-US" kern="0" spc="-100" dirty="0" smtClean="0">
                <a:solidFill>
                  <a:schemeClr val="tx2"/>
                </a:solidFill>
                <a:latin typeface="Century Gothic" panose="020B0502020202020204" pitchFamily="34" charset="0"/>
                <a:ea typeface="MS PGothic"/>
              </a:rPr>
              <a:t>Volunteer Evaluation</a:t>
            </a:r>
            <a:r>
              <a:rPr lang="en-US" altLang="en-US" kern="0" spc="-100" dirty="0">
                <a:solidFill>
                  <a:schemeClr val="tx2"/>
                </a:solidFill>
                <a:latin typeface="Century Gothic" panose="020B0502020202020204" pitchFamily="34" charset="0"/>
                <a:ea typeface="MS PGothic"/>
              </a:rPr>
              <a:t>: Three Simple Steps</a:t>
            </a:r>
          </a:p>
          <a:p>
            <a:pPr marL="400050">
              <a:spcBef>
                <a:spcPts val="600"/>
              </a:spcBef>
              <a:buClr>
                <a:srgbClr val="CCBE3C"/>
              </a:buClr>
              <a:buFont typeface="Wingdings" panose="05000000000000000000" pitchFamily="2" charset="2"/>
              <a:buChar char="§"/>
            </a:pPr>
            <a:r>
              <a:rPr lang="en-US" sz="1600" kern="0" dirty="0">
                <a:latin typeface="Century Gothic" panose="020B0502020202020204" pitchFamily="34" charset="0"/>
              </a:rPr>
              <a:t>O</a:t>
            </a:r>
            <a:r>
              <a:rPr lang="en-US" sz="1600" kern="0" dirty="0" smtClean="0">
                <a:latin typeface="Century Gothic" panose="020B0502020202020204" pitchFamily="34" charset="0"/>
              </a:rPr>
              <a:t>pen </a:t>
            </a:r>
            <a:r>
              <a:rPr lang="en-US" sz="1600" kern="0" dirty="0">
                <a:latin typeface="Century Gothic" panose="020B0502020202020204" pitchFamily="34" charset="0"/>
              </a:rPr>
              <a:t>the </a:t>
            </a:r>
            <a:r>
              <a:rPr lang="en-US" sz="1600" kern="0" dirty="0">
                <a:latin typeface="Century Gothic" panose="020B0502020202020204" pitchFamily="34" charset="0"/>
                <a:hlinkClick r:id="rId4"/>
              </a:rPr>
              <a:t>Evaluation Form</a:t>
            </a:r>
            <a:r>
              <a:rPr lang="en-US" sz="1600" kern="0" dirty="0">
                <a:latin typeface="Century Gothic" panose="020B0502020202020204" pitchFamily="34" charset="0"/>
              </a:rPr>
              <a:t> @ </a:t>
            </a:r>
            <a:r>
              <a:rPr lang="en-US" sz="1600" kern="0" dirty="0">
                <a:latin typeface="Century Gothic" panose="020B0502020202020204" pitchFamily="34" charset="0"/>
                <a:hlinkClick r:id="rId5"/>
              </a:rPr>
              <a:t>https://handsonbanking.org/employee-volunteer-feedback</a:t>
            </a:r>
            <a:r>
              <a:rPr lang="en-US" sz="1600" kern="0" dirty="0" smtClean="0">
                <a:latin typeface="Century Gothic" panose="020B0502020202020204" pitchFamily="34" charset="0"/>
                <a:hlinkClick r:id="rId5"/>
              </a:rPr>
              <a:t>/</a:t>
            </a:r>
            <a:r>
              <a:rPr lang="en-US" sz="1600" kern="0" dirty="0" smtClean="0">
                <a:latin typeface="Century Gothic" panose="020B0502020202020204" pitchFamily="34" charset="0"/>
              </a:rPr>
              <a:t> </a:t>
            </a:r>
            <a:endParaRPr lang="en-US" sz="1600" kern="0" dirty="0">
              <a:latin typeface="Century Gothic" panose="020B0502020202020204" pitchFamily="34" charset="0"/>
            </a:endParaRPr>
          </a:p>
          <a:p>
            <a:pPr marL="400050">
              <a:spcBef>
                <a:spcPts val="600"/>
              </a:spcBef>
              <a:buClr>
                <a:srgbClr val="CCBE3C"/>
              </a:buClr>
              <a:buFont typeface="Wingdings" panose="05000000000000000000" pitchFamily="2" charset="2"/>
              <a:buChar char="§"/>
            </a:pPr>
            <a:r>
              <a:rPr lang="en-US" sz="1600" kern="0" dirty="0">
                <a:latin typeface="Century Gothic" panose="020B0502020202020204" pitchFamily="34" charset="0"/>
              </a:rPr>
              <a:t>Enter the password ‘volunteer’ and hit Enter</a:t>
            </a:r>
          </a:p>
          <a:p>
            <a:pPr marL="400050">
              <a:spcBef>
                <a:spcPts val="600"/>
              </a:spcBef>
              <a:buClr>
                <a:srgbClr val="CCBE3C"/>
              </a:buClr>
              <a:buFont typeface="Wingdings" panose="05000000000000000000" pitchFamily="2" charset="2"/>
              <a:buChar char="§"/>
            </a:pPr>
            <a:r>
              <a:rPr lang="en-US" sz="1600" kern="0" dirty="0">
                <a:latin typeface="Century Gothic" panose="020B0502020202020204" pitchFamily="34" charset="0"/>
              </a:rPr>
              <a:t>Enter the survey information and hit Submit</a:t>
            </a:r>
          </a:p>
          <a:p>
            <a:endParaRPr lang="en-US" dirty="0"/>
          </a:p>
        </p:txBody>
      </p:sp>
      <p:sp>
        <p:nvSpPr>
          <p:cNvPr id="7" name="TextBox 6"/>
          <p:cNvSpPr txBox="1"/>
          <p:nvPr/>
        </p:nvSpPr>
        <p:spPr>
          <a:xfrm>
            <a:off x="564079" y="5606304"/>
            <a:ext cx="8153399" cy="646331"/>
          </a:xfrm>
          <a:prstGeom prst="rect">
            <a:avLst/>
          </a:prstGeom>
          <a:noFill/>
        </p:spPr>
        <p:txBody>
          <a:bodyPr wrap="square" rtlCol="0">
            <a:spAutoFit/>
          </a:bodyPr>
          <a:lstStyle/>
          <a:p>
            <a:pPr marL="0" indent="0">
              <a:spcBef>
                <a:spcPts val="0"/>
              </a:spcBef>
              <a:spcAft>
                <a:spcPts val="0"/>
              </a:spcAft>
              <a:buFont typeface="Arial" pitchFamily="34" charset="0"/>
              <a:buNone/>
            </a:pPr>
            <a:r>
              <a:rPr lang="en-US" altLang="en-US" kern="0" spc="-100" dirty="0" smtClean="0">
                <a:solidFill>
                  <a:schemeClr val="tx2"/>
                </a:solidFill>
                <a:latin typeface="Century Gothic" panose="020B0502020202020204" pitchFamily="34" charset="0"/>
                <a:ea typeface="MS PGothic"/>
              </a:rPr>
              <a:t>Participant Evaluation</a:t>
            </a:r>
            <a:r>
              <a:rPr lang="en-US" altLang="en-US" kern="0" spc="-100" dirty="0">
                <a:solidFill>
                  <a:schemeClr val="tx2"/>
                </a:solidFill>
                <a:latin typeface="Century Gothic" panose="020B0502020202020204" pitchFamily="34" charset="0"/>
                <a:ea typeface="MS PGothic"/>
              </a:rPr>
              <a:t>: </a:t>
            </a:r>
            <a:r>
              <a:rPr lang="en-US" altLang="en-US" kern="0" spc="-100" dirty="0" smtClean="0">
                <a:solidFill>
                  <a:schemeClr val="tx2"/>
                </a:solidFill>
                <a:latin typeface="Century Gothic" panose="020B0502020202020204" pitchFamily="34" charset="0"/>
                <a:ea typeface="MS PGothic"/>
              </a:rPr>
              <a:t>Instructions Coming Soon</a:t>
            </a:r>
            <a:endParaRPr lang="en-US" altLang="en-US" kern="0" spc="-100" dirty="0">
              <a:solidFill>
                <a:schemeClr val="tx2"/>
              </a:solidFill>
              <a:latin typeface="Century Gothic" panose="020B0502020202020204" pitchFamily="34" charset="0"/>
              <a:ea typeface="MS PGothic"/>
            </a:endParaRPr>
          </a:p>
          <a:p>
            <a:endParaRPr lang="en-US" dirty="0"/>
          </a:p>
        </p:txBody>
      </p:sp>
    </p:spTree>
    <p:custDataLst>
      <p:tags r:id="rId1"/>
    </p:custDataLst>
    <p:extLst>
      <p:ext uri="{BB962C8B-B14F-4D97-AF65-F5344CB8AC3E}">
        <p14:creationId xmlns:p14="http://schemas.microsoft.com/office/powerpoint/2010/main" val="1151049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9939" name="Slide Number Placeholder 3"/>
          <p:cNvSpPr>
            <a:spLocks noGrp="1"/>
          </p:cNvSpPr>
          <p:nvPr>
            <p:ph type="sldNum" sz="quarter" idx="10"/>
          </p:nvPr>
        </p:nvSpPr>
        <p:spPr>
          <a:xfrm>
            <a:off x="8594725" y="6569075"/>
            <a:ext cx="365760" cy="288925"/>
          </a:xfrm>
        </p:spPr>
        <p:txBody>
          <a:bodyPr/>
          <a:lstStyle/>
          <a:p>
            <a:fld id="{65AE5D9C-5993-4158-8F0B-8B700D793675}" type="slidenum">
              <a:rPr lang="en-US" smtClean="0">
                <a:solidFill>
                  <a:srgbClr val="5098AC"/>
                </a:solidFill>
              </a:rPr>
              <a:pPr/>
              <a:t>13</a:t>
            </a:fld>
            <a:endParaRPr lang="en-US" dirty="0" smtClean="0">
              <a:solidFill>
                <a:srgbClr val="5098AC"/>
              </a:solidFill>
            </a:endParaRPr>
          </a:p>
        </p:txBody>
      </p:sp>
      <p:sp>
        <p:nvSpPr>
          <p:cNvPr id="6" name="Rectangle 5"/>
          <p:cNvSpPr/>
          <p:nvPr/>
        </p:nvSpPr>
        <p:spPr>
          <a:xfrm>
            <a:off x="734291" y="2590800"/>
            <a:ext cx="3471862" cy="923330"/>
          </a:xfrm>
          <a:prstGeom prst="rect">
            <a:avLst/>
          </a:prstGeom>
        </p:spPr>
        <p:txBody>
          <a:bodyPr wrap="square">
            <a:spAutoFit/>
          </a:bodyPr>
          <a:lstStyle/>
          <a:p>
            <a:pPr>
              <a:spcAft>
                <a:spcPts val="1200"/>
              </a:spcAft>
            </a:pPr>
            <a:r>
              <a:rPr lang="en-US" sz="5400" b="1" dirty="0" smtClean="0">
                <a:solidFill>
                  <a:srgbClr val="FFFFFF"/>
                </a:solidFill>
                <a:latin typeface="Century Gothic" panose="020B0502020202020204" pitchFamily="34" charset="0"/>
              </a:rPr>
              <a:t>Handouts</a:t>
            </a:r>
            <a:endParaRPr lang="en-US" sz="3600" b="1" dirty="0" smtClean="0">
              <a:solidFill>
                <a:schemeClr val="tx2">
                  <a:lumMod val="20000"/>
                  <a:lumOff val="80000"/>
                </a:schemeClr>
              </a:solidFill>
              <a:latin typeface="Century Gothic" panose="020B0502020202020204" pitchFamily="34" charset="0"/>
            </a:endParaRPr>
          </a:p>
        </p:txBody>
      </p:sp>
      <p:grpSp>
        <p:nvGrpSpPr>
          <p:cNvPr id="14" name="Group 13"/>
          <p:cNvGrpSpPr>
            <a:grpSpLocks noChangeAspect="1"/>
          </p:cNvGrpSpPr>
          <p:nvPr/>
        </p:nvGrpSpPr>
        <p:grpSpPr bwMode="auto">
          <a:xfrm>
            <a:off x="6524259" y="4191000"/>
            <a:ext cx="1823105" cy="2226743"/>
            <a:chOff x="3687" y="1357"/>
            <a:chExt cx="271" cy="331"/>
          </a:xfrm>
          <a:solidFill>
            <a:schemeClr val="bg1"/>
          </a:solidFill>
        </p:grpSpPr>
        <p:sp>
          <p:nvSpPr>
            <p:cNvPr id="25" name="Freeform 24"/>
            <p:cNvSpPr>
              <a:spLocks noEditPoints="1"/>
            </p:cNvSpPr>
            <p:nvPr/>
          </p:nvSpPr>
          <p:spPr bwMode="auto">
            <a:xfrm>
              <a:off x="3687" y="1357"/>
              <a:ext cx="271" cy="331"/>
            </a:xfrm>
            <a:custGeom>
              <a:avLst/>
              <a:gdLst>
                <a:gd name="T0" fmla="*/ 2163 w 2711"/>
                <a:gd name="T1" fmla="*/ 1050 h 3307"/>
                <a:gd name="T2" fmla="*/ 2163 w 2711"/>
                <a:gd name="T3" fmla="*/ 667 h 3307"/>
                <a:gd name="T4" fmla="*/ 613 w 2711"/>
                <a:gd name="T5" fmla="*/ 3193 h 3307"/>
                <a:gd name="T6" fmla="*/ 2598 w 2711"/>
                <a:gd name="T7" fmla="*/ 1164 h 3307"/>
                <a:gd name="T8" fmla="*/ 2051 w 2711"/>
                <a:gd name="T9" fmla="*/ 615 h 3307"/>
                <a:gd name="T10" fmla="*/ 364 w 2711"/>
                <a:gd name="T11" fmla="*/ 363 h 3307"/>
                <a:gd name="T12" fmla="*/ 501 w 2711"/>
                <a:gd name="T13" fmla="*/ 2943 h 3307"/>
                <a:gd name="T14" fmla="*/ 504 w 2711"/>
                <a:gd name="T15" fmla="*/ 540 h 3307"/>
                <a:gd name="T16" fmla="*/ 524 w 2711"/>
                <a:gd name="T17" fmla="*/ 512 h 3307"/>
                <a:gd name="T18" fmla="*/ 557 w 2711"/>
                <a:gd name="T19" fmla="*/ 502 h 3307"/>
                <a:gd name="T20" fmla="*/ 2156 w 2711"/>
                <a:gd name="T21" fmla="*/ 504 h 3307"/>
                <a:gd name="T22" fmla="*/ 2182 w 2711"/>
                <a:gd name="T23" fmla="*/ 520 h 3307"/>
                <a:gd name="T24" fmla="*/ 2349 w 2711"/>
                <a:gd name="T25" fmla="*/ 363 h 3307"/>
                <a:gd name="T26" fmla="*/ 113 w 2711"/>
                <a:gd name="T27" fmla="*/ 113 h 3307"/>
                <a:gd name="T28" fmla="*/ 251 w 2711"/>
                <a:gd name="T29" fmla="*/ 2692 h 3307"/>
                <a:gd name="T30" fmla="*/ 254 w 2711"/>
                <a:gd name="T31" fmla="*/ 289 h 3307"/>
                <a:gd name="T32" fmla="*/ 274 w 2711"/>
                <a:gd name="T33" fmla="*/ 262 h 3307"/>
                <a:gd name="T34" fmla="*/ 307 w 2711"/>
                <a:gd name="T35" fmla="*/ 251 h 3307"/>
                <a:gd name="T36" fmla="*/ 2098 w 2711"/>
                <a:gd name="T37" fmla="*/ 113 h 3307"/>
                <a:gd name="T38" fmla="*/ 56 w 2711"/>
                <a:gd name="T39" fmla="*/ 0 h 3307"/>
                <a:gd name="T40" fmla="*/ 2172 w 2711"/>
                <a:gd name="T41" fmla="*/ 3 h 3307"/>
                <a:gd name="T42" fmla="*/ 2199 w 2711"/>
                <a:gd name="T43" fmla="*/ 23 h 3307"/>
                <a:gd name="T44" fmla="*/ 2210 w 2711"/>
                <a:gd name="T45" fmla="*/ 56 h 3307"/>
                <a:gd name="T46" fmla="*/ 2405 w 2711"/>
                <a:gd name="T47" fmla="*/ 251 h 3307"/>
                <a:gd name="T48" fmla="*/ 2438 w 2711"/>
                <a:gd name="T49" fmla="*/ 262 h 3307"/>
                <a:gd name="T50" fmla="*/ 2458 w 2711"/>
                <a:gd name="T51" fmla="*/ 289 h 3307"/>
                <a:gd name="T52" fmla="*/ 2461 w 2711"/>
                <a:gd name="T53" fmla="*/ 823 h 3307"/>
                <a:gd name="T54" fmla="*/ 2704 w 2711"/>
                <a:gd name="T55" fmla="*/ 1089 h 3307"/>
                <a:gd name="T56" fmla="*/ 2711 w 2711"/>
                <a:gd name="T57" fmla="*/ 1116 h 3307"/>
                <a:gd name="T58" fmla="*/ 2708 w 2711"/>
                <a:gd name="T59" fmla="*/ 3268 h 3307"/>
                <a:gd name="T60" fmla="*/ 2688 w 2711"/>
                <a:gd name="T61" fmla="*/ 3296 h 3307"/>
                <a:gd name="T62" fmla="*/ 2654 w 2711"/>
                <a:gd name="T63" fmla="*/ 3307 h 3307"/>
                <a:gd name="T64" fmla="*/ 539 w 2711"/>
                <a:gd name="T65" fmla="*/ 3304 h 3307"/>
                <a:gd name="T66" fmla="*/ 512 w 2711"/>
                <a:gd name="T67" fmla="*/ 3284 h 3307"/>
                <a:gd name="T68" fmla="*/ 501 w 2711"/>
                <a:gd name="T69" fmla="*/ 3251 h 3307"/>
                <a:gd name="T70" fmla="*/ 307 w 2711"/>
                <a:gd name="T71" fmla="*/ 3055 h 3307"/>
                <a:gd name="T72" fmla="*/ 274 w 2711"/>
                <a:gd name="T73" fmla="*/ 3044 h 3307"/>
                <a:gd name="T74" fmla="*/ 254 w 2711"/>
                <a:gd name="T75" fmla="*/ 3017 h 3307"/>
                <a:gd name="T76" fmla="*/ 251 w 2711"/>
                <a:gd name="T77" fmla="*/ 2805 h 3307"/>
                <a:gd name="T78" fmla="*/ 39 w 2711"/>
                <a:gd name="T79" fmla="*/ 2802 h 3307"/>
                <a:gd name="T80" fmla="*/ 11 w 2711"/>
                <a:gd name="T81" fmla="*/ 2782 h 3307"/>
                <a:gd name="T82" fmla="*/ 0 w 2711"/>
                <a:gd name="T83" fmla="*/ 2749 h 3307"/>
                <a:gd name="T84" fmla="*/ 3 w 2711"/>
                <a:gd name="T85" fmla="*/ 38 h 3307"/>
                <a:gd name="T86" fmla="*/ 23 w 2711"/>
                <a:gd name="T87" fmla="*/ 11 h 3307"/>
                <a:gd name="T88" fmla="*/ 56 w 2711"/>
                <a:gd name="T89" fmla="*/ 0 h 3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11" h="3307">
                  <a:moveTo>
                    <a:pt x="2163" y="667"/>
                  </a:moveTo>
                  <a:lnTo>
                    <a:pt x="2163" y="1050"/>
                  </a:lnTo>
                  <a:lnTo>
                    <a:pt x="2517" y="1050"/>
                  </a:lnTo>
                  <a:lnTo>
                    <a:pt x="2163" y="667"/>
                  </a:lnTo>
                  <a:close/>
                  <a:moveTo>
                    <a:pt x="613" y="615"/>
                  </a:moveTo>
                  <a:lnTo>
                    <a:pt x="613" y="3193"/>
                  </a:lnTo>
                  <a:lnTo>
                    <a:pt x="2598" y="3193"/>
                  </a:lnTo>
                  <a:lnTo>
                    <a:pt x="2598" y="1164"/>
                  </a:lnTo>
                  <a:lnTo>
                    <a:pt x="2051" y="1164"/>
                  </a:lnTo>
                  <a:lnTo>
                    <a:pt x="2051" y="615"/>
                  </a:lnTo>
                  <a:lnTo>
                    <a:pt x="613" y="615"/>
                  </a:lnTo>
                  <a:close/>
                  <a:moveTo>
                    <a:pt x="364" y="363"/>
                  </a:moveTo>
                  <a:lnTo>
                    <a:pt x="364" y="2943"/>
                  </a:lnTo>
                  <a:lnTo>
                    <a:pt x="501" y="2943"/>
                  </a:lnTo>
                  <a:lnTo>
                    <a:pt x="501" y="558"/>
                  </a:lnTo>
                  <a:lnTo>
                    <a:pt x="504" y="540"/>
                  </a:lnTo>
                  <a:lnTo>
                    <a:pt x="512" y="525"/>
                  </a:lnTo>
                  <a:lnTo>
                    <a:pt x="524" y="512"/>
                  </a:lnTo>
                  <a:lnTo>
                    <a:pt x="539" y="504"/>
                  </a:lnTo>
                  <a:lnTo>
                    <a:pt x="557" y="502"/>
                  </a:lnTo>
                  <a:lnTo>
                    <a:pt x="2140" y="502"/>
                  </a:lnTo>
                  <a:lnTo>
                    <a:pt x="2156" y="504"/>
                  </a:lnTo>
                  <a:lnTo>
                    <a:pt x="2170" y="510"/>
                  </a:lnTo>
                  <a:lnTo>
                    <a:pt x="2182" y="520"/>
                  </a:lnTo>
                  <a:lnTo>
                    <a:pt x="2349" y="700"/>
                  </a:lnTo>
                  <a:lnTo>
                    <a:pt x="2349" y="363"/>
                  </a:lnTo>
                  <a:lnTo>
                    <a:pt x="364" y="363"/>
                  </a:lnTo>
                  <a:close/>
                  <a:moveTo>
                    <a:pt x="113" y="113"/>
                  </a:moveTo>
                  <a:lnTo>
                    <a:pt x="113" y="2692"/>
                  </a:lnTo>
                  <a:lnTo>
                    <a:pt x="251" y="2692"/>
                  </a:lnTo>
                  <a:lnTo>
                    <a:pt x="251" y="307"/>
                  </a:lnTo>
                  <a:lnTo>
                    <a:pt x="254" y="289"/>
                  </a:lnTo>
                  <a:lnTo>
                    <a:pt x="262" y="274"/>
                  </a:lnTo>
                  <a:lnTo>
                    <a:pt x="274" y="262"/>
                  </a:lnTo>
                  <a:lnTo>
                    <a:pt x="290" y="254"/>
                  </a:lnTo>
                  <a:lnTo>
                    <a:pt x="307" y="251"/>
                  </a:lnTo>
                  <a:lnTo>
                    <a:pt x="2098" y="251"/>
                  </a:lnTo>
                  <a:lnTo>
                    <a:pt x="2098" y="113"/>
                  </a:lnTo>
                  <a:lnTo>
                    <a:pt x="113" y="113"/>
                  </a:lnTo>
                  <a:close/>
                  <a:moveTo>
                    <a:pt x="56" y="0"/>
                  </a:moveTo>
                  <a:lnTo>
                    <a:pt x="2154" y="0"/>
                  </a:lnTo>
                  <a:lnTo>
                    <a:pt x="2172" y="3"/>
                  </a:lnTo>
                  <a:lnTo>
                    <a:pt x="2187" y="11"/>
                  </a:lnTo>
                  <a:lnTo>
                    <a:pt x="2199" y="23"/>
                  </a:lnTo>
                  <a:lnTo>
                    <a:pt x="2207" y="38"/>
                  </a:lnTo>
                  <a:lnTo>
                    <a:pt x="2210" y="56"/>
                  </a:lnTo>
                  <a:lnTo>
                    <a:pt x="2210" y="251"/>
                  </a:lnTo>
                  <a:lnTo>
                    <a:pt x="2405" y="251"/>
                  </a:lnTo>
                  <a:lnTo>
                    <a:pt x="2423" y="254"/>
                  </a:lnTo>
                  <a:lnTo>
                    <a:pt x="2438" y="262"/>
                  </a:lnTo>
                  <a:lnTo>
                    <a:pt x="2450" y="274"/>
                  </a:lnTo>
                  <a:lnTo>
                    <a:pt x="2458" y="289"/>
                  </a:lnTo>
                  <a:lnTo>
                    <a:pt x="2461" y="307"/>
                  </a:lnTo>
                  <a:lnTo>
                    <a:pt x="2461" y="823"/>
                  </a:lnTo>
                  <a:lnTo>
                    <a:pt x="2696" y="1078"/>
                  </a:lnTo>
                  <a:lnTo>
                    <a:pt x="2704" y="1089"/>
                  </a:lnTo>
                  <a:lnTo>
                    <a:pt x="2709" y="1102"/>
                  </a:lnTo>
                  <a:lnTo>
                    <a:pt x="2711" y="1116"/>
                  </a:lnTo>
                  <a:lnTo>
                    <a:pt x="2711" y="3251"/>
                  </a:lnTo>
                  <a:lnTo>
                    <a:pt x="2708" y="3268"/>
                  </a:lnTo>
                  <a:lnTo>
                    <a:pt x="2700" y="3284"/>
                  </a:lnTo>
                  <a:lnTo>
                    <a:pt x="2688" y="3296"/>
                  </a:lnTo>
                  <a:lnTo>
                    <a:pt x="2672" y="3304"/>
                  </a:lnTo>
                  <a:lnTo>
                    <a:pt x="2654" y="3307"/>
                  </a:lnTo>
                  <a:lnTo>
                    <a:pt x="557" y="3307"/>
                  </a:lnTo>
                  <a:lnTo>
                    <a:pt x="539" y="3304"/>
                  </a:lnTo>
                  <a:lnTo>
                    <a:pt x="524" y="3296"/>
                  </a:lnTo>
                  <a:lnTo>
                    <a:pt x="512" y="3284"/>
                  </a:lnTo>
                  <a:lnTo>
                    <a:pt x="504" y="3268"/>
                  </a:lnTo>
                  <a:lnTo>
                    <a:pt x="501" y="3251"/>
                  </a:lnTo>
                  <a:lnTo>
                    <a:pt x="501" y="3055"/>
                  </a:lnTo>
                  <a:lnTo>
                    <a:pt x="307" y="3055"/>
                  </a:lnTo>
                  <a:lnTo>
                    <a:pt x="290" y="3052"/>
                  </a:lnTo>
                  <a:lnTo>
                    <a:pt x="274" y="3044"/>
                  </a:lnTo>
                  <a:lnTo>
                    <a:pt x="262" y="3032"/>
                  </a:lnTo>
                  <a:lnTo>
                    <a:pt x="254" y="3017"/>
                  </a:lnTo>
                  <a:lnTo>
                    <a:pt x="251" y="2999"/>
                  </a:lnTo>
                  <a:lnTo>
                    <a:pt x="251" y="2805"/>
                  </a:lnTo>
                  <a:lnTo>
                    <a:pt x="56" y="2805"/>
                  </a:lnTo>
                  <a:lnTo>
                    <a:pt x="39" y="2802"/>
                  </a:lnTo>
                  <a:lnTo>
                    <a:pt x="23" y="2794"/>
                  </a:lnTo>
                  <a:lnTo>
                    <a:pt x="11" y="2782"/>
                  </a:lnTo>
                  <a:lnTo>
                    <a:pt x="3" y="2767"/>
                  </a:lnTo>
                  <a:lnTo>
                    <a:pt x="0" y="2749"/>
                  </a:lnTo>
                  <a:lnTo>
                    <a:pt x="0" y="56"/>
                  </a:lnTo>
                  <a:lnTo>
                    <a:pt x="3" y="38"/>
                  </a:lnTo>
                  <a:lnTo>
                    <a:pt x="11" y="23"/>
                  </a:lnTo>
                  <a:lnTo>
                    <a:pt x="23" y="11"/>
                  </a:lnTo>
                  <a:lnTo>
                    <a:pt x="39" y="3"/>
                  </a:lnTo>
                  <a:lnTo>
                    <a:pt x="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endParaRPr lang="en-US"/>
            </a:p>
          </p:txBody>
        </p:sp>
        <p:sp>
          <p:nvSpPr>
            <p:cNvPr id="26" name="Freeform 25"/>
            <p:cNvSpPr>
              <a:spLocks/>
            </p:cNvSpPr>
            <p:nvPr/>
          </p:nvSpPr>
          <p:spPr bwMode="auto">
            <a:xfrm>
              <a:off x="3765" y="1462"/>
              <a:ext cx="90" cy="12"/>
            </a:xfrm>
            <a:custGeom>
              <a:avLst/>
              <a:gdLst>
                <a:gd name="T0" fmla="*/ 56 w 896"/>
                <a:gd name="T1" fmla="*/ 0 h 114"/>
                <a:gd name="T2" fmla="*/ 839 w 896"/>
                <a:gd name="T3" fmla="*/ 0 h 114"/>
                <a:gd name="T4" fmla="*/ 857 w 896"/>
                <a:gd name="T5" fmla="*/ 3 h 114"/>
                <a:gd name="T6" fmla="*/ 872 w 896"/>
                <a:gd name="T7" fmla="*/ 11 h 114"/>
                <a:gd name="T8" fmla="*/ 885 w 896"/>
                <a:gd name="T9" fmla="*/ 24 h 114"/>
                <a:gd name="T10" fmla="*/ 893 w 896"/>
                <a:gd name="T11" fmla="*/ 40 h 114"/>
                <a:gd name="T12" fmla="*/ 896 w 896"/>
                <a:gd name="T13" fmla="*/ 57 h 114"/>
                <a:gd name="T14" fmla="*/ 893 w 896"/>
                <a:gd name="T15" fmla="*/ 75 h 114"/>
                <a:gd name="T16" fmla="*/ 885 w 896"/>
                <a:gd name="T17" fmla="*/ 91 h 114"/>
                <a:gd name="T18" fmla="*/ 872 w 896"/>
                <a:gd name="T19" fmla="*/ 103 h 114"/>
                <a:gd name="T20" fmla="*/ 857 w 896"/>
                <a:gd name="T21" fmla="*/ 111 h 114"/>
                <a:gd name="T22" fmla="*/ 839 w 896"/>
                <a:gd name="T23" fmla="*/ 114 h 114"/>
                <a:gd name="T24" fmla="*/ 56 w 896"/>
                <a:gd name="T25" fmla="*/ 114 h 114"/>
                <a:gd name="T26" fmla="*/ 39 w 896"/>
                <a:gd name="T27" fmla="*/ 111 h 114"/>
                <a:gd name="T28" fmla="*/ 23 w 896"/>
                <a:gd name="T29" fmla="*/ 103 h 114"/>
                <a:gd name="T30" fmla="*/ 11 w 896"/>
                <a:gd name="T31" fmla="*/ 91 h 114"/>
                <a:gd name="T32" fmla="*/ 3 w 896"/>
                <a:gd name="T33" fmla="*/ 75 h 114"/>
                <a:gd name="T34" fmla="*/ 0 w 896"/>
                <a:gd name="T35" fmla="*/ 57 h 114"/>
                <a:gd name="T36" fmla="*/ 3 w 896"/>
                <a:gd name="T37" fmla="*/ 40 h 114"/>
                <a:gd name="T38" fmla="*/ 11 w 896"/>
                <a:gd name="T39" fmla="*/ 24 h 114"/>
                <a:gd name="T40" fmla="*/ 23 w 896"/>
                <a:gd name="T41" fmla="*/ 11 h 114"/>
                <a:gd name="T42" fmla="*/ 39 w 896"/>
                <a:gd name="T43" fmla="*/ 3 h 114"/>
                <a:gd name="T44" fmla="*/ 56 w 896"/>
                <a:gd name="T4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96" h="114">
                  <a:moveTo>
                    <a:pt x="56" y="0"/>
                  </a:moveTo>
                  <a:lnTo>
                    <a:pt x="839" y="0"/>
                  </a:lnTo>
                  <a:lnTo>
                    <a:pt x="857" y="3"/>
                  </a:lnTo>
                  <a:lnTo>
                    <a:pt x="872" y="11"/>
                  </a:lnTo>
                  <a:lnTo>
                    <a:pt x="885" y="24"/>
                  </a:lnTo>
                  <a:lnTo>
                    <a:pt x="893" y="40"/>
                  </a:lnTo>
                  <a:lnTo>
                    <a:pt x="896" y="57"/>
                  </a:lnTo>
                  <a:lnTo>
                    <a:pt x="893" y="75"/>
                  </a:lnTo>
                  <a:lnTo>
                    <a:pt x="885" y="91"/>
                  </a:lnTo>
                  <a:lnTo>
                    <a:pt x="872" y="103"/>
                  </a:lnTo>
                  <a:lnTo>
                    <a:pt x="857" y="111"/>
                  </a:lnTo>
                  <a:lnTo>
                    <a:pt x="839" y="114"/>
                  </a:lnTo>
                  <a:lnTo>
                    <a:pt x="56" y="114"/>
                  </a:lnTo>
                  <a:lnTo>
                    <a:pt x="39" y="111"/>
                  </a:lnTo>
                  <a:lnTo>
                    <a:pt x="23" y="103"/>
                  </a:lnTo>
                  <a:lnTo>
                    <a:pt x="11" y="91"/>
                  </a:lnTo>
                  <a:lnTo>
                    <a:pt x="3" y="75"/>
                  </a:lnTo>
                  <a:lnTo>
                    <a:pt x="0" y="57"/>
                  </a:lnTo>
                  <a:lnTo>
                    <a:pt x="3" y="40"/>
                  </a:lnTo>
                  <a:lnTo>
                    <a:pt x="11" y="24"/>
                  </a:lnTo>
                  <a:lnTo>
                    <a:pt x="23" y="11"/>
                  </a:lnTo>
                  <a:lnTo>
                    <a:pt x="39" y="3"/>
                  </a:lnTo>
                  <a:lnTo>
                    <a:pt x="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endParaRPr lang="en-US"/>
            </a:p>
          </p:txBody>
        </p:sp>
        <p:sp>
          <p:nvSpPr>
            <p:cNvPr id="27" name="Freeform 26"/>
            <p:cNvSpPr>
              <a:spLocks/>
            </p:cNvSpPr>
            <p:nvPr/>
          </p:nvSpPr>
          <p:spPr bwMode="auto">
            <a:xfrm>
              <a:off x="3765" y="1488"/>
              <a:ext cx="165" cy="11"/>
            </a:xfrm>
            <a:custGeom>
              <a:avLst/>
              <a:gdLst>
                <a:gd name="T0" fmla="*/ 56 w 1641"/>
                <a:gd name="T1" fmla="*/ 0 h 114"/>
                <a:gd name="T2" fmla="*/ 1585 w 1641"/>
                <a:gd name="T3" fmla="*/ 0 h 114"/>
                <a:gd name="T4" fmla="*/ 1603 w 1641"/>
                <a:gd name="T5" fmla="*/ 3 h 114"/>
                <a:gd name="T6" fmla="*/ 1618 w 1641"/>
                <a:gd name="T7" fmla="*/ 11 h 114"/>
                <a:gd name="T8" fmla="*/ 1630 w 1641"/>
                <a:gd name="T9" fmla="*/ 23 h 114"/>
                <a:gd name="T10" fmla="*/ 1638 w 1641"/>
                <a:gd name="T11" fmla="*/ 38 h 114"/>
                <a:gd name="T12" fmla="*/ 1641 w 1641"/>
                <a:gd name="T13" fmla="*/ 56 h 114"/>
                <a:gd name="T14" fmla="*/ 1638 w 1641"/>
                <a:gd name="T15" fmla="*/ 74 h 114"/>
                <a:gd name="T16" fmla="*/ 1630 w 1641"/>
                <a:gd name="T17" fmla="*/ 89 h 114"/>
                <a:gd name="T18" fmla="*/ 1618 w 1641"/>
                <a:gd name="T19" fmla="*/ 103 h 114"/>
                <a:gd name="T20" fmla="*/ 1603 w 1641"/>
                <a:gd name="T21" fmla="*/ 111 h 114"/>
                <a:gd name="T22" fmla="*/ 1585 w 1641"/>
                <a:gd name="T23" fmla="*/ 114 h 114"/>
                <a:gd name="T24" fmla="*/ 56 w 1641"/>
                <a:gd name="T25" fmla="*/ 114 h 114"/>
                <a:gd name="T26" fmla="*/ 39 w 1641"/>
                <a:gd name="T27" fmla="*/ 111 h 114"/>
                <a:gd name="T28" fmla="*/ 23 w 1641"/>
                <a:gd name="T29" fmla="*/ 103 h 114"/>
                <a:gd name="T30" fmla="*/ 11 w 1641"/>
                <a:gd name="T31" fmla="*/ 89 h 114"/>
                <a:gd name="T32" fmla="*/ 3 w 1641"/>
                <a:gd name="T33" fmla="*/ 74 h 114"/>
                <a:gd name="T34" fmla="*/ 0 w 1641"/>
                <a:gd name="T35" fmla="*/ 56 h 114"/>
                <a:gd name="T36" fmla="*/ 3 w 1641"/>
                <a:gd name="T37" fmla="*/ 38 h 114"/>
                <a:gd name="T38" fmla="*/ 11 w 1641"/>
                <a:gd name="T39" fmla="*/ 23 h 114"/>
                <a:gd name="T40" fmla="*/ 23 w 1641"/>
                <a:gd name="T41" fmla="*/ 11 h 114"/>
                <a:gd name="T42" fmla="*/ 39 w 1641"/>
                <a:gd name="T43" fmla="*/ 3 h 114"/>
                <a:gd name="T44" fmla="*/ 56 w 1641"/>
                <a:gd name="T4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41" h="114">
                  <a:moveTo>
                    <a:pt x="56" y="0"/>
                  </a:moveTo>
                  <a:lnTo>
                    <a:pt x="1585" y="0"/>
                  </a:lnTo>
                  <a:lnTo>
                    <a:pt x="1603" y="3"/>
                  </a:lnTo>
                  <a:lnTo>
                    <a:pt x="1618" y="11"/>
                  </a:lnTo>
                  <a:lnTo>
                    <a:pt x="1630" y="23"/>
                  </a:lnTo>
                  <a:lnTo>
                    <a:pt x="1638" y="38"/>
                  </a:lnTo>
                  <a:lnTo>
                    <a:pt x="1641" y="56"/>
                  </a:lnTo>
                  <a:lnTo>
                    <a:pt x="1638" y="74"/>
                  </a:lnTo>
                  <a:lnTo>
                    <a:pt x="1630" y="89"/>
                  </a:lnTo>
                  <a:lnTo>
                    <a:pt x="1618" y="103"/>
                  </a:lnTo>
                  <a:lnTo>
                    <a:pt x="1603" y="111"/>
                  </a:lnTo>
                  <a:lnTo>
                    <a:pt x="1585" y="114"/>
                  </a:lnTo>
                  <a:lnTo>
                    <a:pt x="56" y="114"/>
                  </a:lnTo>
                  <a:lnTo>
                    <a:pt x="39" y="111"/>
                  </a:lnTo>
                  <a:lnTo>
                    <a:pt x="23" y="103"/>
                  </a:lnTo>
                  <a:lnTo>
                    <a:pt x="11" y="89"/>
                  </a:lnTo>
                  <a:lnTo>
                    <a:pt x="3" y="74"/>
                  </a:lnTo>
                  <a:lnTo>
                    <a:pt x="0" y="56"/>
                  </a:lnTo>
                  <a:lnTo>
                    <a:pt x="3" y="38"/>
                  </a:lnTo>
                  <a:lnTo>
                    <a:pt x="11" y="23"/>
                  </a:lnTo>
                  <a:lnTo>
                    <a:pt x="23" y="11"/>
                  </a:lnTo>
                  <a:lnTo>
                    <a:pt x="39" y="3"/>
                  </a:lnTo>
                  <a:lnTo>
                    <a:pt x="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endParaRPr lang="en-US"/>
            </a:p>
          </p:txBody>
        </p:sp>
        <p:sp>
          <p:nvSpPr>
            <p:cNvPr id="28" name="Freeform 27"/>
            <p:cNvSpPr>
              <a:spLocks/>
            </p:cNvSpPr>
            <p:nvPr/>
          </p:nvSpPr>
          <p:spPr bwMode="auto">
            <a:xfrm>
              <a:off x="3765" y="1514"/>
              <a:ext cx="165" cy="11"/>
            </a:xfrm>
            <a:custGeom>
              <a:avLst/>
              <a:gdLst>
                <a:gd name="T0" fmla="*/ 56 w 1641"/>
                <a:gd name="T1" fmla="*/ 0 h 113"/>
                <a:gd name="T2" fmla="*/ 1585 w 1641"/>
                <a:gd name="T3" fmla="*/ 0 h 113"/>
                <a:gd name="T4" fmla="*/ 1603 w 1641"/>
                <a:gd name="T5" fmla="*/ 3 h 113"/>
                <a:gd name="T6" fmla="*/ 1618 w 1641"/>
                <a:gd name="T7" fmla="*/ 11 h 113"/>
                <a:gd name="T8" fmla="*/ 1630 w 1641"/>
                <a:gd name="T9" fmla="*/ 23 h 113"/>
                <a:gd name="T10" fmla="*/ 1638 w 1641"/>
                <a:gd name="T11" fmla="*/ 38 h 113"/>
                <a:gd name="T12" fmla="*/ 1641 w 1641"/>
                <a:gd name="T13" fmla="*/ 56 h 113"/>
                <a:gd name="T14" fmla="*/ 1638 w 1641"/>
                <a:gd name="T15" fmla="*/ 74 h 113"/>
                <a:gd name="T16" fmla="*/ 1630 w 1641"/>
                <a:gd name="T17" fmla="*/ 89 h 113"/>
                <a:gd name="T18" fmla="*/ 1618 w 1641"/>
                <a:gd name="T19" fmla="*/ 102 h 113"/>
                <a:gd name="T20" fmla="*/ 1603 w 1641"/>
                <a:gd name="T21" fmla="*/ 110 h 113"/>
                <a:gd name="T22" fmla="*/ 1585 w 1641"/>
                <a:gd name="T23" fmla="*/ 113 h 113"/>
                <a:gd name="T24" fmla="*/ 56 w 1641"/>
                <a:gd name="T25" fmla="*/ 113 h 113"/>
                <a:gd name="T26" fmla="*/ 39 w 1641"/>
                <a:gd name="T27" fmla="*/ 110 h 113"/>
                <a:gd name="T28" fmla="*/ 23 w 1641"/>
                <a:gd name="T29" fmla="*/ 102 h 113"/>
                <a:gd name="T30" fmla="*/ 11 w 1641"/>
                <a:gd name="T31" fmla="*/ 89 h 113"/>
                <a:gd name="T32" fmla="*/ 3 w 1641"/>
                <a:gd name="T33" fmla="*/ 74 h 113"/>
                <a:gd name="T34" fmla="*/ 0 w 1641"/>
                <a:gd name="T35" fmla="*/ 56 h 113"/>
                <a:gd name="T36" fmla="*/ 3 w 1641"/>
                <a:gd name="T37" fmla="*/ 38 h 113"/>
                <a:gd name="T38" fmla="*/ 11 w 1641"/>
                <a:gd name="T39" fmla="*/ 23 h 113"/>
                <a:gd name="T40" fmla="*/ 23 w 1641"/>
                <a:gd name="T41" fmla="*/ 11 h 113"/>
                <a:gd name="T42" fmla="*/ 39 w 1641"/>
                <a:gd name="T43" fmla="*/ 3 h 113"/>
                <a:gd name="T44" fmla="*/ 56 w 1641"/>
                <a:gd name="T45"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41" h="113">
                  <a:moveTo>
                    <a:pt x="56" y="0"/>
                  </a:moveTo>
                  <a:lnTo>
                    <a:pt x="1585" y="0"/>
                  </a:lnTo>
                  <a:lnTo>
                    <a:pt x="1603" y="3"/>
                  </a:lnTo>
                  <a:lnTo>
                    <a:pt x="1618" y="11"/>
                  </a:lnTo>
                  <a:lnTo>
                    <a:pt x="1630" y="23"/>
                  </a:lnTo>
                  <a:lnTo>
                    <a:pt x="1638" y="38"/>
                  </a:lnTo>
                  <a:lnTo>
                    <a:pt x="1641" y="56"/>
                  </a:lnTo>
                  <a:lnTo>
                    <a:pt x="1638" y="74"/>
                  </a:lnTo>
                  <a:lnTo>
                    <a:pt x="1630" y="89"/>
                  </a:lnTo>
                  <a:lnTo>
                    <a:pt x="1618" y="102"/>
                  </a:lnTo>
                  <a:lnTo>
                    <a:pt x="1603" y="110"/>
                  </a:lnTo>
                  <a:lnTo>
                    <a:pt x="1585" y="113"/>
                  </a:lnTo>
                  <a:lnTo>
                    <a:pt x="56" y="113"/>
                  </a:lnTo>
                  <a:lnTo>
                    <a:pt x="39" y="110"/>
                  </a:lnTo>
                  <a:lnTo>
                    <a:pt x="23" y="102"/>
                  </a:lnTo>
                  <a:lnTo>
                    <a:pt x="11" y="89"/>
                  </a:lnTo>
                  <a:lnTo>
                    <a:pt x="3" y="74"/>
                  </a:lnTo>
                  <a:lnTo>
                    <a:pt x="0" y="56"/>
                  </a:lnTo>
                  <a:lnTo>
                    <a:pt x="3" y="38"/>
                  </a:lnTo>
                  <a:lnTo>
                    <a:pt x="11" y="23"/>
                  </a:lnTo>
                  <a:lnTo>
                    <a:pt x="23" y="11"/>
                  </a:lnTo>
                  <a:lnTo>
                    <a:pt x="39" y="3"/>
                  </a:lnTo>
                  <a:lnTo>
                    <a:pt x="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endParaRPr lang="en-US"/>
            </a:p>
          </p:txBody>
        </p:sp>
        <p:sp>
          <p:nvSpPr>
            <p:cNvPr id="29" name="Freeform 28"/>
            <p:cNvSpPr>
              <a:spLocks/>
            </p:cNvSpPr>
            <p:nvPr/>
          </p:nvSpPr>
          <p:spPr bwMode="auto">
            <a:xfrm>
              <a:off x="3765" y="1540"/>
              <a:ext cx="165" cy="11"/>
            </a:xfrm>
            <a:custGeom>
              <a:avLst/>
              <a:gdLst>
                <a:gd name="T0" fmla="*/ 56 w 1641"/>
                <a:gd name="T1" fmla="*/ 0 h 113"/>
                <a:gd name="T2" fmla="*/ 1585 w 1641"/>
                <a:gd name="T3" fmla="*/ 0 h 113"/>
                <a:gd name="T4" fmla="*/ 1603 w 1641"/>
                <a:gd name="T5" fmla="*/ 3 h 113"/>
                <a:gd name="T6" fmla="*/ 1618 w 1641"/>
                <a:gd name="T7" fmla="*/ 11 h 113"/>
                <a:gd name="T8" fmla="*/ 1630 w 1641"/>
                <a:gd name="T9" fmla="*/ 23 h 113"/>
                <a:gd name="T10" fmla="*/ 1638 w 1641"/>
                <a:gd name="T11" fmla="*/ 38 h 113"/>
                <a:gd name="T12" fmla="*/ 1641 w 1641"/>
                <a:gd name="T13" fmla="*/ 56 h 113"/>
                <a:gd name="T14" fmla="*/ 1638 w 1641"/>
                <a:gd name="T15" fmla="*/ 75 h 113"/>
                <a:gd name="T16" fmla="*/ 1630 w 1641"/>
                <a:gd name="T17" fmla="*/ 90 h 113"/>
                <a:gd name="T18" fmla="*/ 1618 w 1641"/>
                <a:gd name="T19" fmla="*/ 103 h 113"/>
                <a:gd name="T20" fmla="*/ 1603 w 1641"/>
                <a:gd name="T21" fmla="*/ 111 h 113"/>
                <a:gd name="T22" fmla="*/ 1585 w 1641"/>
                <a:gd name="T23" fmla="*/ 113 h 113"/>
                <a:gd name="T24" fmla="*/ 56 w 1641"/>
                <a:gd name="T25" fmla="*/ 113 h 113"/>
                <a:gd name="T26" fmla="*/ 39 w 1641"/>
                <a:gd name="T27" fmla="*/ 111 h 113"/>
                <a:gd name="T28" fmla="*/ 23 w 1641"/>
                <a:gd name="T29" fmla="*/ 103 h 113"/>
                <a:gd name="T30" fmla="*/ 11 w 1641"/>
                <a:gd name="T31" fmla="*/ 90 h 113"/>
                <a:gd name="T32" fmla="*/ 3 w 1641"/>
                <a:gd name="T33" fmla="*/ 75 h 113"/>
                <a:gd name="T34" fmla="*/ 0 w 1641"/>
                <a:gd name="T35" fmla="*/ 56 h 113"/>
                <a:gd name="T36" fmla="*/ 3 w 1641"/>
                <a:gd name="T37" fmla="*/ 38 h 113"/>
                <a:gd name="T38" fmla="*/ 11 w 1641"/>
                <a:gd name="T39" fmla="*/ 23 h 113"/>
                <a:gd name="T40" fmla="*/ 23 w 1641"/>
                <a:gd name="T41" fmla="*/ 11 h 113"/>
                <a:gd name="T42" fmla="*/ 39 w 1641"/>
                <a:gd name="T43" fmla="*/ 3 h 113"/>
                <a:gd name="T44" fmla="*/ 56 w 1641"/>
                <a:gd name="T45"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41" h="113">
                  <a:moveTo>
                    <a:pt x="56" y="0"/>
                  </a:moveTo>
                  <a:lnTo>
                    <a:pt x="1585" y="0"/>
                  </a:lnTo>
                  <a:lnTo>
                    <a:pt x="1603" y="3"/>
                  </a:lnTo>
                  <a:lnTo>
                    <a:pt x="1618" y="11"/>
                  </a:lnTo>
                  <a:lnTo>
                    <a:pt x="1630" y="23"/>
                  </a:lnTo>
                  <a:lnTo>
                    <a:pt x="1638" y="38"/>
                  </a:lnTo>
                  <a:lnTo>
                    <a:pt x="1641" y="56"/>
                  </a:lnTo>
                  <a:lnTo>
                    <a:pt x="1638" y="75"/>
                  </a:lnTo>
                  <a:lnTo>
                    <a:pt x="1630" y="90"/>
                  </a:lnTo>
                  <a:lnTo>
                    <a:pt x="1618" y="103"/>
                  </a:lnTo>
                  <a:lnTo>
                    <a:pt x="1603" y="111"/>
                  </a:lnTo>
                  <a:lnTo>
                    <a:pt x="1585" y="113"/>
                  </a:lnTo>
                  <a:lnTo>
                    <a:pt x="56" y="113"/>
                  </a:lnTo>
                  <a:lnTo>
                    <a:pt x="39" y="111"/>
                  </a:lnTo>
                  <a:lnTo>
                    <a:pt x="23" y="103"/>
                  </a:lnTo>
                  <a:lnTo>
                    <a:pt x="11" y="90"/>
                  </a:lnTo>
                  <a:lnTo>
                    <a:pt x="3" y="75"/>
                  </a:lnTo>
                  <a:lnTo>
                    <a:pt x="0" y="56"/>
                  </a:lnTo>
                  <a:lnTo>
                    <a:pt x="3" y="38"/>
                  </a:lnTo>
                  <a:lnTo>
                    <a:pt x="11" y="23"/>
                  </a:lnTo>
                  <a:lnTo>
                    <a:pt x="23" y="11"/>
                  </a:lnTo>
                  <a:lnTo>
                    <a:pt x="39" y="3"/>
                  </a:lnTo>
                  <a:lnTo>
                    <a:pt x="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endParaRPr lang="en-US"/>
            </a:p>
          </p:txBody>
        </p:sp>
        <p:sp>
          <p:nvSpPr>
            <p:cNvPr id="30" name="Freeform 29"/>
            <p:cNvSpPr>
              <a:spLocks/>
            </p:cNvSpPr>
            <p:nvPr/>
          </p:nvSpPr>
          <p:spPr bwMode="auto">
            <a:xfrm>
              <a:off x="3765" y="1565"/>
              <a:ext cx="165" cy="12"/>
            </a:xfrm>
            <a:custGeom>
              <a:avLst/>
              <a:gdLst>
                <a:gd name="T0" fmla="*/ 56 w 1641"/>
                <a:gd name="T1" fmla="*/ 0 h 112"/>
                <a:gd name="T2" fmla="*/ 1585 w 1641"/>
                <a:gd name="T3" fmla="*/ 0 h 112"/>
                <a:gd name="T4" fmla="*/ 1603 w 1641"/>
                <a:gd name="T5" fmla="*/ 3 h 112"/>
                <a:gd name="T6" fmla="*/ 1618 w 1641"/>
                <a:gd name="T7" fmla="*/ 11 h 112"/>
                <a:gd name="T8" fmla="*/ 1630 w 1641"/>
                <a:gd name="T9" fmla="*/ 23 h 112"/>
                <a:gd name="T10" fmla="*/ 1638 w 1641"/>
                <a:gd name="T11" fmla="*/ 38 h 112"/>
                <a:gd name="T12" fmla="*/ 1641 w 1641"/>
                <a:gd name="T13" fmla="*/ 56 h 112"/>
                <a:gd name="T14" fmla="*/ 1638 w 1641"/>
                <a:gd name="T15" fmla="*/ 74 h 112"/>
                <a:gd name="T16" fmla="*/ 1630 w 1641"/>
                <a:gd name="T17" fmla="*/ 89 h 112"/>
                <a:gd name="T18" fmla="*/ 1618 w 1641"/>
                <a:gd name="T19" fmla="*/ 102 h 112"/>
                <a:gd name="T20" fmla="*/ 1603 w 1641"/>
                <a:gd name="T21" fmla="*/ 110 h 112"/>
                <a:gd name="T22" fmla="*/ 1585 w 1641"/>
                <a:gd name="T23" fmla="*/ 112 h 112"/>
                <a:gd name="T24" fmla="*/ 56 w 1641"/>
                <a:gd name="T25" fmla="*/ 112 h 112"/>
                <a:gd name="T26" fmla="*/ 39 w 1641"/>
                <a:gd name="T27" fmla="*/ 110 h 112"/>
                <a:gd name="T28" fmla="*/ 23 w 1641"/>
                <a:gd name="T29" fmla="*/ 102 h 112"/>
                <a:gd name="T30" fmla="*/ 11 w 1641"/>
                <a:gd name="T31" fmla="*/ 89 h 112"/>
                <a:gd name="T32" fmla="*/ 3 w 1641"/>
                <a:gd name="T33" fmla="*/ 74 h 112"/>
                <a:gd name="T34" fmla="*/ 0 w 1641"/>
                <a:gd name="T35" fmla="*/ 56 h 112"/>
                <a:gd name="T36" fmla="*/ 3 w 1641"/>
                <a:gd name="T37" fmla="*/ 38 h 112"/>
                <a:gd name="T38" fmla="*/ 11 w 1641"/>
                <a:gd name="T39" fmla="*/ 23 h 112"/>
                <a:gd name="T40" fmla="*/ 23 w 1641"/>
                <a:gd name="T41" fmla="*/ 11 h 112"/>
                <a:gd name="T42" fmla="*/ 39 w 1641"/>
                <a:gd name="T43" fmla="*/ 3 h 112"/>
                <a:gd name="T44" fmla="*/ 56 w 1641"/>
                <a:gd name="T4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41" h="112">
                  <a:moveTo>
                    <a:pt x="56" y="0"/>
                  </a:moveTo>
                  <a:lnTo>
                    <a:pt x="1585" y="0"/>
                  </a:lnTo>
                  <a:lnTo>
                    <a:pt x="1603" y="3"/>
                  </a:lnTo>
                  <a:lnTo>
                    <a:pt x="1618" y="11"/>
                  </a:lnTo>
                  <a:lnTo>
                    <a:pt x="1630" y="23"/>
                  </a:lnTo>
                  <a:lnTo>
                    <a:pt x="1638" y="38"/>
                  </a:lnTo>
                  <a:lnTo>
                    <a:pt x="1641" y="56"/>
                  </a:lnTo>
                  <a:lnTo>
                    <a:pt x="1638" y="74"/>
                  </a:lnTo>
                  <a:lnTo>
                    <a:pt x="1630" y="89"/>
                  </a:lnTo>
                  <a:lnTo>
                    <a:pt x="1618" y="102"/>
                  </a:lnTo>
                  <a:lnTo>
                    <a:pt x="1603" y="110"/>
                  </a:lnTo>
                  <a:lnTo>
                    <a:pt x="1585" y="112"/>
                  </a:lnTo>
                  <a:lnTo>
                    <a:pt x="56" y="112"/>
                  </a:lnTo>
                  <a:lnTo>
                    <a:pt x="39" y="110"/>
                  </a:lnTo>
                  <a:lnTo>
                    <a:pt x="23" y="102"/>
                  </a:lnTo>
                  <a:lnTo>
                    <a:pt x="11" y="89"/>
                  </a:lnTo>
                  <a:lnTo>
                    <a:pt x="3" y="74"/>
                  </a:lnTo>
                  <a:lnTo>
                    <a:pt x="0" y="56"/>
                  </a:lnTo>
                  <a:lnTo>
                    <a:pt x="3" y="38"/>
                  </a:lnTo>
                  <a:lnTo>
                    <a:pt x="11" y="23"/>
                  </a:lnTo>
                  <a:lnTo>
                    <a:pt x="23" y="11"/>
                  </a:lnTo>
                  <a:lnTo>
                    <a:pt x="39" y="3"/>
                  </a:lnTo>
                  <a:lnTo>
                    <a:pt x="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endParaRPr lang="en-US"/>
            </a:p>
          </p:txBody>
        </p:sp>
        <p:sp>
          <p:nvSpPr>
            <p:cNvPr id="31" name="Freeform 30"/>
            <p:cNvSpPr>
              <a:spLocks/>
            </p:cNvSpPr>
            <p:nvPr/>
          </p:nvSpPr>
          <p:spPr bwMode="auto">
            <a:xfrm>
              <a:off x="3765" y="1591"/>
              <a:ext cx="165" cy="11"/>
            </a:xfrm>
            <a:custGeom>
              <a:avLst/>
              <a:gdLst>
                <a:gd name="T0" fmla="*/ 56 w 1641"/>
                <a:gd name="T1" fmla="*/ 0 h 113"/>
                <a:gd name="T2" fmla="*/ 1585 w 1641"/>
                <a:gd name="T3" fmla="*/ 0 h 113"/>
                <a:gd name="T4" fmla="*/ 1603 w 1641"/>
                <a:gd name="T5" fmla="*/ 3 h 113"/>
                <a:gd name="T6" fmla="*/ 1618 w 1641"/>
                <a:gd name="T7" fmla="*/ 11 h 113"/>
                <a:gd name="T8" fmla="*/ 1630 w 1641"/>
                <a:gd name="T9" fmla="*/ 23 h 113"/>
                <a:gd name="T10" fmla="*/ 1638 w 1641"/>
                <a:gd name="T11" fmla="*/ 38 h 113"/>
                <a:gd name="T12" fmla="*/ 1641 w 1641"/>
                <a:gd name="T13" fmla="*/ 57 h 113"/>
                <a:gd name="T14" fmla="*/ 1638 w 1641"/>
                <a:gd name="T15" fmla="*/ 75 h 113"/>
                <a:gd name="T16" fmla="*/ 1630 w 1641"/>
                <a:gd name="T17" fmla="*/ 90 h 113"/>
                <a:gd name="T18" fmla="*/ 1618 w 1641"/>
                <a:gd name="T19" fmla="*/ 102 h 113"/>
                <a:gd name="T20" fmla="*/ 1603 w 1641"/>
                <a:gd name="T21" fmla="*/ 110 h 113"/>
                <a:gd name="T22" fmla="*/ 1585 w 1641"/>
                <a:gd name="T23" fmla="*/ 113 h 113"/>
                <a:gd name="T24" fmla="*/ 56 w 1641"/>
                <a:gd name="T25" fmla="*/ 113 h 113"/>
                <a:gd name="T26" fmla="*/ 39 w 1641"/>
                <a:gd name="T27" fmla="*/ 110 h 113"/>
                <a:gd name="T28" fmla="*/ 23 w 1641"/>
                <a:gd name="T29" fmla="*/ 102 h 113"/>
                <a:gd name="T30" fmla="*/ 11 w 1641"/>
                <a:gd name="T31" fmla="*/ 90 h 113"/>
                <a:gd name="T32" fmla="*/ 3 w 1641"/>
                <a:gd name="T33" fmla="*/ 75 h 113"/>
                <a:gd name="T34" fmla="*/ 0 w 1641"/>
                <a:gd name="T35" fmla="*/ 57 h 113"/>
                <a:gd name="T36" fmla="*/ 3 w 1641"/>
                <a:gd name="T37" fmla="*/ 38 h 113"/>
                <a:gd name="T38" fmla="*/ 11 w 1641"/>
                <a:gd name="T39" fmla="*/ 23 h 113"/>
                <a:gd name="T40" fmla="*/ 23 w 1641"/>
                <a:gd name="T41" fmla="*/ 11 h 113"/>
                <a:gd name="T42" fmla="*/ 39 w 1641"/>
                <a:gd name="T43" fmla="*/ 3 h 113"/>
                <a:gd name="T44" fmla="*/ 56 w 1641"/>
                <a:gd name="T45"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41" h="113">
                  <a:moveTo>
                    <a:pt x="56" y="0"/>
                  </a:moveTo>
                  <a:lnTo>
                    <a:pt x="1585" y="0"/>
                  </a:lnTo>
                  <a:lnTo>
                    <a:pt x="1603" y="3"/>
                  </a:lnTo>
                  <a:lnTo>
                    <a:pt x="1618" y="11"/>
                  </a:lnTo>
                  <a:lnTo>
                    <a:pt x="1630" y="23"/>
                  </a:lnTo>
                  <a:lnTo>
                    <a:pt x="1638" y="38"/>
                  </a:lnTo>
                  <a:lnTo>
                    <a:pt x="1641" y="57"/>
                  </a:lnTo>
                  <a:lnTo>
                    <a:pt x="1638" y="75"/>
                  </a:lnTo>
                  <a:lnTo>
                    <a:pt x="1630" y="90"/>
                  </a:lnTo>
                  <a:lnTo>
                    <a:pt x="1618" y="102"/>
                  </a:lnTo>
                  <a:lnTo>
                    <a:pt x="1603" y="110"/>
                  </a:lnTo>
                  <a:lnTo>
                    <a:pt x="1585" y="113"/>
                  </a:lnTo>
                  <a:lnTo>
                    <a:pt x="56" y="113"/>
                  </a:lnTo>
                  <a:lnTo>
                    <a:pt x="39" y="110"/>
                  </a:lnTo>
                  <a:lnTo>
                    <a:pt x="23" y="102"/>
                  </a:lnTo>
                  <a:lnTo>
                    <a:pt x="11" y="90"/>
                  </a:lnTo>
                  <a:lnTo>
                    <a:pt x="3" y="75"/>
                  </a:lnTo>
                  <a:lnTo>
                    <a:pt x="0" y="57"/>
                  </a:lnTo>
                  <a:lnTo>
                    <a:pt x="3" y="38"/>
                  </a:lnTo>
                  <a:lnTo>
                    <a:pt x="11" y="23"/>
                  </a:lnTo>
                  <a:lnTo>
                    <a:pt x="23" y="11"/>
                  </a:lnTo>
                  <a:lnTo>
                    <a:pt x="39" y="3"/>
                  </a:lnTo>
                  <a:lnTo>
                    <a:pt x="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endParaRPr lang="en-US"/>
            </a:p>
          </p:txBody>
        </p:sp>
        <p:sp>
          <p:nvSpPr>
            <p:cNvPr id="32" name="Freeform 31"/>
            <p:cNvSpPr>
              <a:spLocks/>
            </p:cNvSpPr>
            <p:nvPr/>
          </p:nvSpPr>
          <p:spPr bwMode="auto">
            <a:xfrm>
              <a:off x="3765" y="1617"/>
              <a:ext cx="165" cy="11"/>
            </a:xfrm>
            <a:custGeom>
              <a:avLst/>
              <a:gdLst>
                <a:gd name="T0" fmla="*/ 56 w 1641"/>
                <a:gd name="T1" fmla="*/ 0 h 112"/>
                <a:gd name="T2" fmla="*/ 1585 w 1641"/>
                <a:gd name="T3" fmla="*/ 0 h 112"/>
                <a:gd name="T4" fmla="*/ 1603 w 1641"/>
                <a:gd name="T5" fmla="*/ 3 h 112"/>
                <a:gd name="T6" fmla="*/ 1618 w 1641"/>
                <a:gd name="T7" fmla="*/ 11 h 112"/>
                <a:gd name="T8" fmla="*/ 1630 w 1641"/>
                <a:gd name="T9" fmla="*/ 23 h 112"/>
                <a:gd name="T10" fmla="*/ 1638 w 1641"/>
                <a:gd name="T11" fmla="*/ 38 h 112"/>
                <a:gd name="T12" fmla="*/ 1641 w 1641"/>
                <a:gd name="T13" fmla="*/ 56 h 112"/>
                <a:gd name="T14" fmla="*/ 1638 w 1641"/>
                <a:gd name="T15" fmla="*/ 74 h 112"/>
                <a:gd name="T16" fmla="*/ 1630 w 1641"/>
                <a:gd name="T17" fmla="*/ 89 h 112"/>
                <a:gd name="T18" fmla="*/ 1618 w 1641"/>
                <a:gd name="T19" fmla="*/ 101 h 112"/>
                <a:gd name="T20" fmla="*/ 1603 w 1641"/>
                <a:gd name="T21" fmla="*/ 109 h 112"/>
                <a:gd name="T22" fmla="*/ 1585 w 1641"/>
                <a:gd name="T23" fmla="*/ 112 h 112"/>
                <a:gd name="T24" fmla="*/ 56 w 1641"/>
                <a:gd name="T25" fmla="*/ 112 h 112"/>
                <a:gd name="T26" fmla="*/ 39 w 1641"/>
                <a:gd name="T27" fmla="*/ 109 h 112"/>
                <a:gd name="T28" fmla="*/ 23 w 1641"/>
                <a:gd name="T29" fmla="*/ 101 h 112"/>
                <a:gd name="T30" fmla="*/ 11 w 1641"/>
                <a:gd name="T31" fmla="*/ 89 h 112"/>
                <a:gd name="T32" fmla="*/ 3 w 1641"/>
                <a:gd name="T33" fmla="*/ 74 h 112"/>
                <a:gd name="T34" fmla="*/ 0 w 1641"/>
                <a:gd name="T35" fmla="*/ 56 h 112"/>
                <a:gd name="T36" fmla="*/ 3 w 1641"/>
                <a:gd name="T37" fmla="*/ 38 h 112"/>
                <a:gd name="T38" fmla="*/ 11 w 1641"/>
                <a:gd name="T39" fmla="*/ 23 h 112"/>
                <a:gd name="T40" fmla="*/ 23 w 1641"/>
                <a:gd name="T41" fmla="*/ 11 h 112"/>
                <a:gd name="T42" fmla="*/ 39 w 1641"/>
                <a:gd name="T43" fmla="*/ 3 h 112"/>
                <a:gd name="T44" fmla="*/ 56 w 1641"/>
                <a:gd name="T4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41" h="112">
                  <a:moveTo>
                    <a:pt x="56" y="0"/>
                  </a:moveTo>
                  <a:lnTo>
                    <a:pt x="1585" y="0"/>
                  </a:lnTo>
                  <a:lnTo>
                    <a:pt x="1603" y="3"/>
                  </a:lnTo>
                  <a:lnTo>
                    <a:pt x="1618" y="11"/>
                  </a:lnTo>
                  <a:lnTo>
                    <a:pt x="1630" y="23"/>
                  </a:lnTo>
                  <a:lnTo>
                    <a:pt x="1638" y="38"/>
                  </a:lnTo>
                  <a:lnTo>
                    <a:pt x="1641" y="56"/>
                  </a:lnTo>
                  <a:lnTo>
                    <a:pt x="1638" y="74"/>
                  </a:lnTo>
                  <a:lnTo>
                    <a:pt x="1630" y="89"/>
                  </a:lnTo>
                  <a:lnTo>
                    <a:pt x="1618" y="101"/>
                  </a:lnTo>
                  <a:lnTo>
                    <a:pt x="1603" y="109"/>
                  </a:lnTo>
                  <a:lnTo>
                    <a:pt x="1585" y="112"/>
                  </a:lnTo>
                  <a:lnTo>
                    <a:pt x="56" y="112"/>
                  </a:lnTo>
                  <a:lnTo>
                    <a:pt x="39" y="109"/>
                  </a:lnTo>
                  <a:lnTo>
                    <a:pt x="23" y="101"/>
                  </a:lnTo>
                  <a:lnTo>
                    <a:pt x="11" y="89"/>
                  </a:lnTo>
                  <a:lnTo>
                    <a:pt x="3" y="74"/>
                  </a:lnTo>
                  <a:lnTo>
                    <a:pt x="0" y="56"/>
                  </a:lnTo>
                  <a:lnTo>
                    <a:pt x="3" y="38"/>
                  </a:lnTo>
                  <a:lnTo>
                    <a:pt x="11" y="23"/>
                  </a:lnTo>
                  <a:lnTo>
                    <a:pt x="23" y="11"/>
                  </a:lnTo>
                  <a:lnTo>
                    <a:pt x="39" y="3"/>
                  </a:lnTo>
                  <a:lnTo>
                    <a:pt x="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endParaRPr lang="en-US"/>
            </a:p>
          </p:txBody>
        </p:sp>
        <p:sp>
          <p:nvSpPr>
            <p:cNvPr id="33" name="Freeform 32"/>
            <p:cNvSpPr>
              <a:spLocks/>
            </p:cNvSpPr>
            <p:nvPr/>
          </p:nvSpPr>
          <p:spPr bwMode="auto">
            <a:xfrm>
              <a:off x="3765" y="1643"/>
              <a:ext cx="165" cy="11"/>
            </a:xfrm>
            <a:custGeom>
              <a:avLst/>
              <a:gdLst>
                <a:gd name="T0" fmla="*/ 56 w 1641"/>
                <a:gd name="T1" fmla="*/ 0 h 113"/>
                <a:gd name="T2" fmla="*/ 1585 w 1641"/>
                <a:gd name="T3" fmla="*/ 0 h 113"/>
                <a:gd name="T4" fmla="*/ 1603 w 1641"/>
                <a:gd name="T5" fmla="*/ 3 h 113"/>
                <a:gd name="T6" fmla="*/ 1618 w 1641"/>
                <a:gd name="T7" fmla="*/ 11 h 113"/>
                <a:gd name="T8" fmla="*/ 1630 w 1641"/>
                <a:gd name="T9" fmla="*/ 23 h 113"/>
                <a:gd name="T10" fmla="*/ 1638 w 1641"/>
                <a:gd name="T11" fmla="*/ 38 h 113"/>
                <a:gd name="T12" fmla="*/ 1641 w 1641"/>
                <a:gd name="T13" fmla="*/ 57 h 113"/>
                <a:gd name="T14" fmla="*/ 1638 w 1641"/>
                <a:gd name="T15" fmla="*/ 75 h 113"/>
                <a:gd name="T16" fmla="*/ 1630 w 1641"/>
                <a:gd name="T17" fmla="*/ 90 h 113"/>
                <a:gd name="T18" fmla="*/ 1618 w 1641"/>
                <a:gd name="T19" fmla="*/ 102 h 113"/>
                <a:gd name="T20" fmla="*/ 1603 w 1641"/>
                <a:gd name="T21" fmla="*/ 110 h 113"/>
                <a:gd name="T22" fmla="*/ 1585 w 1641"/>
                <a:gd name="T23" fmla="*/ 113 h 113"/>
                <a:gd name="T24" fmla="*/ 56 w 1641"/>
                <a:gd name="T25" fmla="*/ 113 h 113"/>
                <a:gd name="T26" fmla="*/ 39 w 1641"/>
                <a:gd name="T27" fmla="*/ 110 h 113"/>
                <a:gd name="T28" fmla="*/ 23 w 1641"/>
                <a:gd name="T29" fmla="*/ 102 h 113"/>
                <a:gd name="T30" fmla="*/ 11 w 1641"/>
                <a:gd name="T31" fmla="*/ 90 h 113"/>
                <a:gd name="T32" fmla="*/ 3 w 1641"/>
                <a:gd name="T33" fmla="*/ 75 h 113"/>
                <a:gd name="T34" fmla="*/ 0 w 1641"/>
                <a:gd name="T35" fmla="*/ 57 h 113"/>
                <a:gd name="T36" fmla="*/ 3 w 1641"/>
                <a:gd name="T37" fmla="*/ 38 h 113"/>
                <a:gd name="T38" fmla="*/ 11 w 1641"/>
                <a:gd name="T39" fmla="*/ 23 h 113"/>
                <a:gd name="T40" fmla="*/ 23 w 1641"/>
                <a:gd name="T41" fmla="*/ 11 h 113"/>
                <a:gd name="T42" fmla="*/ 39 w 1641"/>
                <a:gd name="T43" fmla="*/ 3 h 113"/>
                <a:gd name="T44" fmla="*/ 56 w 1641"/>
                <a:gd name="T45"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41" h="113">
                  <a:moveTo>
                    <a:pt x="56" y="0"/>
                  </a:moveTo>
                  <a:lnTo>
                    <a:pt x="1585" y="0"/>
                  </a:lnTo>
                  <a:lnTo>
                    <a:pt x="1603" y="3"/>
                  </a:lnTo>
                  <a:lnTo>
                    <a:pt x="1618" y="11"/>
                  </a:lnTo>
                  <a:lnTo>
                    <a:pt x="1630" y="23"/>
                  </a:lnTo>
                  <a:lnTo>
                    <a:pt x="1638" y="38"/>
                  </a:lnTo>
                  <a:lnTo>
                    <a:pt x="1641" y="57"/>
                  </a:lnTo>
                  <a:lnTo>
                    <a:pt x="1638" y="75"/>
                  </a:lnTo>
                  <a:lnTo>
                    <a:pt x="1630" y="90"/>
                  </a:lnTo>
                  <a:lnTo>
                    <a:pt x="1618" y="102"/>
                  </a:lnTo>
                  <a:lnTo>
                    <a:pt x="1603" y="110"/>
                  </a:lnTo>
                  <a:lnTo>
                    <a:pt x="1585" y="113"/>
                  </a:lnTo>
                  <a:lnTo>
                    <a:pt x="56" y="113"/>
                  </a:lnTo>
                  <a:lnTo>
                    <a:pt x="39" y="110"/>
                  </a:lnTo>
                  <a:lnTo>
                    <a:pt x="23" y="102"/>
                  </a:lnTo>
                  <a:lnTo>
                    <a:pt x="11" y="90"/>
                  </a:lnTo>
                  <a:lnTo>
                    <a:pt x="3" y="75"/>
                  </a:lnTo>
                  <a:lnTo>
                    <a:pt x="0" y="57"/>
                  </a:lnTo>
                  <a:lnTo>
                    <a:pt x="3" y="38"/>
                  </a:lnTo>
                  <a:lnTo>
                    <a:pt x="11" y="23"/>
                  </a:lnTo>
                  <a:lnTo>
                    <a:pt x="23" y="11"/>
                  </a:lnTo>
                  <a:lnTo>
                    <a:pt x="39" y="3"/>
                  </a:lnTo>
                  <a:lnTo>
                    <a:pt x="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endParaRPr lang="en-US"/>
            </a:p>
          </p:txBody>
        </p:sp>
      </p:grpSp>
    </p:spTree>
    <p:custDataLst>
      <p:tags r:id="rId1"/>
    </p:custDataLst>
    <p:extLst>
      <p:ext uri="{BB962C8B-B14F-4D97-AF65-F5344CB8AC3E}">
        <p14:creationId xmlns:p14="http://schemas.microsoft.com/office/powerpoint/2010/main" val="312213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3200"/>
            <a:ext cx="8255000" cy="1055310"/>
          </a:xfrm>
          <a:prstGeom prst="rect">
            <a:avLst/>
          </a:prstGeom>
        </p:spPr>
        <p:txBody>
          <a:bodyPr/>
          <a:lstStyle>
            <a:lvl1pPr algn="l" rtl="0" eaLnBrk="1" fontAlgn="base" hangingPunct="1">
              <a:lnSpc>
                <a:spcPct val="105000"/>
              </a:lnSpc>
              <a:spcBef>
                <a:spcPct val="0"/>
              </a:spcBef>
              <a:spcAft>
                <a:spcPct val="0"/>
              </a:spcAft>
              <a:defRPr sz="3200" b="0" spc="-100" baseline="0">
                <a:solidFill>
                  <a:schemeClr val="tx2"/>
                </a:solidFill>
                <a:latin typeface="Century Gothic" panose="020B0502020202020204" pitchFamily="34" charset="0"/>
                <a:ea typeface="MS PGothic"/>
                <a:cs typeface="Century Gothic" panose="020B0502020202020204" pitchFamily="34" charset="0"/>
              </a:defRPr>
            </a:lvl1pPr>
            <a:lvl2pPr algn="l" rtl="0" eaLnBrk="1" fontAlgn="base" hangingPunct="1">
              <a:lnSpc>
                <a:spcPct val="105000"/>
              </a:lnSpc>
              <a:spcBef>
                <a:spcPct val="0"/>
              </a:spcBef>
              <a:spcAft>
                <a:spcPct val="0"/>
              </a:spcAft>
              <a:defRPr sz="3200">
                <a:solidFill>
                  <a:schemeClr val="tx2"/>
                </a:solidFill>
                <a:latin typeface="Georgia" pitchFamily="18" charset="0"/>
                <a:ea typeface="MS PGothic"/>
                <a:cs typeface="MS PGothic"/>
              </a:defRPr>
            </a:lvl2pPr>
            <a:lvl3pPr algn="l" rtl="0" eaLnBrk="1" fontAlgn="base" hangingPunct="1">
              <a:lnSpc>
                <a:spcPct val="105000"/>
              </a:lnSpc>
              <a:spcBef>
                <a:spcPct val="0"/>
              </a:spcBef>
              <a:spcAft>
                <a:spcPct val="0"/>
              </a:spcAft>
              <a:defRPr sz="3200">
                <a:solidFill>
                  <a:schemeClr val="tx2"/>
                </a:solidFill>
                <a:latin typeface="Georgia" pitchFamily="18" charset="0"/>
                <a:ea typeface="MS PGothic"/>
                <a:cs typeface="MS PGothic"/>
              </a:defRPr>
            </a:lvl3pPr>
            <a:lvl4pPr algn="l" rtl="0" eaLnBrk="1" fontAlgn="base" hangingPunct="1">
              <a:lnSpc>
                <a:spcPct val="105000"/>
              </a:lnSpc>
              <a:spcBef>
                <a:spcPct val="0"/>
              </a:spcBef>
              <a:spcAft>
                <a:spcPct val="0"/>
              </a:spcAft>
              <a:defRPr sz="3200">
                <a:solidFill>
                  <a:schemeClr val="tx2"/>
                </a:solidFill>
                <a:latin typeface="Georgia" pitchFamily="18" charset="0"/>
                <a:ea typeface="MS PGothic"/>
                <a:cs typeface="MS PGothic"/>
              </a:defRPr>
            </a:lvl4pPr>
            <a:lvl5pPr algn="l" rtl="0" eaLnBrk="1" fontAlgn="base" hangingPunct="1">
              <a:lnSpc>
                <a:spcPct val="105000"/>
              </a:lnSpc>
              <a:spcBef>
                <a:spcPct val="0"/>
              </a:spcBef>
              <a:spcAft>
                <a:spcPct val="0"/>
              </a:spcAft>
              <a:defRPr sz="3200">
                <a:solidFill>
                  <a:schemeClr val="tx2"/>
                </a:solidFill>
                <a:latin typeface="Georgia" pitchFamily="18" charset="0"/>
                <a:ea typeface="MS PGothic"/>
                <a:cs typeface="MS PGothic"/>
              </a:defRPr>
            </a:lvl5pPr>
            <a:lvl6pPr marL="457200" algn="l" rtl="0" eaLnBrk="1" fontAlgn="base" hangingPunct="1">
              <a:lnSpc>
                <a:spcPct val="105000"/>
              </a:lnSpc>
              <a:spcBef>
                <a:spcPct val="0"/>
              </a:spcBef>
              <a:spcAft>
                <a:spcPct val="0"/>
              </a:spcAft>
              <a:defRPr sz="3200">
                <a:solidFill>
                  <a:schemeClr val="tx2"/>
                </a:solidFill>
                <a:latin typeface="Georgia" pitchFamily="18" charset="0"/>
                <a:ea typeface="ＭＳ Ｐゴシック" pitchFamily="34" charset="-128"/>
              </a:defRPr>
            </a:lvl6pPr>
            <a:lvl7pPr marL="914400" algn="l" rtl="0" eaLnBrk="1" fontAlgn="base" hangingPunct="1">
              <a:lnSpc>
                <a:spcPct val="105000"/>
              </a:lnSpc>
              <a:spcBef>
                <a:spcPct val="0"/>
              </a:spcBef>
              <a:spcAft>
                <a:spcPct val="0"/>
              </a:spcAft>
              <a:defRPr sz="3200">
                <a:solidFill>
                  <a:schemeClr val="tx2"/>
                </a:solidFill>
                <a:latin typeface="Georgia" pitchFamily="18" charset="0"/>
                <a:ea typeface="ＭＳ Ｐゴシック" pitchFamily="34" charset="-128"/>
              </a:defRPr>
            </a:lvl7pPr>
            <a:lvl8pPr marL="1371600" algn="l" rtl="0" eaLnBrk="1" fontAlgn="base" hangingPunct="1">
              <a:lnSpc>
                <a:spcPct val="105000"/>
              </a:lnSpc>
              <a:spcBef>
                <a:spcPct val="0"/>
              </a:spcBef>
              <a:spcAft>
                <a:spcPct val="0"/>
              </a:spcAft>
              <a:defRPr sz="3200">
                <a:solidFill>
                  <a:schemeClr val="tx2"/>
                </a:solidFill>
                <a:latin typeface="Georgia" pitchFamily="18" charset="0"/>
                <a:ea typeface="ＭＳ Ｐゴシック" pitchFamily="34" charset="-128"/>
              </a:defRPr>
            </a:lvl8pPr>
            <a:lvl9pPr marL="1828800" algn="l" rtl="0" eaLnBrk="1" fontAlgn="base" hangingPunct="1">
              <a:lnSpc>
                <a:spcPct val="105000"/>
              </a:lnSpc>
              <a:spcBef>
                <a:spcPct val="0"/>
              </a:spcBef>
              <a:spcAft>
                <a:spcPct val="0"/>
              </a:spcAft>
              <a:defRPr sz="3200">
                <a:solidFill>
                  <a:schemeClr val="tx2"/>
                </a:solidFill>
                <a:latin typeface="Georgia" pitchFamily="18" charset="0"/>
                <a:ea typeface="ＭＳ Ｐゴシック" pitchFamily="34" charset="-128"/>
              </a:defRPr>
            </a:lvl9pPr>
          </a:lstStyle>
          <a:p>
            <a:pPr algn="ctr"/>
            <a:r>
              <a:rPr lang="en-US" sz="3600" kern="0" dirty="0" smtClean="0">
                <a:solidFill>
                  <a:schemeClr val="accent2"/>
                </a:solidFill>
                <a:latin typeface="Open Sans" panose="020B0606030504020204" pitchFamily="34" charset="0"/>
                <a:ea typeface="Open Sans" panose="020B0606030504020204" pitchFamily="34" charset="0"/>
                <a:cs typeface="Open Sans" panose="020B0606030504020204" pitchFamily="34" charset="0"/>
              </a:rPr>
              <a:t>ADD HANDOUTS FOR CREDIT HERE??</a:t>
            </a:r>
            <a:endParaRPr lang="en-US" sz="3600" kern="0"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123328198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406817" y="3065000"/>
            <a:ext cx="6678606" cy="260463"/>
          </a:xfrm>
          <a:custGeom>
            <a:avLst/>
            <a:gdLst/>
            <a:ahLst/>
            <a:cxnLst/>
            <a:rect l="l" t="t" r="r" b="b"/>
            <a:pathLst>
              <a:path w="259079" h="6113780">
                <a:moveTo>
                  <a:pt x="259080" y="6113525"/>
                </a:moveTo>
                <a:lnTo>
                  <a:pt x="259079" y="0"/>
                </a:lnTo>
                <a:lnTo>
                  <a:pt x="0" y="0"/>
                </a:lnTo>
                <a:lnTo>
                  <a:pt x="0" y="6113525"/>
                </a:lnTo>
                <a:lnTo>
                  <a:pt x="259080" y="6113525"/>
                </a:lnTo>
                <a:close/>
              </a:path>
            </a:pathLst>
          </a:custGeom>
          <a:solidFill>
            <a:schemeClr val="tx2"/>
          </a:solidFill>
        </p:spPr>
        <p:txBody>
          <a:bodyPr wrap="square" lIns="0" tIns="0" rIns="0" bIns="0" rtlCol="0" anchor="ctr"/>
          <a:lstStyle/>
          <a:p>
            <a:r>
              <a:rPr lang="en-US" sz="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Budget $100</a:t>
            </a:r>
            <a:endParaRPr sz="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7" name="object 47"/>
          <p:cNvSpPr txBox="1"/>
          <p:nvPr/>
        </p:nvSpPr>
        <p:spPr>
          <a:xfrm rot="5400000">
            <a:off x="2177508" y="2485484"/>
            <a:ext cx="461665" cy="4003047"/>
          </a:xfrm>
          <a:prstGeom prst="rect">
            <a:avLst/>
          </a:prstGeom>
        </p:spPr>
        <p:txBody>
          <a:bodyPr vert="vert270" wrap="square" lIns="0" tIns="533" rIns="0" bIns="0" rtlCol="0">
            <a:spAutoFit/>
          </a:bodyPr>
          <a:lstStyle/>
          <a:p>
            <a:pPr marL="10673" marR="4270">
              <a:spcBef>
                <a:spcPts val="4"/>
              </a:spcBef>
            </a:pPr>
            <a:r>
              <a:rPr sz="1000" dirty="0">
                <a:latin typeface="Open Sans" panose="020B0606030504020204" pitchFamily="34" charset="0"/>
                <a:ea typeface="Open Sans" panose="020B0606030504020204" pitchFamily="34" charset="0"/>
                <a:cs typeface="Open Sans" panose="020B0606030504020204" pitchFamily="34" charset="0"/>
              </a:rPr>
              <a:t>1. How much </a:t>
            </a:r>
            <a:r>
              <a:rPr sz="1000" spc="-4" dirty="0">
                <a:latin typeface="Open Sans" panose="020B0606030504020204" pitchFamily="34" charset="0"/>
                <a:ea typeface="Open Sans" panose="020B0606030504020204" pitchFamily="34" charset="0"/>
                <a:cs typeface="Open Sans" panose="020B0606030504020204" pitchFamily="34" charset="0"/>
              </a:rPr>
              <a:t>will it </a:t>
            </a:r>
            <a:r>
              <a:rPr sz="1000" dirty="0">
                <a:latin typeface="Open Sans" panose="020B0606030504020204" pitchFamily="34" charset="0"/>
                <a:ea typeface="Open Sans" panose="020B0606030504020204" pitchFamily="34" charset="0"/>
                <a:cs typeface="Open Sans" panose="020B0606030504020204" pitchFamily="34" charset="0"/>
              </a:rPr>
              <a:t>cost to buy 1 skateboard and 2 books? </a:t>
            </a:r>
            <a:r>
              <a:rPr sz="1000" spc="-4" dirty="0">
                <a:latin typeface="Open Sans" panose="020B0606030504020204" pitchFamily="34" charset="0"/>
                <a:ea typeface="Open Sans" panose="020B0606030504020204" pitchFamily="34" charset="0"/>
                <a:cs typeface="Open Sans" panose="020B0606030504020204" pitchFamily="34" charset="0"/>
              </a:rPr>
              <a:t>Remember </a:t>
            </a:r>
            <a:r>
              <a:rPr sz="1000" dirty="0">
                <a:latin typeface="Open Sans" panose="020B0606030504020204" pitchFamily="34" charset="0"/>
                <a:ea typeface="Open Sans" panose="020B0606030504020204" pitchFamily="34" charset="0"/>
                <a:cs typeface="Open Sans" panose="020B0606030504020204" pitchFamily="34" charset="0"/>
              </a:rPr>
              <a:t>to calculate 10% sales tax and add </a:t>
            </a:r>
            <a:r>
              <a:rPr sz="1000" spc="-4" dirty="0">
                <a:latin typeface="Open Sans" panose="020B0606030504020204" pitchFamily="34" charset="0"/>
                <a:ea typeface="Open Sans" panose="020B0606030504020204" pitchFamily="34" charset="0"/>
                <a:cs typeface="Open Sans" panose="020B0606030504020204" pitchFamily="34" charset="0"/>
              </a:rPr>
              <a:t>it </a:t>
            </a:r>
            <a:r>
              <a:rPr sz="1000" dirty="0">
                <a:latin typeface="Open Sans" panose="020B0606030504020204" pitchFamily="34" charset="0"/>
                <a:ea typeface="Open Sans" panose="020B0606030504020204" pitchFamily="34" charset="0"/>
                <a:cs typeface="Open Sans" panose="020B0606030504020204" pitchFamily="34" charset="0"/>
              </a:rPr>
              <a:t>to  the</a:t>
            </a:r>
            <a:r>
              <a:rPr sz="1000" spc="-4" dirty="0">
                <a:latin typeface="Open Sans" panose="020B0606030504020204" pitchFamily="34" charset="0"/>
                <a:ea typeface="Open Sans" panose="020B0606030504020204" pitchFamily="34" charset="0"/>
                <a:cs typeface="Open Sans" panose="020B0606030504020204" pitchFamily="34" charset="0"/>
              </a:rPr>
              <a:t> </a:t>
            </a:r>
            <a:r>
              <a:rPr sz="1000" dirty="0">
                <a:latin typeface="Open Sans" panose="020B0606030504020204" pitchFamily="34" charset="0"/>
                <a:ea typeface="Open Sans" panose="020B0606030504020204" pitchFamily="34" charset="0"/>
                <a:cs typeface="Open Sans" panose="020B0606030504020204" pitchFamily="34" charset="0"/>
              </a:rPr>
              <a:t>total</a:t>
            </a:r>
            <a:r>
              <a:rPr sz="1000" dirty="0" smtClean="0">
                <a:latin typeface="Open Sans" panose="020B0606030504020204" pitchFamily="34" charset="0"/>
                <a:ea typeface="Open Sans" panose="020B0606030504020204" pitchFamily="34" charset="0"/>
                <a:cs typeface="Open Sans" panose="020B0606030504020204" pitchFamily="34" charset="0"/>
              </a:rPr>
              <a:t>.</a:t>
            </a:r>
            <a:endParaRPr lang="en-US" sz="1000" dirty="0" smtClean="0">
              <a:latin typeface="Open Sans" panose="020B0606030504020204" pitchFamily="34" charset="0"/>
              <a:ea typeface="Open Sans" panose="020B0606030504020204" pitchFamily="34" charset="0"/>
              <a:cs typeface="Open Sans" panose="020B0606030504020204" pitchFamily="34" charset="0"/>
            </a:endParaRPr>
          </a:p>
          <a:p>
            <a:pPr marL="10673" marR="4270">
              <a:spcBef>
                <a:spcPts val="4"/>
              </a:spcBef>
            </a:pPr>
            <a:endParaRPr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48" name="object 48"/>
          <p:cNvSpPr txBox="1"/>
          <p:nvPr/>
        </p:nvSpPr>
        <p:spPr>
          <a:xfrm rot="5400000">
            <a:off x="2034394" y="3395926"/>
            <a:ext cx="615553" cy="3850058"/>
          </a:xfrm>
          <a:prstGeom prst="rect">
            <a:avLst/>
          </a:prstGeom>
        </p:spPr>
        <p:txBody>
          <a:bodyPr vert="vert270" wrap="square" lIns="0" tIns="533" rIns="0" bIns="0" rtlCol="0">
            <a:spAutoFit/>
          </a:bodyPr>
          <a:lstStyle/>
          <a:p>
            <a:pPr marL="10673" marR="4270">
              <a:spcBef>
                <a:spcPts val="4"/>
              </a:spcBef>
            </a:pPr>
            <a:r>
              <a:rPr sz="1000" spc="-4" dirty="0">
                <a:latin typeface="Open Sans" panose="020B0606030504020204" pitchFamily="34" charset="0"/>
                <a:ea typeface="Open Sans" panose="020B0606030504020204" pitchFamily="34" charset="0"/>
                <a:cs typeface="Open Sans" panose="020B0606030504020204" pitchFamily="34" charset="0"/>
              </a:rPr>
              <a:t>2. Can </a:t>
            </a:r>
            <a:r>
              <a:rPr sz="1000" dirty="0">
                <a:latin typeface="Open Sans" panose="020B0606030504020204" pitchFamily="34" charset="0"/>
                <a:ea typeface="Open Sans" panose="020B0606030504020204" pitchFamily="34" charset="0"/>
                <a:cs typeface="Open Sans" panose="020B0606030504020204" pitchFamily="34" charset="0"/>
              </a:rPr>
              <a:t>you </a:t>
            </a:r>
            <a:r>
              <a:rPr sz="1000" spc="-4" dirty="0">
                <a:latin typeface="Open Sans" panose="020B0606030504020204" pitchFamily="34" charset="0"/>
                <a:ea typeface="Open Sans" panose="020B0606030504020204" pitchFamily="34" charset="0"/>
                <a:cs typeface="Open Sans" panose="020B0606030504020204" pitchFamily="34" charset="0"/>
              </a:rPr>
              <a:t>buy </a:t>
            </a:r>
            <a:r>
              <a:rPr sz="1000" dirty="0">
                <a:latin typeface="Open Sans" panose="020B0606030504020204" pitchFamily="34" charset="0"/>
                <a:ea typeface="Open Sans" panose="020B0606030504020204" pitchFamily="34" charset="0"/>
                <a:cs typeface="Open Sans" panose="020B0606030504020204" pitchFamily="34" charset="0"/>
              </a:rPr>
              <a:t>1 skateboard, 1 </a:t>
            </a:r>
            <a:r>
              <a:rPr sz="1000" spc="-4" dirty="0">
                <a:latin typeface="Open Sans" panose="020B0606030504020204" pitchFamily="34" charset="0"/>
                <a:ea typeface="Open Sans" panose="020B0606030504020204" pitchFamily="34" charset="0"/>
                <a:cs typeface="Open Sans" panose="020B0606030504020204" pitchFamily="34" charset="0"/>
              </a:rPr>
              <a:t>pair of ear buds, and </a:t>
            </a:r>
            <a:r>
              <a:rPr sz="1000" dirty="0">
                <a:latin typeface="Open Sans" panose="020B0606030504020204" pitchFamily="34" charset="0"/>
                <a:ea typeface="Open Sans" panose="020B0606030504020204" pitchFamily="34" charset="0"/>
                <a:cs typeface="Open Sans" panose="020B0606030504020204" pitchFamily="34" charset="0"/>
              </a:rPr>
              <a:t>1 video </a:t>
            </a:r>
            <a:r>
              <a:rPr sz="1000" spc="-4" dirty="0">
                <a:latin typeface="Open Sans" panose="020B0606030504020204" pitchFamily="34" charset="0"/>
                <a:ea typeface="Open Sans" panose="020B0606030504020204" pitchFamily="34" charset="0"/>
                <a:cs typeface="Open Sans" panose="020B0606030504020204" pitchFamily="34" charset="0"/>
              </a:rPr>
              <a:t>game, and </a:t>
            </a:r>
            <a:r>
              <a:rPr sz="1000" dirty="0">
                <a:latin typeface="Open Sans" panose="020B0606030504020204" pitchFamily="34" charset="0"/>
                <a:ea typeface="Open Sans" panose="020B0606030504020204" pitchFamily="34" charset="0"/>
                <a:cs typeface="Open Sans" panose="020B0606030504020204" pitchFamily="34" charset="0"/>
              </a:rPr>
              <a:t>yet stay </a:t>
            </a:r>
            <a:r>
              <a:rPr sz="1000" spc="-4" dirty="0">
                <a:latin typeface="Open Sans" panose="020B0606030504020204" pitchFamily="34" charset="0"/>
                <a:ea typeface="Open Sans" panose="020B0606030504020204" pitchFamily="34" charset="0"/>
                <a:cs typeface="Open Sans" panose="020B0606030504020204" pitchFamily="34" charset="0"/>
              </a:rPr>
              <a:t>within </a:t>
            </a:r>
            <a:r>
              <a:rPr sz="1000" dirty="0">
                <a:latin typeface="Open Sans" panose="020B0606030504020204" pitchFamily="34" charset="0"/>
                <a:ea typeface="Open Sans" panose="020B0606030504020204" pitchFamily="34" charset="0"/>
                <a:cs typeface="Open Sans" panose="020B0606030504020204" pitchFamily="34" charset="0"/>
              </a:rPr>
              <a:t>your </a:t>
            </a:r>
            <a:r>
              <a:rPr sz="1000" spc="-4" dirty="0">
                <a:latin typeface="Open Sans" panose="020B0606030504020204" pitchFamily="34" charset="0"/>
                <a:ea typeface="Open Sans" panose="020B0606030504020204" pitchFamily="34" charset="0"/>
                <a:cs typeface="Open Sans" panose="020B0606030504020204" pitchFamily="34" charset="0"/>
              </a:rPr>
              <a:t>$100 budget?  Remember </a:t>
            </a:r>
            <a:r>
              <a:rPr sz="1000" dirty="0">
                <a:latin typeface="Open Sans" panose="020B0606030504020204" pitchFamily="34" charset="0"/>
                <a:ea typeface="Open Sans" panose="020B0606030504020204" pitchFamily="34" charset="0"/>
                <a:cs typeface="Open Sans" panose="020B0606030504020204" pitchFamily="34" charset="0"/>
              </a:rPr>
              <a:t>to calculate </a:t>
            </a:r>
            <a:r>
              <a:rPr sz="1000" spc="-4" dirty="0">
                <a:latin typeface="Open Sans" panose="020B0606030504020204" pitchFamily="34" charset="0"/>
                <a:ea typeface="Open Sans" panose="020B0606030504020204" pitchFamily="34" charset="0"/>
                <a:cs typeface="Open Sans" panose="020B0606030504020204" pitchFamily="34" charset="0"/>
              </a:rPr>
              <a:t>10% </a:t>
            </a:r>
            <a:r>
              <a:rPr sz="1000" dirty="0">
                <a:latin typeface="Open Sans" panose="020B0606030504020204" pitchFamily="34" charset="0"/>
                <a:ea typeface="Open Sans" panose="020B0606030504020204" pitchFamily="34" charset="0"/>
                <a:cs typeface="Open Sans" panose="020B0606030504020204" pitchFamily="34" charset="0"/>
              </a:rPr>
              <a:t>sales tax </a:t>
            </a:r>
            <a:r>
              <a:rPr sz="1000" spc="-4" dirty="0">
                <a:latin typeface="Open Sans" panose="020B0606030504020204" pitchFamily="34" charset="0"/>
                <a:ea typeface="Open Sans" panose="020B0606030504020204" pitchFamily="34" charset="0"/>
                <a:cs typeface="Open Sans" panose="020B0606030504020204" pitchFamily="34" charset="0"/>
              </a:rPr>
              <a:t>and add it </a:t>
            </a:r>
            <a:r>
              <a:rPr sz="1000" dirty="0">
                <a:latin typeface="Open Sans" panose="020B0606030504020204" pitchFamily="34" charset="0"/>
                <a:ea typeface="Open Sans" panose="020B0606030504020204" pitchFamily="34" charset="0"/>
                <a:cs typeface="Open Sans" panose="020B0606030504020204" pitchFamily="34" charset="0"/>
              </a:rPr>
              <a:t>to the</a:t>
            </a:r>
            <a:r>
              <a:rPr sz="1000" spc="12" dirty="0">
                <a:latin typeface="Open Sans" panose="020B0606030504020204" pitchFamily="34" charset="0"/>
                <a:ea typeface="Open Sans" panose="020B0606030504020204" pitchFamily="34" charset="0"/>
                <a:cs typeface="Open Sans" panose="020B0606030504020204" pitchFamily="34" charset="0"/>
              </a:rPr>
              <a:t> </a:t>
            </a:r>
            <a:r>
              <a:rPr sz="1000" dirty="0">
                <a:latin typeface="Open Sans" panose="020B0606030504020204" pitchFamily="34" charset="0"/>
                <a:ea typeface="Open Sans" panose="020B0606030504020204" pitchFamily="34" charset="0"/>
                <a:cs typeface="Open Sans" panose="020B0606030504020204" pitchFamily="34" charset="0"/>
              </a:rPr>
              <a:t>total</a:t>
            </a:r>
            <a:r>
              <a:rPr sz="1000" dirty="0" smtClean="0">
                <a:latin typeface="Open Sans" panose="020B0606030504020204" pitchFamily="34" charset="0"/>
                <a:ea typeface="Open Sans" panose="020B0606030504020204" pitchFamily="34" charset="0"/>
                <a:cs typeface="Open Sans" panose="020B0606030504020204" pitchFamily="34" charset="0"/>
              </a:rPr>
              <a:t>.</a:t>
            </a:r>
            <a:endParaRPr lang="en-US" sz="1000" dirty="0" smtClean="0">
              <a:latin typeface="Open Sans" panose="020B0606030504020204" pitchFamily="34" charset="0"/>
              <a:ea typeface="Open Sans" panose="020B0606030504020204" pitchFamily="34" charset="0"/>
              <a:cs typeface="Open Sans" panose="020B0606030504020204" pitchFamily="34" charset="0"/>
            </a:endParaRPr>
          </a:p>
          <a:p>
            <a:pPr marL="10673" marR="4270">
              <a:spcBef>
                <a:spcPts val="4"/>
              </a:spcBef>
            </a:pPr>
            <a:endParaRPr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49" name="object 49"/>
          <p:cNvSpPr txBox="1"/>
          <p:nvPr/>
        </p:nvSpPr>
        <p:spPr>
          <a:xfrm rot="5400000">
            <a:off x="6559823" y="2496803"/>
            <a:ext cx="461665" cy="3942336"/>
          </a:xfrm>
          <a:prstGeom prst="rect">
            <a:avLst/>
          </a:prstGeom>
        </p:spPr>
        <p:txBody>
          <a:bodyPr vert="vert270" wrap="square" lIns="0" tIns="533" rIns="0" bIns="0" rtlCol="0">
            <a:spAutoFit/>
          </a:bodyPr>
          <a:lstStyle/>
          <a:p>
            <a:pPr marL="10673">
              <a:spcBef>
                <a:spcPts val="4"/>
              </a:spcBef>
            </a:pPr>
            <a:r>
              <a:rPr sz="1000" spc="-4" dirty="0">
                <a:latin typeface="Open Sans" panose="020B0606030504020204" pitchFamily="34" charset="0"/>
                <a:ea typeface="Open Sans" panose="020B0606030504020204" pitchFamily="34" charset="0"/>
                <a:cs typeface="Open Sans" panose="020B0606030504020204" pitchFamily="34" charset="0"/>
              </a:rPr>
              <a:t>3. How much, with sales tax, </a:t>
            </a:r>
            <a:r>
              <a:rPr sz="1000" dirty="0">
                <a:latin typeface="Open Sans" panose="020B0606030504020204" pitchFamily="34" charset="0"/>
                <a:ea typeface="Open Sans" panose="020B0606030504020204" pitchFamily="34" charset="0"/>
                <a:cs typeface="Open Sans" panose="020B0606030504020204" pitchFamily="34" charset="0"/>
              </a:rPr>
              <a:t>is the </a:t>
            </a:r>
            <a:r>
              <a:rPr sz="1000" spc="-4" dirty="0">
                <a:latin typeface="Open Sans" panose="020B0606030504020204" pitchFamily="34" charset="0"/>
                <a:ea typeface="Open Sans" panose="020B0606030504020204" pitchFamily="34" charset="0"/>
                <a:cs typeface="Open Sans" panose="020B0606030504020204" pitchFamily="34" charset="0"/>
              </a:rPr>
              <a:t>least you can spend if you buy at least </a:t>
            </a:r>
            <a:r>
              <a:rPr sz="1000" dirty="0">
                <a:latin typeface="Open Sans" panose="020B0606030504020204" pitchFamily="34" charset="0"/>
                <a:ea typeface="Open Sans" panose="020B0606030504020204" pitchFamily="34" charset="0"/>
                <a:cs typeface="Open Sans" panose="020B0606030504020204" pitchFamily="34" charset="0"/>
              </a:rPr>
              <a:t>1</a:t>
            </a:r>
            <a:r>
              <a:rPr sz="1000" spc="-113" dirty="0">
                <a:latin typeface="Open Sans" panose="020B0606030504020204" pitchFamily="34" charset="0"/>
                <a:ea typeface="Open Sans" panose="020B0606030504020204" pitchFamily="34" charset="0"/>
                <a:cs typeface="Open Sans" panose="020B0606030504020204" pitchFamily="34" charset="0"/>
              </a:rPr>
              <a:t> </a:t>
            </a:r>
            <a:r>
              <a:rPr sz="1000" spc="-4" dirty="0">
                <a:latin typeface="Open Sans" panose="020B0606030504020204" pitchFamily="34" charset="0"/>
                <a:ea typeface="Open Sans" panose="020B0606030504020204" pitchFamily="34" charset="0"/>
                <a:cs typeface="Open Sans" panose="020B0606030504020204" pitchFamily="34" charset="0"/>
              </a:rPr>
              <a:t>item</a:t>
            </a:r>
            <a:r>
              <a:rPr sz="1000" spc="-4" dirty="0" smtClean="0">
                <a:latin typeface="Open Sans" panose="020B0606030504020204" pitchFamily="34" charset="0"/>
                <a:ea typeface="Open Sans" panose="020B0606030504020204" pitchFamily="34" charset="0"/>
                <a:cs typeface="Open Sans" panose="020B0606030504020204" pitchFamily="34" charset="0"/>
              </a:rPr>
              <a:t>?</a:t>
            </a:r>
            <a:endParaRPr lang="en-US" sz="1000" spc="-4" dirty="0" smtClean="0">
              <a:latin typeface="Open Sans" panose="020B0606030504020204" pitchFamily="34" charset="0"/>
              <a:ea typeface="Open Sans" panose="020B0606030504020204" pitchFamily="34" charset="0"/>
              <a:cs typeface="Open Sans" panose="020B0606030504020204" pitchFamily="34" charset="0"/>
            </a:endParaRPr>
          </a:p>
          <a:p>
            <a:pPr marL="10673">
              <a:spcBef>
                <a:spcPts val="4"/>
              </a:spcBef>
            </a:pPr>
            <a:endParaRPr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50" name="object 50"/>
          <p:cNvSpPr txBox="1"/>
          <p:nvPr/>
        </p:nvSpPr>
        <p:spPr>
          <a:xfrm rot="5400000">
            <a:off x="6328990" y="3510767"/>
            <a:ext cx="923330" cy="3942336"/>
          </a:xfrm>
          <a:prstGeom prst="rect">
            <a:avLst/>
          </a:prstGeom>
        </p:spPr>
        <p:txBody>
          <a:bodyPr vert="vert270" wrap="square" lIns="0" tIns="533" rIns="0" bIns="0" rtlCol="0">
            <a:spAutoFit/>
          </a:bodyPr>
          <a:lstStyle/>
          <a:p>
            <a:pPr marL="10673">
              <a:spcBef>
                <a:spcPts val="4"/>
              </a:spcBef>
            </a:pPr>
            <a:r>
              <a:rPr sz="1000" dirty="0">
                <a:latin typeface="Open Sans" panose="020B0606030504020204" pitchFamily="34" charset="0"/>
                <a:ea typeface="Open Sans" panose="020B0606030504020204" pitchFamily="34" charset="0"/>
                <a:cs typeface="Open Sans" panose="020B0606030504020204" pitchFamily="34" charset="0"/>
              </a:rPr>
              <a:t>4.</a:t>
            </a:r>
            <a:r>
              <a:rPr sz="1000" spc="113" dirty="0">
                <a:latin typeface="Open Sans" panose="020B0606030504020204" pitchFamily="34" charset="0"/>
                <a:ea typeface="Open Sans" panose="020B0606030504020204" pitchFamily="34" charset="0"/>
                <a:cs typeface="Open Sans" panose="020B0606030504020204" pitchFamily="34" charset="0"/>
              </a:rPr>
              <a:t> </a:t>
            </a:r>
            <a:r>
              <a:rPr sz="1000" dirty="0">
                <a:latin typeface="Open Sans" panose="020B0606030504020204" pitchFamily="34" charset="0"/>
                <a:ea typeface="Open Sans" panose="020B0606030504020204" pitchFamily="34" charset="0"/>
                <a:cs typeface="Open Sans" panose="020B0606030504020204" pitchFamily="34" charset="0"/>
              </a:rPr>
              <a:t>Which</a:t>
            </a:r>
            <a:r>
              <a:rPr sz="1000" spc="-68" dirty="0">
                <a:latin typeface="Open Sans" panose="020B0606030504020204" pitchFamily="34" charset="0"/>
                <a:ea typeface="Open Sans" panose="020B0606030504020204" pitchFamily="34" charset="0"/>
                <a:cs typeface="Open Sans" panose="020B0606030504020204" pitchFamily="34" charset="0"/>
              </a:rPr>
              <a:t> </a:t>
            </a:r>
            <a:r>
              <a:rPr sz="1000" dirty="0">
                <a:latin typeface="Open Sans" panose="020B0606030504020204" pitchFamily="34" charset="0"/>
                <a:ea typeface="Open Sans" panose="020B0606030504020204" pitchFamily="34" charset="0"/>
                <a:cs typeface="Open Sans" panose="020B0606030504020204" pitchFamily="34" charset="0"/>
              </a:rPr>
              <a:t>combination</a:t>
            </a:r>
            <a:r>
              <a:rPr sz="1000" spc="-63" dirty="0">
                <a:latin typeface="Open Sans" panose="020B0606030504020204" pitchFamily="34" charset="0"/>
                <a:ea typeface="Open Sans" panose="020B0606030504020204" pitchFamily="34" charset="0"/>
                <a:cs typeface="Open Sans" panose="020B0606030504020204" pitchFamily="34" charset="0"/>
              </a:rPr>
              <a:t> </a:t>
            </a:r>
            <a:r>
              <a:rPr sz="1000" dirty="0">
                <a:latin typeface="Open Sans" panose="020B0606030504020204" pitchFamily="34" charset="0"/>
                <a:ea typeface="Open Sans" panose="020B0606030504020204" pitchFamily="34" charset="0"/>
                <a:cs typeface="Open Sans" panose="020B0606030504020204" pitchFamily="34" charset="0"/>
              </a:rPr>
              <a:t>of</a:t>
            </a:r>
            <a:r>
              <a:rPr sz="1000" spc="-75" dirty="0">
                <a:latin typeface="Open Sans" panose="020B0606030504020204" pitchFamily="34" charset="0"/>
                <a:ea typeface="Open Sans" panose="020B0606030504020204" pitchFamily="34" charset="0"/>
                <a:cs typeface="Open Sans" panose="020B0606030504020204" pitchFamily="34" charset="0"/>
              </a:rPr>
              <a:t> </a:t>
            </a:r>
            <a:r>
              <a:rPr sz="1000" dirty="0">
                <a:latin typeface="Open Sans" panose="020B0606030504020204" pitchFamily="34" charset="0"/>
                <a:ea typeface="Open Sans" panose="020B0606030504020204" pitchFamily="34" charset="0"/>
                <a:cs typeface="Open Sans" panose="020B0606030504020204" pitchFamily="34" charset="0"/>
              </a:rPr>
              <a:t>items</a:t>
            </a:r>
            <a:r>
              <a:rPr sz="1000" spc="-101" dirty="0">
                <a:latin typeface="Open Sans" panose="020B0606030504020204" pitchFamily="34" charset="0"/>
                <a:ea typeface="Open Sans" panose="020B0606030504020204" pitchFamily="34" charset="0"/>
                <a:cs typeface="Open Sans" panose="020B0606030504020204" pitchFamily="34" charset="0"/>
              </a:rPr>
              <a:t> </a:t>
            </a:r>
            <a:r>
              <a:rPr sz="1000" dirty="0">
                <a:latin typeface="Open Sans" panose="020B0606030504020204" pitchFamily="34" charset="0"/>
                <a:ea typeface="Open Sans" panose="020B0606030504020204" pitchFamily="34" charset="0"/>
                <a:cs typeface="Open Sans" panose="020B0606030504020204" pitchFamily="34" charset="0"/>
              </a:rPr>
              <a:t>can</a:t>
            </a:r>
            <a:r>
              <a:rPr sz="1000" spc="-68" dirty="0">
                <a:latin typeface="Open Sans" panose="020B0606030504020204" pitchFamily="34" charset="0"/>
                <a:ea typeface="Open Sans" panose="020B0606030504020204" pitchFamily="34" charset="0"/>
                <a:cs typeface="Open Sans" panose="020B0606030504020204" pitchFamily="34" charset="0"/>
              </a:rPr>
              <a:t> </a:t>
            </a:r>
            <a:r>
              <a:rPr sz="1000" dirty="0">
                <a:latin typeface="Open Sans" panose="020B0606030504020204" pitchFamily="34" charset="0"/>
                <a:ea typeface="Open Sans" panose="020B0606030504020204" pitchFamily="34" charset="0"/>
                <a:cs typeface="Open Sans" panose="020B0606030504020204" pitchFamily="34" charset="0"/>
              </a:rPr>
              <a:t>you</a:t>
            </a:r>
            <a:r>
              <a:rPr sz="1000" spc="-68" dirty="0">
                <a:latin typeface="Open Sans" panose="020B0606030504020204" pitchFamily="34" charset="0"/>
                <a:ea typeface="Open Sans" panose="020B0606030504020204" pitchFamily="34" charset="0"/>
                <a:cs typeface="Open Sans" panose="020B0606030504020204" pitchFamily="34" charset="0"/>
              </a:rPr>
              <a:t> </a:t>
            </a:r>
            <a:r>
              <a:rPr sz="1000" dirty="0">
                <a:latin typeface="Open Sans" panose="020B0606030504020204" pitchFamily="34" charset="0"/>
                <a:ea typeface="Open Sans" panose="020B0606030504020204" pitchFamily="34" charset="0"/>
                <a:cs typeface="Open Sans" panose="020B0606030504020204" pitchFamily="34" charset="0"/>
              </a:rPr>
              <a:t>purchase</a:t>
            </a:r>
            <a:r>
              <a:rPr sz="1000" spc="-105" dirty="0">
                <a:latin typeface="Open Sans" panose="020B0606030504020204" pitchFamily="34" charset="0"/>
                <a:ea typeface="Open Sans" panose="020B0606030504020204" pitchFamily="34" charset="0"/>
                <a:cs typeface="Open Sans" panose="020B0606030504020204" pitchFamily="34" charset="0"/>
              </a:rPr>
              <a:t> </a:t>
            </a:r>
            <a:r>
              <a:rPr sz="1000" dirty="0">
                <a:latin typeface="Open Sans" panose="020B0606030504020204" pitchFamily="34" charset="0"/>
                <a:ea typeface="Open Sans" panose="020B0606030504020204" pitchFamily="34" charset="0"/>
                <a:cs typeface="Open Sans" panose="020B0606030504020204" pitchFamily="34" charset="0"/>
              </a:rPr>
              <a:t>without</a:t>
            </a:r>
            <a:r>
              <a:rPr sz="1000" spc="-89" dirty="0">
                <a:latin typeface="Open Sans" panose="020B0606030504020204" pitchFamily="34" charset="0"/>
                <a:ea typeface="Open Sans" panose="020B0606030504020204" pitchFamily="34" charset="0"/>
                <a:cs typeface="Open Sans" panose="020B0606030504020204" pitchFamily="34" charset="0"/>
              </a:rPr>
              <a:t> </a:t>
            </a:r>
            <a:r>
              <a:rPr sz="1000" dirty="0">
                <a:latin typeface="Open Sans" panose="020B0606030504020204" pitchFamily="34" charset="0"/>
                <a:ea typeface="Open Sans" panose="020B0606030504020204" pitchFamily="34" charset="0"/>
                <a:cs typeface="Open Sans" panose="020B0606030504020204" pitchFamily="34" charset="0"/>
              </a:rPr>
              <a:t>spending</a:t>
            </a:r>
            <a:r>
              <a:rPr sz="1000" spc="-63" dirty="0">
                <a:latin typeface="Open Sans" panose="020B0606030504020204" pitchFamily="34" charset="0"/>
                <a:ea typeface="Open Sans" panose="020B0606030504020204" pitchFamily="34" charset="0"/>
                <a:cs typeface="Open Sans" panose="020B0606030504020204" pitchFamily="34" charset="0"/>
              </a:rPr>
              <a:t> </a:t>
            </a:r>
            <a:r>
              <a:rPr sz="1000" dirty="0">
                <a:latin typeface="Open Sans" panose="020B0606030504020204" pitchFamily="34" charset="0"/>
                <a:ea typeface="Open Sans" panose="020B0606030504020204" pitchFamily="34" charset="0"/>
                <a:cs typeface="Open Sans" panose="020B0606030504020204" pitchFamily="34" charset="0"/>
              </a:rPr>
              <a:t>more</a:t>
            </a:r>
            <a:r>
              <a:rPr sz="1000" spc="-96" dirty="0">
                <a:latin typeface="Open Sans" panose="020B0606030504020204" pitchFamily="34" charset="0"/>
                <a:ea typeface="Open Sans" panose="020B0606030504020204" pitchFamily="34" charset="0"/>
                <a:cs typeface="Open Sans" panose="020B0606030504020204" pitchFamily="34" charset="0"/>
              </a:rPr>
              <a:t> </a:t>
            </a:r>
            <a:r>
              <a:rPr sz="1000" dirty="0">
                <a:latin typeface="Open Sans" panose="020B0606030504020204" pitchFamily="34" charset="0"/>
                <a:ea typeface="Open Sans" panose="020B0606030504020204" pitchFamily="34" charset="0"/>
                <a:cs typeface="Open Sans" panose="020B0606030504020204" pitchFamily="34" charset="0"/>
              </a:rPr>
              <a:t>than</a:t>
            </a:r>
            <a:r>
              <a:rPr sz="1000" spc="-68" dirty="0">
                <a:latin typeface="Open Sans" panose="020B0606030504020204" pitchFamily="34" charset="0"/>
                <a:ea typeface="Open Sans" panose="020B0606030504020204" pitchFamily="34" charset="0"/>
                <a:cs typeface="Open Sans" panose="020B0606030504020204" pitchFamily="34" charset="0"/>
              </a:rPr>
              <a:t> </a:t>
            </a:r>
            <a:r>
              <a:rPr sz="1000" spc="-12" dirty="0">
                <a:latin typeface="Open Sans" panose="020B0606030504020204" pitchFamily="34" charset="0"/>
                <a:ea typeface="Open Sans" panose="020B0606030504020204" pitchFamily="34" charset="0"/>
                <a:cs typeface="Open Sans" panose="020B0606030504020204" pitchFamily="34" charset="0"/>
              </a:rPr>
              <a:t>$100,</a:t>
            </a:r>
            <a:r>
              <a:rPr sz="1000" spc="-75" dirty="0">
                <a:latin typeface="Open Sans" panose="020B0606030504020204" pitchFamily="34" charset="0"/>
                <a:ea typeface="Open Sans" panose="020B0606030504020204" pitchFamily="34" charset="0"/>
                <a:cs typeface="Open Sans" panose="020B0606030504020204" pitchFamily="34" charset="0"/>
              </a:rPr>
              <a:t> </a:t>
            </a:r>
            <a:r>
              <a:rPr sz="1000" spc="-17" dirty="0">
                <a:latin typeface="Open Sans" panose="020B0606030504020204" pitchFamily="34" charset="0"/>
                <a:ea typeface="Open Sans" panose="020B0606030504020204" pitchFamily="34" charset="0"/>
                <a:cs typeface="Open Sans" panose="020B0606030504020204" pitchFamily="34" charset="0"/>
              </a:rPr>
              <a:t>including</a:t>
            </a:r>
            <a:r>
              <a:rPr sz="1000" spc="-75" dirty="0">
                <a:latin typeface="Open Sans" panose="020B0606030504020204" pitchFamily="34" charset="0"/>
                <a:ea typeface="Open Sans" panose="020B0606030504020204" pitchFamily="34" charset="0"/>
                <a:cs typeface="Open Sans" panose="020B0606030504020204" pitchFamily="34" charset="0"/>
              </a:rPr>
              <a:t> </a:t>
            </a:r>
            <a:r>
              <a:rPr sz="1000" spc="-12" dirty="0">
                <a:latin typeface="Open Sans" panose="020B0606030504020204" pitchFamily="34" charset="0"/>
                <a:ea typeface="Open Sans" panose="020B0606030504020204" pitchFamily="34" charset="0"/>
                <a:cs typeface="Open Sans" panose="020B0606030504020204" pitchFamily="34" charset="0"/>
              </a:rPr>
              <a:t>10%</a:t>
            </a:r>
            <a:r>
              <a:rPr sz="1000" spc="-33" dirty="0">
                <a:latin typeface="Open Sans" panose="020B0606030504020204" pitchFamily="34" charset="0"/>
                <a:ea typeface="Open Sans" panose="020B0606030504020204" pitchFamily="34" charset="0"/>
                <a:cs typeface="Open Sans" panose="020B0606030504020204" pitchFamily="34" charset="0"/>
              </a:rPr>
              <a:t> </a:t>
            </a:r>
            <a:r>
              <a:rPr sz="1000" spc="-17" dirty="0">
                <a:latin typeface="Open Sans" panose="020B0606030504020204" pitchFamily="34" charset="0"/>
                <a:ea typeface="Open Sans" panose="020B0606030504020204" pitchFamily="34" charset="0"/>
                <a:cs typeface="Open Sans" panose="020B0606030504020204" pitchFamily="34" charset="0"/>
              </a:rPr>
              <a:t>sales</a:t>
            </a:r>
            <a:r>
              <a:rPr sz="1000" spc="-33" dirty="0">
                <a:latin typeface="Open Sans" panose="020B0606030504020204" pitchFamily="34" charset="0"/>
                <a:ea typeface="Open Sans" panose="020B0606030504020204" pitchFamily="34" charset="0"/>
                <a:cs typeface="Open Sans" panose="020B0606030504020204" pitchFamily="34" charset="0"/>
              </a:rPr>
              <a:t> </a:t>
            </a:r>
            <a:r>
              <a:rPr sz="1000" spc="-17" dirty="0">
                <a:latin typeface="Open Sans" panose="020B0606030504020204" pitchFamily="34" charset="0"/>
                <a:ea typeface="Open Sans" panose="020B0606030504020204" pitchFamily="34" charset="0"/>
                <a:cs typeface="Open Sans" panose="020B0606030504020204" pitchFamily="34" charset="0"/>
              </a:rPr>
              <a:t>tax</a:t>
            </a:r>
            <a:r>
              <a:rPr sz="1000" spc="-17" dirty="0" smtClean="0">
                <a:latin typeface="Open Sans" panose="020B0606030504020204" pitchFamily="34" charset="0"/>
                <a:ea typeface="Open Sans" panose="020B0606030504020204" pitchFamily="34" charset="0"/>
                <a:cs typeface="Open Sans" panose="020B0606030504020204" pitchFamily="34" charset="0"/>
              </a:rPr>
              <a:t>?</a:t>
            </a:r>
            <a:endParaRPr lang="en-US" sz="1000" spc="-17" dirty="0" smtClean="0">
              <a:latin typeface="Open Sans" panose="020B0606030504020204" pitchFamily="34" charset="0"/>
              <a:ea typeface="Open Sans" panose="020B0606030504020204" pitchFamily="34" charset="0"/>
              <a:cs typeface="Open Sans" panose="020B0606030504020204" pitchFamily="34" charset="0"/>
            </a:endParaRPr>
          </a:p>
          <a:p>
            <a:pPr marL="239273" indent="-228600">
              <a:spcBef>
                <a:spcPts val="4"/>
              </a:spcBef>
              <a:buAutoNum type="alphaLcPeriod"/>
            </a:pPr>
            <a:r>
              <a:rPr lang="en-US" sz="1000" spc="-17" dirty="0" smtClean="0">
                <a:latin typeface="Open Sans" panose="020B0606030504020204" pitchFamily="34" charset="0"/>
                <a:ea typeface="Open Sans" panose="020B0606030504020204" pitchFamily="34" charset="0"/>
                <a:cs typeface="Open Sans" panose="020B0606030504020204" pitchFamily="34" charset="0"/>
              </a:rPr>
              <a:t>2 Books / 1 Skateboard / 1 Video Game</a:t>
            </a:r>
          </a:p>
          <a:p>
            <a:pPr marL="239273" indent="-228600">
              <a:spcBef>
                <a:spcPts val="4"/>
              </a:spcBef>
              <a:buAutoNum type="alphaLcPeriod"/>
            </a:pPr>
            <a:r>
              <a:rPr lang="en-US" sz="1000" spc="-17" dirty="0" smtClean="0">
                <a:latin typeface="Open Sans" panose="020B0606030504020204" pitchFamily="34" charset="0"/>
                <a:ea typeface="Open Sans" panose="020B0606030504020204" pitchFamily="34" charset="0"/>
                <a:cs typeface="Open Sans" panose="020B0606030504020204" pitchFamily="34" charset="0"/>
              </a:rPr>
              <a:t>1 Board Game / 1 Skateboard / 1 Video Game</a:t>
            </a:r>
          </a:p>
          <a:p>
            <a:pPr marL="239273" indent="-228600">
              <a:spcBef>
                <a:spcPts val="4"/>
              </a:spcBef>
              <a:buAutoNum type="alphaLcPeriod"/>
            </a:pPr>
            <a:r>
              <a:rPr lang="en-US" sz="1000" spc="-17" dirty="0" smtClean="0">
                <a:latin typeface="Open Sans" panose="020B0606030504020204" pitchFamily="34" charset="0"/>
                <a:ea typeface="Open Sans" panose="020B0606030504020204" pitchFamily="34" charset="0"/>
                <a:cs typeface="Open Sans" panose="020B0606030504020204" pitchFamily="34" charset="0"/>
              </a:rPr>
              <a:t>1 Video Game / 1 Ear Buds / 1 </a:t>
            </a:r>
            <a:r>
              <a:rPr lang="en-US" sz="1000" spc="-17" dirty="0" err="1" smtClean="0">
                <a:latin typeface="Open Sans" panose="020B0606030504020204" pitchFamily="34" charset="0"/>
                <a:ea typeface="Open Sans" panose="020B0606030504020204" pitchFamily="34" charset="0"/>
                <a:cs typeface="Open Sans" panose="020B0606030504020204" pitchFamily="34" charset="0"/>
              </a:rPr>
              <a:t>Tshirt</a:t>
            </a:r>
            <a:endParaRPr lang="en-US" sz="1000" spc="-17" dirty="0" smtClean="0">
              <a:latin typeface="Open Sans" panose="020B0606030504020204" pitchFamily="34" charset="0"/>
              <a:ea typeface="Open Sans" panose="020B0606030504020204" pitchFamily="34" charset="0"/>
              <a:cs typeface="Open Sans" panose="020B0606030504020204" pitchFamily="34" charset="0"/>
            </a:endParaRPr>
          </a:p>
          <a:p>
            <a:pPr marL="239273" indent="-228600">
              <a:spcBef>
                <a:spcPts val="4"/>
              </a:spcBef>
              <a:buAutoNum type="alphaLcPeriod"/>
            </a:pPr>
            <a:r>
              <a:rPr lang="en-US" sz="1000" spc="-17" dirty="0" smtClean="0">
                <a:latin typeface="Open Sans" panose="020B0606030504020204" pitchFamily="34" charset="0"/>
                <a:ea typeface="Open Sans" panose="020B0606030504020204" pitchFamily="34" charset="0"/>
                <a:cs typeface="Open Sans" panose="020B0606030504020204" pitchFamily="34" charset="0"/>
              </a:rPr>
              <a:t>10 Books</a:t>
            </a:r>
          </a:p>
        </p:txBody>
      </p:sp>
      <p:graphicFrame>
        <p:nvGraphicFramePr>
          <p:cNvPr id="61" name="Table 60"/>
          <p:cNvGraphicFramePr>
            <a:graphicFrameLocks noGrp="1"/>
          </p:cNvGraphicFramePr>
          <p:nvPr>
            <p:extLst/>
          </p:nvPr>
        </p:nvGraphicFramePr>
        <p:xfrm>
          <a:off x="406817" y="3325464"/>
          <a:ext cx="6678606" cy="741680"/>
        </p:xfrm>
        <a:graphic>
          <a:graphicData uri="http://schemas.openxmlformats.org/drawingml/2006/table">
            <a:tbl>
              <a:tblPr firstRow="1" bandRow="1">
                <a:tableStyleId>{5C22544A-7EE6-4342-B048-85BDC9FD1C3A}</a:tableStyleId>
              </a:tblPr>
              <a:tblGrid>
                <a:gridCol w="1113101">
                  <a:extLst>
                    <a:ext uri="{9D8B030D-6E8A-4147-A177-3AD203B41FA5}">
                      <a16:colId xmlns:a16="http://schemas.microsoft.com/office/drawing/2014/main" val="3373332046"/>
                    </a:ext>
                  </a:extLst>
                </a:gridCol>
                <a:gridCol w="1113101">
                  <a:extLst>
                    <a:ext uri="{9D8B030D-6E8A-4147-A177-3AD203B41FA5}">
                      <a16:colId xmlns:a16="http://schemas.microsoft.com/office/drawing/2014/main" val="1862535217"/>
                    </a:ext>
                  </a:extLst>
                </a:gridCol>
                <a:gridCol w="1113101">
                  <a:extLst>
                    <a:ext uri="{9D8B030D-6E8A-4147-A177-3AD203B41FA5}">
                      <a16:colId xmlns:a16="http://schemas.microsoft.com/office/drawing/2014/main" val="92866805"/>
                    </a:ext>
                  </a:extLst>
                </a:gridCol>
                <a:gridCol w="1113101">
                  <a:extLst>
                    <a:ext uri="{9D8B030D-6E8A-4147-A177-3AD203B41FA5}">
                      <a16:colId xmlns:a16="http://schemas.microsoft.com/office/drawing/2014/main" val="3649629084"/>
                    </a:ext>
                  </a:extLst>
                </a:gridCol>
                <a:gridCol w="1113101">
                  <a:extLst>
                    <a:ext uri="{9D8B030D-6E8A-4147-A177-3AD203B41FA5}">
                      <a16:colId xmlns:a16="http://schemas.microsoft.com/office/drawing/2014/main" val="2993658173"/>
                    </a:ext>
                  </a:extLst>
                </a:gridCol>
                <a:gridCol w="1113101">
                  <a:extLst>
                    <a:ext uri="{9D8B030D-6E8A-4147-A177-3AD203B41FA5}">
                      <a16:colId xmlns:a16="http://schemas.microsoft.com/office/drawing/2014/main" val="2123227178"/>
                    </a:ext>
                  </a:extLst>
                </a:gridCol>
              </a:tblGrid>
              <a:tr h="370840">
                <a:tc>
                  <a:txBody>
                    <a:bodyPr/>
                    <a:lstStyle/>
                    <a:p>
                      <a:pPr algn="ctr"/>
                      <a:r>
                        <a:rPr lang="en-US" sz="1050" b="0" dirty="0" smtClean="0">
                          <a:latin typeface="Open Sans" panose="020B0606030504020204" pitchFamily="34" charset="0"/>
                          <a:ea typeface="Open Sans" panose="020B0606030504020204" pitchFamily="34" charset="0"/>
                          <a:cs typeface="Open Sans" panose="020B0606030504020204" pitchFamily="34" charset="0"/>
                        </a:rPr>
                        <a:t>Book</a:t>
                      </a:r>
                      <a:endParaRPr lang="en-US" sz="1050" b="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tx2"/>
                    </a:solidFill>
                  </a:tcPr>
                </a:tc>
                <a:tc>
                  <a:txBody>
                    <a:bodyPr/>
                    <a:lstStyle/>
                    <a:p>
                      <a:pPr algn="ctr"/>
                      <a:r>
                        <a:rPr lang="en-US" sz="1050" b="0" dirty="0" smtClean="0">
                          <a:latin typeface="Open Sans" panose="020B0606030504020204" pitchFamily="34" charset="0"/>
                          <a:ea typeface="Open Sans" panose="020B0606030504020204" pitchFamily="34" charset="0"/>
                          <a:cs typeface="Open Sans" panose="020B0606030504020204" pitchFamily="34" charset="0"/>
                        </a:rPr>
                        <a:t>Skateboard</a:t>
                      </a:r>
                      <a:endParaRPr lang="en-US" sz="1050" b="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tx2"/>
                    </a:solidFill>
                  </a:tcPr>
                </a:tc>
                <a:tc>
                  <a:txBody>
                    <a:bodyPr/>
                    <a:lstStyle/>
                    <a:p>
                      <a:pPr algn="ctr"/>
                      <a:r>
                        <a:rPr lang="en-US" sz="1050" b="0" dirty="0" smtClean="0">
                          <a:latin typeface="Open Sans" panose="020B0606030504020204" pitchFamily="34" charset="0"/>
                          <a:ea typeface="Open Sans" panose="020B0606030504020204" pitchFamily="34" charset="0"/>
                          <a:cs typeface="Open Sans" panose="020B0606030504020204" pitchFamily="34" charset="0"/>
                        </a:rPr>
                        <a:t>Ear</a:t>
                      </a:r>
                      <a:r>
                        <a:rPr lang="en-US" sz="1050" b="0" baseline="0" dirty="0" smtClean="0">
                          <a:latin typeface="Open Sans" panose="020B0606030504020204" pitchFamily="34" charset="0"/>
                          <a:ea typeface="Open Sans" panose="020B0606030504020204" pitchFamily="34" charset="0"/>
                          <a:cs typeface="Open Sans" panose="020B0606030504020204" pitchFamily="34" charset="0"/>
                        </a:rPr>
                        <a:t> Buds</a:t>
                      </a:r>
                      <a:endParaRPr lang="en-US" sz="1050" b="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tx2"/>
                    </a:solidFill>
                  </a:tcPr>
                </a:tc>
                <a:tc>
                  <a:txBody>
                    <a:bodyPr/>
                    <a:lstStyle/>
                    <a:p>
                      <a:pPr algn="ctr"/>
                      <a:r>
                        <a:rPr lang="en-US" sz="1050" b="0" dirty="0" smtClean="0">
                          <a:latin typeface="Open Sans" panose="020B0606030504020204" pitchFamily="34" charset="0"/>
                          <a:ea typeface="Open Sans" panose="020B0606030504020204" pitchFamily="34" charset="0"/>
                          <a:cs typeface="Open Sans" panose="020B0606030504020204" pitchFamily="34" charset="0"/>
                        </a:rPr>
                        <a:t>T-Shirt</a:t>
                      </a:r>
                      <a:endParaRPr lang="en-US" sz="1050" b="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tx2"/>
                    </a:solidFill>
                  </a:tcPr>
                </a:tc>
                <a:tc>
                  <a:txBody>
                    <a:bodyPr/>
                    <a:lstStyle/>
                    <a:p>
                      <a:pPr algn="ctr"/>
                      <a:r>
                        <a:rPr lang="en-US" sz="1050" b="0" dirty="0" smtClean="0">
                          <a:latin typeface="Open Sans" panose="020B0606030504020204" pitchFamily="34" charset="0"/>
                          <a:ea typeface="Open Sans" panose="020B0606030504020204" pitchFamily="34" charset="0"/>
                          <a:cs typeface="Open Sans" panose="020B0606030504020204" pitchFamily="34" charset="0"/>
                        </a:rPr>
                        <a:t>Video Game</a:t>
                      </a:r>
                      <a:endParaRPr lang="en-US" sz="1050" b="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tx2"/>
                    </a:solidFill>
                  </a:tcPr>
                </a:tc>
                <a:tc>
                  <a:txBody>
                    <a:bodyPr/>
                    <a:lstStyle/>
                    <a:p>
                      <a:pPr algn="ctr"/>
                      <a:r>
                        <a:rPr lang="en-US" sz="1050" b="0" dirty="0" smtClean="0">
                          <a:latin typeface="Open Sans" panose="020B0606030504020204" pitchFamily="34" charset="0"/>
                          <a:ea typeface="Open Sans" panose="020B0606030504020204" pitchFamily="34" charset="0"/>
                          <a:cs typeface="Open Sans" panose="020B0606030504020204" pitchFamily="34" charset="0"/>
                        </a:rPr>
                        <a:t>Board Game</a:t>
                      </a:r>
                      <a:endParaRPr lang="en-US" sz="1050" b="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tx2"/>
                    </a:solidFill>
                  </a:tcPr>
                </a:tc>
                <a:extLst>
                  <a:ext uri="{0D108BD9-81ED-4DB2-BD59-A6C34878D82A}">
                    <a16:rowId xmlns:a16="http://schemas.microsoft.com/office/drawing/2014/main" val="3362450816"/>
                  </a:ext>
                </a:extLst>
              </a:tr>
              <a:tr h="370840">
                <a:tc>
                  <a:txBody>
                    <a:bodyPr/>
                    <a:lstStyle/>
                    <a:p>
                      <a:pPr algn="ctr"/>
                      <a:r>
                        <a:rPr lang="en-US" sz="1050" b="0" dirty="0" smtClean="0">
                          <a:latin typeface="Open Sans" panose="020B0606030504020204" pitchFamily="34" charset="0"/>
                          <a:ea typeface="Open Sans" panose="020B0606030504020204" pitchFamily="34" charset="0"/>
                          <a:cs typeface="Open Sans" panose="020B0606030504020204" pitchFamily="34" charset="0"/>
                        </a:rPr>
                        <a:t>$12.99</a:t>
                      </a:r>
                      <a:endParaRPr lang="en-US" sz="1050" b="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95000"/>
                      </a:schemeClr>
                    </a:solidFill>
                  </a:tcPr>
                </a:tc>
                <a:tc>
                  <a:txBody>
                    <a:bodyPr/>
                    <a:lstStyle/>
                    <a:p>
                      <a:pPr algn="ctr"/>
                      <a:r>
                        <a:rPr lang="en-US" sz="1050" b="0" dirty="0" smtClean="0">
                          <a:latin typeface="Open Sans" panose="020B0606030504020204" pitchFamily="34" charset="0"/>
                          <a:ea typeface="Open Sans" panose="020B0606030504020204" pitchFamily="34" charset="0"/>
                          <a:cs typeface="Open Sans" panose="020B0606030504020204" pitchFamily="34" charset="0"/>
                        </a:rPr>
                        <a:t>$45.99</a:t>
                      </a:r>
                      <a:endParaRPr lang="en-US" sz="1050" b="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95000"/>
                      </a:schemeClr>
                    </a:solidFill>
                  </a:tcPr>
                </a:tc>
                <a:tc>
                  <a:txBody>
                    <a:bodyPr/>
                    <a:lstStyle/>
                    <a:p>
                      <a:pPr algn="ctr"/>
                      <a:r>
                        <a:rPr lang="en-US" sz="1050" b="0" dirty="0" smtClean="0">
                          <a:latin typeface="Open Sans" panose="020B0606030504020204" pitchFamily="34" charset="0"/>
                          <a:ea typeface="Open Sans" panose="020B0606030504020204" pitchFamily="34" charset="0"/>
                          <a:cs typeface="Open Sans" panose="020B0606030504020204" pitchFamily="34" charset="0"/>
                        </a:rPr>
                        <a:t>$49.99</a:t>
                      </a:r>
                      <a:endParaRPr lang="en-US" sz="1050" b="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95000"/>
                      </a:schemeClr>
                    </a:solidFill>
                  </a:tcPr>
                </a:tc>
                <a:tc>
                  <a:txBody>
                    <a:bodyPr/>
                    <a:lstStyle/>
                    <a:p>
                      <a:pPr algn="ctr"/>
                      <a:r>
                        <a:rPr lang="en-US" sz="1050" b="0" dirty="0" smtClean="0">
                          <a:latin typeface="Open Sans" panose="020B0606030504020204" pitchFamily="34" charset="0"/>
                          <a:ea typeface="Open Sans" panose="020B0606030504020204" pitchFamily="34" charset="0"/>
                          <a:cs typeface="Open Sans" panose="020B0606030504020204" pitchFamily="34" charset="0"/>
                        </a:rPr>
                        <a:t>$24.99</a:t>
                      </a:r>
                      <a:endParaRPr lang="en-US" sz="1050" b="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95000"/>
                      </a:schemeClr>
                    </a:solidFill>
                  </a:tcPr>
                </a:tc>
                <a:tc>
                  <a:txBody>
                    <a:bodyPr/>
                    <a:lstStyle/>
                    <a:p>
                      <a:pPr algn="ctr"/>
                      <a:r>
                        <a:rPr lang="en-US" sz="1050" b="0" dirty="0" smtClean="0">
                          <a:latin typeface="Open Sans" panose="020B0606030504020204" pitchFamily="34" charset="0"/>
                          <a:ea typeface="Open Sans" panose="020B0606030504020204" pitchFamily="34" charset="0"/>
                          <a:cs typeface="Open Sans" panose="020B0606030504020204" pitchFamily="34" charset="0"/>
                        </a:rPr>
                        <a:t>$45.99</a:t>
                      </a:r>
                      <a:endParaRPr lang="en-US" sz="1050" b="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95000"/>
                      </a:schemeClr>
                    </a:solidFill>
                  </a:tcPr>
                </a:tc>
                <a:tc>
                  <a:txBody>
                    <a:bodyPr/>
                    <a:lstStyle/>
                    <a:p>
                      <a:pPr algn="ctr"/>
                      <a:r>
                        <a:rPr lang="en-US" sz="1050" b="0" dirty="0" smtClean="0">
                          <a:latin typeface="Open Sans" panose="020B0606030504020204" pitchFamily="34" charset="0"/>
                          <a:ea typeface="Open Sans" panose="020B0606030504020204" pitchFamily="34" charset="0"/>
                          <a:cs typeface="Open Sans" panose="020B0606030504020204" pitchFamily="34" charset="0"/>
                        </a:rPr>
                        <a:t>$29.99</a:t>
                      </a:r>
                      <a:endParaRPr lang="en-US" sz="1050" b="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95000"/>
                      </a:schemeClr>
                    </a:solidFill>
                  </a:tcPr>
                </a:tc>
                <a:extLst>
                  <a:ext uri="{0D108BD9-81ED-4DB2-BD59-A6C34878D82A}">
                    <a16:rowId xmlns:a16="http://schemas.microsoft.com/office/drawing/2014/main" val="435513732"/>
                  </a:ext>
                </a:extLst>
              </a:tr>
            </a:tbl>
          </a:graphicData>
        </a:graphic>
      </p:graphicFrame>
      <p:sp>
        <p:nvSpPr>
          <p:cNvPr id="62" name="TextBox 61"/>
          <p:cNvSpPr txBox="1"/>
          <p:nvPr/>
        </p:nvSpPr>
        <p:spPr>
          <a:xfrm>
            <a:off x="342118" y="1315403"/>
            <a:ext cx="2934482" cy="276999"/>
          </a:xfrm>
          <a:prstGeom prst="rect">
            <a:avLst/>
          </a:prstGeom>
          <a:noFill/>
        </p:spPr>
        <p:txBody>
          <a:bodyPr wrap="square" rtlCol="0">
            <a:spAutoFit/>
          </a:bodyPr>
          <a:lstStyle/>
          <a:p>
            <a:r>
              <a:rPr lang="en-US" sz="1200" dirty="0" smtClean="0">
                <a:latin typeface="Open Sans" panose="020B0606030504020204" pitchFamily="34" charset="0"/>
                <a:ea typeface="Open Sans" panose="020B0606030504020204" pitchFamily="34" charset="0"/>
                <a:cs typeface="Open Sans" panose="020B0606030504020204" pitchFamily="34" charset="0"/>
              </a:rPr>
              <a:t>Name - </a:t>
            </a: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63" name="TextBox 62"/>
          <p:cNvSpPr txBox="1"/>
          <p:nvPr/>
        </p:nvSpPr>
        <p:spPr>
          <a:xfrm>
            <a:off x="342118" y="1673417"/>
            <a:ext cx="8430031" cy="707886"/>
          </a:xfrm>
          <a:prstGeom prst="rect">
            <a:avLst/>
          </a:prstGeom>
          <a:noFill/>
        </p:spPr>
        <p:txBody>
          <a:bodyPr wrap="square" rtlCol="0">
            <a:spAutoFit/>
          </a:bodyPr>
          <a:lstStyle/>
          <a:p>
            <a:r>
              <a:rPr lang="en-US" sz="1000" dirty="0" smtClean="0">
                <a:latin typeface="Open Sans" panose="020B0606030504020204" pitchFamily="34" charset="0"/>
                <a:ea typeface="Open Sans" panose="020B0606030504020204" pitchFamily="34" charset="0"/>
                <a:cs typeface="Open Sans" panose="020B0606030504020204" pitchFamily="34" charset="0"/>
              </a:rPr>
              <a:t>You saved </a:t>
            </a:r>
            <a:r>
              <a:rPr lang="en-US" sz="1000" dirty="0">
                <a:latin typeface="Open Sans" panose="020B0606030504020204" pitchFamily="34" charset="0"/>
                <a:ea typeface="Open Sans" panose="020B0606030504020204" pitchFamily="34" charset="0"/>
                <a:cs typeface="Open Sans" panose="020B0606030504020204" pitchFamily="34" charset="0"/>
              </a:rPr>
              <a:t>what you can from your allowance or </a:t>
            </a:r>
            <a:r>
              <a:rPr lang="en-US" sz="1000" dirty="0" smtClean="0">
                <a:latin typeface="Open Sans" panose="020B0606030504020204" pitchFamily="34" charset="0"/>
                <a:ea typeface="Open Sans" panose="020B0606030504020204" pitchFamily="34" charset="0"/>
                <a:cs typeface="Open Sans" panose="020B0606030504020204" pitchFamily="34" charset="0"/>
              </a:rPr>
              <a:t>chores</a:t>
            </a:r>
            <a:r>
              <a:rPr lang="en-US" sz="1000" dirty="0">
                <a:latin typeface="Open Sans" panose="020B0606030504020204" pitchFamily="34" charset="0"/>
                <a:ea typeface="Open Sans" panose="020B0606030504020204" pitchFamily="34" charset="0"/>
                <a:cs typeface="Open Sans" panose="020B0606030504020204" pitchFamily="34" charset="0"/>
              </a:rPr>
              <a:t>. </a:t>
            </a:r>
            <a:r>
              <a:rPr lang="en-US" sz="1000" dirty="0" smtClean="0">
                <a:latin typeface="Open Sans" panose="020B0606030504020204" pitchFamily="34" charset="0"/>
                <a:ea typeface="Open Sans" panose="020B0606030504020204" pitchFamily="34" charset="0"/>
                <a:cs typeface="Open Sans" panose="020B0606030504020204" pitchFamily="34" charset="0"/>
              </a:rPr>
              <a:t> Now it’s </a:t>
            </a:r>
            <a:r>
              <a:rPr lang="en-US" sz="1000" dirty="0">
                <a:latin typeface="Open Sans" panose="020B0606030504020204" pitchFamily="34" charset="0"/>
                <a:ea typeface="Open Sans" panose="020B0606030504020204" pitchFamily="34" charset="0"/>
                <a:cs typeface="Open Sans" panose="020B0606030504020204" pitchFamily="34" charset="0"/>
              </a:rPr>
              <a:t>time to go shopping at the mall!  </a:t>
            </a:r>
            <a:r>
              <a:rPr lang="en-US" sz="1000" dirty="0" smtClean="0">
                <a:latin typeface="Open Sans" panose="020B0606030504020204" pitchFamily="34" charset="0"/>
                <a:ea typeface="Open Sans" panose="020B0606030504020204" pitchFamily="34" charset="0"/>
                <a:cs typeface="Open Sans" panose="020B0606030504020204" pitchFamily="34" charset="0"/>
              </a:rPr>
              <a:t>It’s </a:t>
            </a:r>
            <a:r>
              <a:rPr lang="en-US" sz="1000" dirty="0">
                <a:latin typeface="Open Sans" panose="020B0606030504020204" pitchFamily="34" charset="0"/>
                <a:ea typeface="Open Sans" panose="020B0606030504020204" pitchFamily="34" charset="0"/>
                <a:cs typeface="Open Sans" panose="020B0606030504020204" pitchFamily="34" charset="0"/>
              </a:rPr>
              <a:t>important to </a:t>
            </a:r>
            <a:r>
              <a:rPr lang="en-US" sz="1000" dirty="0" smtClean="0">
                <a:latin typeface="Open Sans" panose="020B0606030504020204" pitchFamily="34" charset="0"/>
                <a:ea typeface="Open Sans" panose="020B0606030504020204" pitchFamily="34" charset="0"/>
                <a:cs typeface="Open Sans" panose="020B0606030504020204" pitchFamily="34" charset="0"/>
              </a:rPr>
              <a:t>include </a:t>
            </a:r>
            <a:r>
              <a:rPr lang="en-US" sz="1000" dirty="0">
                <a:latin typeface="Open Sans" panose="020B0606030504020204" pitchFamily="34" charset="0"/>
                <a:ea typeface="Open Sans" panose="020B0606030504020204" pitchFamily="34" charset="0"/>
                <a:cs typeface="Open Sans" panose="020B0606030504020204" pitchFamily="34" charset="0"/>
              </a:rPr>
              <a:t>sales tax when you are figuring out how much an item will cost. </a:t>
            </a:r>
            <a:r>
              <a:rPr lang="en-US" sz="1000" dirty="0" smtClean="0">
                <a:latin typeface="Open Sans" panose="020B0606030504020204" pitchFamily="34" charset="0"/>
                <a:ea typeface="Open Sans" panose="020B0606030504020204" pitchFamily="34" charset="0"/>
                <a:cs typeface="Open Sans" panose="020B0606030504020204" pitchFamily="34" charset="0"/>
              </a:rPr>
              <a:t> Sales </a:t>
            </a:r>
            <a:r>
              <a:rPr lang="en-US" sz="1000" dirty="0">
                <a:latin typeface="Open Sans" panose="020B0606030504020204" pitchFamily="34" charset="0"/>
                <a:ea typeface="Open Sans" panose="020B0606030504020204" pitchFamily="34" charset="0"/>
                <a:cs typeface="Open Sans" panose="020B0606030504020204" pitchFamily="34" charset="0"/>
              </a:rPr>
              <a:t>tax is one way governments </a:t>
            </a:r>
            <a:r>
              <a:rPr lang="en-US" sz="1000" dirty="0" smtClean="0">
                <a:latin typeface="Open Sans" panose="020B0606030504020204" pitchFamily="34" charset="0"/>
                <a:ea typeface="Open Sans" panose="020B0606030504020204" pitchFamily="34" charset="0"/>
                <a:cs typeface="Open Sans" panose="020B0606030504020204" pitchFamily="34" charset="0"/>
              </a:rPr>
              <a:t>raise </a:t>
            </a:r>
            <a:r>
              <a:rPr lang="en-US" sz="1000" dirty="0">
                <a:latin typeface="Open Sans" panose="020B0606030504020204" pitchFamily="34" charset="0"/>
                <a:ea typeface="Open Sans" panose="020B0606030504020204" pitchFamily="34" charset="0"/>
                <a:cs typeface="Open Sans" panose="020B0606030504020204" pitchFamily="34" charset="0"/>
              </a:rPr>
              <a:t>money to pay for public services such as schools and roads. The amount of sales tax varies by </a:t>
            </a:r>
            <a:r>
              <a:rPr lang="en-US" sz="1000" dirty="0" smtClean="0">
                <a:latin typeface="Open Sans" panose="020B0606030504020204" pitchFamily="34" charset="0"/>
                <a:ea typeface="Open Sans" panose="020B0606030504020204" pitchFamily="34" charset="0"/>
                <a:cs typeface="Open Sans" panose="020B0606030504020204" pitchFamily="34" charset="0"/>
              </a:rPr>
              <a:t>location. The </a:t>
            </a:r>
            <a:r>
              <a:rPr lang="en-US" sz="1000" dirty="0">
                <a:latin typeface="Open Sans" panose="020B0606030504020204" pitchFamily="34" charset="0"/>
                <a:ea typeface="Open Sans" panose="020B0606030504020204" pitchFamily="34" charset="0"/>
                <a:cs typeface="Open Sans" panose="020B0606030504020204" pitchFamily="34" charset="0"/>
              </a:rPr>
              <a:t>total cost  (the cost of the item plus the sales tax) is the amount you need to budget for.</a:t>
            </a:r>
          </a:p>
        </p:txBody>
      </p:sp>
      <p:sp>
        <p:nvSpPr>
          <p:cNvPr id="64" name="TextBox 63"/>
          <p:cNvSpPr txBox="1"/>
          <p:nvPr/>
        </p:nvSpPr>
        <p:spPr>
          <a:xfrm>
            <a:off x="331793" y="2399642"/>
            <a:ext cx="8430031" cy="553998"/>
          </a:xfrm>
          <a:prstGeom prst="rect">
            <a:avLst/>
          </a:prstGeom>
          <a:noFill/>
        </p:spPr>
        <p:txBody>
          <a:bodyPr wrap="squar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Let’s say you’ve budgeted $100 to spend. You’ve also made a list of what </a:t>
            </a:r>
            <a:r>
              <a:rPr lang="en-US" sz="1000" dirty="0" smtClean="0">
                <a:latin typeface="Open Sans" panose="020B0606030504020204" pitchFamily="34" charset="0"/>
                <a:ea typeface="Open Sans" panose="020B0606030504020204" pitchFamily="34" charset="0"/>
                <a:cs typeface="Open Sans" panose="020B0606030504020204" pitchFamily="34" charset="0"/>
              </a:rPr>
              <a:t>you want to </a:t>
            </a:r>
            <a:r>
              <a:rPr lang="en-US" sz="1000" dirty="0">
                <a:latin typeface="Open Sans" panose="020B0606030504020204" pitchFamily="34" charset="0"/>
                <a:ea typeface="Open Sans" panose="020B0606030504020204" pitchFamily="34" charset="0"/>
                <a:cs typeface="Open Sans" panose="020B0606030504020204" pitchFamily="34" charset="0"/>
              </a:rPr>
              <a:t>buy</a:t>
            </a:r>
            <a:r>
              <a:rPr lang="en-US" sz="1000" dirty="0" smtClean="0">
                <a:latin typeface="Open Sans" panose="020B0606030504020204" pitchFamily="34" charset="0"/>
                <a:ea typeface="Open Sans" panose="020B0606030504020204" pitchFamily="34" charset="0"/>
                <a:cs typeface="Open Sans" panose="020B0606030504020204" pitchFamily="34" charset="0"/>
              </a:rPr>
              <a:t>.  </a:t>
            </a:r>
            <a:r>
              <a:rPr lang="en-US" sz="1000" dirty="0">
                <a:latin typeface="Open Sans" panose="020B0606030504020204" pitchFamily="34" charset="0"/>
                <a:ea typeface="Open Sans" panose="020B0606030504020204" pitchFamily="34" charset="0"/>
                <a:cs typeface="Open Sans" panose="020B0606030504020204" pitchFamily="34" charset="0"/>
              </a:rPr>
              <a:t>Keeping your </a:t>
            </a:r>
            <a:r>
              <a:rPr lang="en-US" sz="1000" dirty="0" smtClean="0">
                <a:latin typeface="Open Sans" panose="020B0606030504020204" pitchFamily="34" charset="0"/>
                <a:ea typeface="Open Sans" panose="020B0606030504020204" pitchFamily="34" charset="0"/>
                <a:cs typeface="Open Sans" panose="020B0606030504020204" pitchFamily="34" charset="0"/>
              </a:rPr>
              <a:t>budget </a:t>
            </a:r>
            <a:r>
              <a:rPr lang="en-US" sz="1000" dirty="0">
                <a:latin typeface="Open Sans" panose="020B0606030504020204" pitchFamily="34" charset="0"/>
                <a:ea typeface="Open Sans" panose="020B0606030504020204" pitchFamily="34" charset="0"/>
                <a:cs typeface="Open Sans" panose="020B0606030504020204" pitchFamily="34" charset="0"/>
              </a:rPr>
              <a:t>in mind, buy what you </a:t>
            </a:r>
            <a:r>
              <a:rPr lang="en-US" sz="1000" dirty="0" smtClean="0">
                <a:latin typeface="Open Sans" panose="020B0606030504020204" pitchFamily="34" charset="0"/>
                <a:ea typeface="Open Sans" panose="020B0606030504020204" pitchFamily="34" charset="0"/>
                <a:cs typeface="Open Sans" panose="020B0606030504020204" pitchFamily="34" charset="0"/>
              </a:rPr>
              <a:t>like, but within your budget!  </a:t>
            </a:r>
            <a:r>
              <a:rPr lang="en-US" sz="1000" dirty="0">
                <a:latin typeface="Open Sans" panose="020B0606030504020204" pitchFamily="34" charset="0"/>
                <a:ea typeface="Open Sans" panose="020B0606030504020204" pitchFamily="34" charset="0"/>
                <a:cs typeface="Open Sans" panose="020B0606030504020204" pitchFamily="34" charset="0"/>
              </a:rPr>
              <a:t>T</a:t>
            </a:r>
            <a:r>
              <a:rPr lang="en-US" sz="1000" dirty="0" smtClean="0">
                <a:latin typeface="Open Sans" panose="020B0606030504020204" pitchFamily="34" charset="0"/>
                <a:ea typeface="Open Sans" panose="020B0606030504020204" pitchFamily="34" charset="0"/>
                <a:cs typeface="Open Sans" panose="020B0606030504020204" pitchFamily="34" charset="0"/>
              </a:rPr>
              <a:t>he </a:t>
            </a:r>
            <a:r>
              <a:rPr lang="en-US" sz="1000" dirty="0">
                <a:latin typeface="Open Sans" panose="020B0606030504020204" pitchFamily="34" charset="0"/>
                <a:ea typeface="Open Sans" panose="020B0606030504020204" pitchFamily="34" charset="0"/>
                <a:cs typeface="Open Sans" panose="020B0606030504020204" pitchFamily="34" charset="0"/>
              </a:rPr>
              <a:t>sales tax </a:t>
            </a:r>
            <a:r>
              <a:rPr lang="en-US" sz="1000" dirty="0" smtClean="0">
                <a:latin typeface="Open Sans" panose="020B0606030504020204" pitchFamily="34" charset="0"/>
                <a:ea typeface="Open Sans" panose="020B0606030504020204" pitchFamily="34" charset="0"/>
                <a:cs typeface="Open Sans" panose="020B0606030504020204" pitchFamily="34" charset="0"/>
              </a:rPr>
              <a:t>at the </a:t>
            </a:r>
            <a:r>
              <a:rPr lang="en-US" sz="1000" dirty="0">
                <a:latin typeface="Open Sans" panose="020B0606030504020204" pitchFamily="34" charset="0"/>
                <a:ea typeface="Open Sans" panose="020B0606030504020204" pitchFamily="34" charset="0"/>
                <a:cs typeface="Open Sans" panose="020B0606030504020204" pitchFamily="34" charset="0"/>
              </a:rPr>
              <a:t>mall is 10%. </a:t>
            </a:r>
            <a:r>
              <a:rPr lang="en-US" sz="1000" dirty="0" smtClean="0">
                <a:latin typeface="Open Sans" panose="020B0606030504020204" pitchFamily="34" charset="0"/>
                <a:ea typeface="Open Sans" panose="020B0606030504020204" pitchFamily="34" charset="0"/>
                <a:cs typeface="Open Sans" panose="020B0606030504020204" pitchFamily="34" charset="0"/>
              </a:rPr>
              <a:t> If </a:t>
            </a:r>
            <a:r>
              <a:rPr lang="en-US" sz="1000" dirty="0">
                <a:latin typeface="Open Sans" panose="020B0606030504020204" pitchFamily="34" charset="0"/>
                <a:ea typeface="Open Sans" panose="020B0606030504020204" pitchFamily="34" charset="0"/>
                <a:cs typeface="Open Sans" panose="020B0606030504020204" pitchFamily="34" charset="0"/>
              </a:rPr>
              <a:t>your merchandise costs more than $100, you’ll have to choose which items to return so </a:t>
            </a:r>
            <a:r>
              <a:rPr lang="en-US" sz="1000" dirty="0" smtClean="0">
                <a:latin typeface="Open Sans" panose="020B0606030504020204" pitchFamily="34" charset="0"/>
                <a:ea typeface="Open Sans" panose="020B0606030504020204" pitchFamily="34" charset="0"/>
                <a:cs typeface="Open Sans" panose="020B0606030504020204" pitchFamily="34" charset="0"/>
              </a:rPr>
              <a:t>you </a:t>
            </a:r>
            <a:r>
              <a:rPr lang="en-US" sz="1000" dirty="0">
                <a:latin typeface="Open Sans" panose="020B0606030504020204" pitchFamily="34" charset="0"/>
                <a:ea typeface="Open Sans" panose="020B0606030504020204" pitchFamily="34" charset="0"/>
                <a:cs typeface="Open Sans" panose="020B0606030504020204" pitchFamily="34" charset="0"/>
              </a:rPr>
              <a:t>stick to your budget.</a:t>
            </a:r>
          </a:p>
        </p:txBody>
      </p:sp>
      <p:sp>
        <p:nvSpPr>
          <p:cNvPr id="67" name="Title 66"/>
          <p:cNvSpPr>
            <a:spLocks noGrp="1"/>
          </p:cNvSpPr>
          <p:nvPr>
            <p:ph type="title"/>
          </p:nvPr>
        </p:nvSpPr>
        <p:spPr/>
        <p:txBody>
          <a:bodyPr/>
          <a:lstStyle/>
          <a:p>
            <a:r>
              <a:rPr lang="en-US" dirty="0" smtClean="0"/>
              <a:t>Personal Budget Worksheet</a:t>
            </a:r>
            <a:endParaRPr lang="en-US" dirty="0"/>
          </a:p>
        </p:txBody>
      </p:sp>
    </p:spTree>
    <p:custDataLst>
      <p:tags r:id="rId1"/>
    </p:custDataLst>
    <p:extLst>
      <p:ext uri="{BB962C8B-B14F-4D97-AF65-F5344CB8AC3E}">
        <p14:creationId xmlns:p14="http://schemas.microsoft.com/office/powerpoint/2010/main" val="190028562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 name="Table 60"/>
          <p:cNvGraphicFramePr>
            <a:graphicFrameLocks noGrp="1"/>
          </p:cNvGraphicFramePr>
          <p:nvPr>
            <p:extLst/>
          </p:nvPr>
        </p:nvGraphicFramePr>
        <p:xfrm>
          <a:off x="524282" y="4572000"/>
          <a:ext cx="8039884" cy="1483360"/>
        </p:xfrm>
        <a:graphic>
          <a:graphicData uri="http://schemas.openxmlformats.org/drawingml/2006/table">
            <a:tbl>
              <a:tblPr firstRow="1" bandRow="1">
                <a:tableStyleId>{ED083AE6-46FA-4A59-8FB0-9F97EB10719F}</a:tableStyleId>
              </a:tblPr>
              <a:tblGrid>
                <a:gridCol w="2009971">
                  <a:extLst>
                    <a:ext uri="{9D8B030D-6E8A-4147-A177-3AD203B41FA5}">
                      <a16:colId xmlns:a16="http://schemas.microsoft.com/office/drawing/2014/main" val="3373332046"/>
                    </a:ext>
                  </a:extLst>
                </a:gridCol>
                <a:gridCol w="2009971">
                  <a:extLst>
                    <a:ext uri="{9D8B030D-6E8A-4147-A177-3AD203B41FA5}">
                      <a16:colId xmlns:a16="http://schemas.microsoft.com/office/drawing/2014/main" val="1862535217"/>
                    </a:ext>
                  </a:extLst>
                </a:gridCol>
                <a:gridCol w="2009971">
                  <a:extLst>
                    <a:ext uri="{9D8B030D-6E8A-4147-A177-3AD203B41FA5}">
                      <a16:colId xmlns:a16="http://schemas.microsoft.com/office/drawing/2014/main" val="92866805"/>
                    </a:ext>
                  </a:extLst>
                </a:gridCol>
                <a:gridCol w="2009971">
                  <a:extLst>
                    <a:ext uri="{9D8B030D-6E8A-4147-A177-3AD203B41FA5}">
                      <a16:colId xmlns:a16="http://schemas.microsoft.com/office/drawing/2014/main" val="3649629084"/>
                    </a:ext>
                  </a:extLst>
                </a:gridCol>
              </a:tblGrid>
              <a:tr h="370840">
                <a:tc>
                  <a:txBody>
                    <a:bodyPr/>
                    <a:lstStyle/>
                    <a:p>
                      <a:pPr algn="ctr"/>
                      <a:r>
                        <a:rPr lang="en-US" sz="105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 – Description</a:t>
                      </a:r>
                      <a:endParaRPr lang="en-US" sz="1050" b="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tx2"/>
                    </a:solidFill>
                  </a:tcPr>
                </a:tc>
                <a:tc>
                  <a:txBody>
                    <a:bodyPr/>
                    <a:lstStyle/>
                    <a:p>
                      <a:pPr algn="ctr"/>
                      <a:r>
                        <a:rPr lang="en-US" sz="105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B –</a:t>
                      </a:r>
                      <a:r>
                        <a:rPr lang="en-US" sz="1050" baseline="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Income (+)</a:t>
                      </a:r>
                      <a:endParaRPr lang="en-US" sz="1050" b="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tx2"/>
                    </a:solidFill>
                  </a:tcPr>
                </a:tc>
                <a:tc>
                  <a:txBody>
                    <a:bodyPr/>
                    <a:lstStyle/>
                    <a:p>
                      <a:pPr algn="ctr"/>
                      <a:r>
                        <a:rPr lang="en-US" sz="105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C</a:t>
                      </a:r>
                      <a:r>
                        <a:rPr lang="en-US" sz="1050" baseline="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 Expenses (-)</a:t>
                      </a:r>
                      <a:endParaRPr lang="en-US" sz="1050" b="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tx2"/>
                    </a:solidFill>
                  </a:tcPr>
                </a:tc>
                <a:tc>
                  <a:txBody>
                    <a:bodyPr/>
                    <a:lstStyle/>
                    <a:p>
                      <a:pPr algn="ctr"/>
                      <a:r>
                        <a:rPr lang="en-US" sz="105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D – $ Available </a:t>
                      </a:r>
                      <a:endParaRPr lang="en-US" sz="1050" b="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tx2"/>
                    </a:solidFill>
                  </a:tcPr>
                </a:tc>
                <a:extLst>
                  <a:ext uri="{0D108BD9-81ED-4DB2-BD59-A6C34878D82A}">
                    <a16:rowId xmlns:a16="http://schemas.microsoft.com/office/drawing/2014/main" val="3362450816"/>
                  </a:ext>
                </a:extLst>
              </a:tr>
              <a:tr h="370840">
                <a:tc>
                  <a:txBody>
                    <a:bodyPr/>
                    <a:lstStyle/>
                    <a:p>
                      <a:pPr algn="ctr"/>
                      <a:endParaRPr lang="en-US" sz="1050" b="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endParaRPr lang="en-US" sz="1050" b="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endParaRPr lang="en-US" sz="1050" b="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endParaRPr lang="en-US" sz="1050" b="0" dirty="0">
                        <a:latin typeface="Open Sans" panose="020B0606030504020204" pitchFamily="34"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435513732"/>
                  </a:ext>
                </a:extLst>
              </a:tr>
              <a:tr h="370840">
                <a:tc>
                  <a:txBody>
                    <a:bodyPr/>
                    <a:lstStyle/>
                    <a:p>
                      <a:pPr algn="ctr"/>
                      <a:endParaRPr lang="en-US" sz="1050" b="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endParaRPr lang="en-US" sz="1050" b="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endParaRPr lang="en-US" sz="1050" b="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endParaRPr lang="en-US" sz="1050" b="0" dirty="0">
                        <a:latin typeface="Open Sans" panose="020B0606030504020204" pitchFamily="34"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1735884567"/>
                  </a:ext>
                </a:extLst>
              </a:tr>
              <a:tr h="370840">
                <a:tc>
                  <a:txBody>
                    <a:bodyPr/>
                    <a:lstStyle/>
                    <a:p>
                      <a:pPr algn="ctr"/>
                      <a:endParaRPr lang="en-US" sz="1050" b="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endParaRPr lang="en-US" sz="1050" b="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endParaRPr lang="en-US" sz="1050" b="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endParaRPr lang="en-US" sz="1050" b="0" dirty="0">
                        <a:latin typeface="Open Sans" panose="020B0606030504020204" pitchFamily="34"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1645990103"/>
                  </a:ext>
                </a:extLst>
              </a:tr>
            </a:tbl>
          </a:graphicData>
        </a:graphic>
      </p:graphicFrame>
      <p:sp>
        <p:nvSpPr>
          <p:cNvPr id="62" name="TextBox 61"/>
          <p:cNvSpPr txBox="1"/>
          <p:nvPr/>
        </p:nvSpPr>
        <p:spPr>
          <a:xfrm>
            <a:off x="342118" y="1315403"/>
            <a:ext cx="2934482" cy="276999"/>
          </a:xfrm>
          <a:prstGeom prst="rect">
            <a:avLst/>
          </a:prstGeom>
          <a:noFill/>
        </p:spPr>
        <p:txBody>
          <a:bodyPr wrap="square" rtlCol="0">
            <a:spAutoFit/>
          </a:bodyPr>
          <a:lstStyle/>
          <a:p>
            <a:r>
              <a:rPr lang="en-US" sz="1200" dirty="0" smtClean="0">
                <a:latin typeface="Open Sans" panose="020B0606030504020204" pitchFamily="34" charset="0"/>
                <a:ea typeface="Open Sans" panose="020B0606030504020204" pitchFamily="34" charset="0"/>
                <a:cs typeface="Open Sans" panose="020B0606030504020204" pitchFamily="34" charset="0"/>
              </a:rPr>
              <a:t>Name - </a:t>
            </a: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63" name="TextBox 62"/>
          <p:cNvSpPr txBox="1"/>
          <p:nvPr/>
        </p:nvSpPr>
        <p:spPr>
          <a:xfrm>
            <a:off x="342115" y="1718099"/>
            <a:ext cx="8430031" cy="1692771"/>
          </a:xfrm>
          <a:prstGeom prst="rect">
            <a:avLst/>
          </a:prstGeom>
          <a:noFill/>
        </p:spPr>
        <p:txBody>
          <a:bodyPr wrap="square" rtlCol="0">
            <a:spAutoFit/>
          </a:bodyPr>
          <a:lstStyle/>
          <a:p>
            <a:pPr marL="228600" indent="-228600">
              <a:spcAft>
                <a:spcPts val="600"/>
              </a:spcAft>
              <a:buAutoNum type="arabicPeriod"/>
            </a:pPr>
            <a:r>
              <a:rPr lang="en-US" sz="1200" dirty="0" smtClean="0">
                <a:latin typeface="Open Sans" panose="020B0606030504020204" pitchFamily="34" charset="0"/>
                <a:ea typeface="Open Sans" panose="020B0606030504020204" pitchFamily="34" charset="0"/>
                <a:cs typeface="Open Sans" panose="020B0606030504020204" pitchFamily="34" charset="0"/>
              </a:rPr>
              <a:t>Start </a:t>
            </a:r>
            <a:r>
              <a:rPr lang="en-US" sz="1200" dirty="0">
                <a:latin typeface="Open Sans" panose="020B0606030504020204" pitchFamily="34" charset="0"/>
                <a:ea typeface="Open Sans" panose="020B0606030504020204" pitchFamily="34" charset="0"/>
                <a:cs typeface="Open Sans" panose="020B0606030504020204" pitchFamily="34" charset="0"/>
              </a:rPr>
              <a:t>by listing the money you have available on the first line in column “D</a:t>
            </a:r>
            <a:r>
              <a:rPr lang="en-US" sz="1200" dirty="0" smtClean="0">
                <a:latin typeface="Open Sans" panose="020B0606030504020204" pitchFamily="34" charset="0"/>
                <a:ea typeface="Open Sans" panose="020B0606030504020204" pitchFamily="34" charset="0"/>
                <a:cs typeface="Open Sans" panose="020B0606030504020204" pitchFamily="34" charset="0"/>
              </a:rPr>
              <a:t>.”</a:t>
            </a:r>
          </a:p>
          <a:p>
            <a:pPr marL="228600" indent="-228600">
              <a:spcAft>
                <a:spcPts val="600"/>
              </a:spcAft>
              <a:buAutoNum type="arabicPeriod"/>
            </a:pPr>
            <a:r>
              <a:rPr lang="en-US" sz="1200" dirty="0" smtClean="0">
                <a:latin typeface="Open Sans" panose="020B0606030504020204" pitchFamily="34" charset="0"/>
                <a:ea typeface="Open Sans" panose="020B0606030504020204" pitchFamily="34" charset="0"/>
                <a:cs typeface="Open Sans" panose="020B0606030504020204" pitchFamily="34" charset="0"/>
              </a:rPr>
              <a:t>On </a:t>
            </a:r>
            <a:r>
              <a:rPr lang="en-US" sz="1200" dirty="0">
                <a:latin typeface="Open Sans" panose="020B0606030504020204" pitchFamily="34" charset="0"/>
                <a:ea typeface="Open Sans" panose="020B0606030504020204" pitchFamily="34" charset="0"/>
                <a:cs typeface="Open Sans" panose="020B0606030504020204" pitchFamily="34" charset="0"/>
              </a:rPr>
              <a:t>the next line, in column “B,” enter your income. Income is money you receive, usually for doing work</a:t>
            </a:r>
            <a:r>
              <a:rPr lang="en-US" sz="1200" dirty="0" smtClean="0">
                <a:latin typeface="Open Sans" panose="020B0606030504020204" pitchFamily="34" charset="0"/>
                <a:ea typeface="Open Sans" panose="020B0606030504020204" pitchFamily="34" charset="0"/>
                <a:cs typeface="Open Sans" panose="020B0606030504020204" pitchFamily="34" charset="0"/>
              </a:rPr>
              <a:t>.</a:t>
            </a:r>
          </a:p>
          <a:p>
            <a:pPr marL="228600" indent="-228600">
              <a:spcAft>
                <a:spcPts val="600"/>
              </a:spcAft>
              <a:buAutoNum type="arabicPeriod"/>
            </a:pPr>
            <a:r>
              <a:rPr lang="en-US" sz="1200" dirty="0">
                <a:latin typeface="Open Sans" panose="020B0606030504020204" pitchFamily="34" charset="0"/>
                <a:ea typeface="Open Sans" panose="020B0606030504020204" pitchFamily="34" charset="0"/>
                <a:cs typeface="Open Sans" panose="020B0606030504020204" pitchFamily="34" charset="0"/>
              </a:rPr>
              <a:t>Now add your income to your available money in column “D.”</a:t>
            </a:r>
          </a:p>
          <a:p>
            <a:pPr marL="228600" indent="-228600">
              <a:spcAft>
                <a:spcPts val="600"/>
              </a:spcAft>
              <a:buAutoNum type="arabicPeriod"/>
            </a:pPr>
            <a:r>
              <a:rPr lang="en-US" sz="1200" dirty="0">
                <a:latin typeface="Open Sans" panose="020B0606030504020204" pitchFamily="34" charset="0"/>
                <a:ea typeface="Open Sans" panose="020B0606030504020204" pitchFamily="34" charset="0"/>
                <a:cs typeface="Open Sans" panose="020B0606030504020204" pitchFamily="34" charset="0"/>
              </a:rPr>
              <a:t>On the next lines, in column “A,” enter the names of the items you will spend your money on. Those are  your expenses. Write the dollar amount of each expense in column “C</a:t>
            </a:r>
            <a:r>
              <a:rPr lang="en-US" sz="1200" dirty="0" smtClean="0">
                <a:latin typeface="Open Sans" panose="020B0606030504020204" pitchFamily="34" charset="0"/>
                <a:ea typeface="Open Sans" panose="020B0606030504020204" pitchFamily="34" charset="0"/>
                <a:cs typeface="Open Sans" panose="020B0606030504020204" pitchFamily="34" charset="0"/>
              </a:rPr>
              <a:t>.”</a:t>
            </a:r>
          </a:p>
          <a:p>
            <a:pPr marL="228600" indent="-228600">
              <a:spcAft>
                <a:spcPts val="600"/>
              </a:spcAft>
              <a:buAutoNum type="arabicPeriod"/>
            </a:pPr>
            <a:r>
              <a:rPr lang="en-US" sz="1200" dirty="0">
                <a:latin typeface="Open Sans" panose="020B0606030504020204" pitchFamily="34" charset="0"/>
                <a:ea typeface="Open Sans" panose="020B0606030504020204" pitchFamily="34" charset="0"/>
                <a:cs typeface="Open Sans" panose="020B0606030504020204" pitchFamily="34" charset="0"/>
              </a:rPr>
              <a:t>Now, subtract the amount of each expense from the money you have available in column “D.” The total  is the new amount of money you now have available</a:t>
            </a:r>
            <a:r>
              <a:rPr lang="en-US" sz="1200" dirty="0" smtClean="0">
                <a:latin typeface="Open Sans" panose="020B0606030504020204" pitchFamily="34" charset="0"/>
                <a:ea typeface="Open Sans" panose="020B0606030504020204" pitchFamily="34" charset="0"/>
                <a:cs typeface="Open Sans" panose="020B0606030504020204" pitchFamily="34" charset="0"/>
              </a:rPr>
              <a:t>.</a:t>
            </a: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67" name="Title 66"/>
          <p:cNvSpPr>
            <a:spLocks noGrp="1"/>
          </p:cNvSpPr>
          <p:nvPr>
            <p:ph type="title"/>
          </p:nvPr>
        </p:nvSpPr>
        <p:spPr/>
        <p:txBody>
          <a:bodyPr/>
          <a:lstStyle/>
          <a:p>
            <a:r>
              <a:rPr lang="en-US" dirty="0" smtClean="0"/>
              <a:t>Build Your Own Budget Worksheet</a:t>
            </a:r>
            <a:endParaRPr lang="en-US" dirty="0"/>
          </a:p>
        </p:txBody>
      </p:sp>
      <p:sp>
        <p:nvSpPr>
          <p:cNvPr id="12" name="TextBox 11"/>
          <p:cNvSpPr txBox="1"/>
          <p:nvPr/>
        </p:nvSpPr>
        <p:spPr>
          <a:xfrm>
            <a:off x="357778" y="3514381"/>
            <a:ext cx="8430031" cy="723275"/>
          </a:xfrm>
          <a:prstGeom prst="rect">
            <a:avLst/>
          </a:prstGeom>
          <a:noFill/>
        </p:spPr>
        <p:txBody>
          <a:bodyPr wrap="square" rtlCol="0">
            <a:spAutoFit/>
          </a:bodyPr>
          <a:lstStyle/>
          <a:p>
            <a:pPr marL="228600" indent="-228600">
              <a:spcAft>
                <a:spcPts val="600"/>
              </a:spcAft>
              <a:buFont typeface="Wingdings" panose="05000000000000000000" pitchFamily="2" charset="2"/>
              <a:buChar char="§"/>
            </a:pPr>
            <a:r>
              <a:rPr lang="en-US" sz="1200" dirty="0" smtClean="0">
                <a:latin typeface="Open Sans" panose="020B0606030504020204" pitchFamily="34" charset="0"/>
                <a:ea typeface="Open Sans" panose="020B0606030504020204" pitchFamily="34" charset="0"/>
                <a:cs typeface="Open Sans" panose="020B0606030504020204" pitchFamily="34" charset="0"/>
              </a:rPr>
              <a:t>What </a:t>
            </a:r>
            <a:r>
              <a:rPr lang="en-US" sz="1200" dirty="0">
                <a:latin typeface="Open Sans" panose="020B0606030504020204" pitchFamily="34" charset="0"/>
                <a:ea typeface="Open Sans" panose="020B0606030504020204" pitchFamily="34" charset="0"/>
                <a:cs typeface="Open Sans" panose="020B0606030504020204" pitchFamily="34" charset="0"/>
              </a:rPr>
              <a:t>will you do with any extra money you have available after you have identified all the items you  will spend your money on?</a:t>
            </a:r>
          </a:p>
          <a:p>
            <a:pPr marL="228600" indent="-228600">
              <a:spcAft>
                <a:spcPts val="600"/>
              </a:spcAft>
              <a:buFont typeface="Wingdings" panose="05000000000000000000" pitchFamily="2" charset="2"/>
              <a:buChar char="§"/>
            </a:pPr>
            <a:r>
              <a:rPr lang="en-US" sz="1200" dirty="0">
                <a:latin typeface="Open Sans" panose="020B0606030504020204" pitchFamily="34" charset="0"/>
                <a:ea typeface="Open Sans" panose="020B0606030504020204" pitchFamily="34" charset="0"/>
                <a:cs typeface="Open Sans" panose="020B0606030504020204" pitchFamily="34" charset="0"/>
              </a:rPr>
              <a:t>What will you need to do if you don’t have enough money available for all the items you want or need</a:t>
            </a:r>
            <a:r>
              <a:rPr lang="en-US" sz="1200" dirty="0" smtClean="0">
                <a:latin typeface="Open Sans" panose="020B0606030504020204" pitchFamily="34" charset="0"/>
                <a:ea typeface="Open Sans" panose="020B0606030504020204" pitchFamily="34" charset="0"/>
                <a:cs typeface="Open Sans" panose="020B0606030504020204" pitchFamily="34" charset="0"/>
              </a:rPr>
              <a:t>?</a:t>
            </a: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191746546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F9D670C-3465-C049-A4C1-ABDA5608F754}"/>
              </a:ext>
            </a:extLst>
          </p:cNvPr>
          <p:cNvSpPr>
            <a:spLocks noGrp="1"/>
          </p:cNvSpPr>
          <p:nvPr>
            <p:ph type="ctrTitle"/>
          </p:nvPr>
        </p:nvSpPr>
        <p:spPr>
          <a:xfrm>
            <a:off x="550863" y="2015825"/>
            <a:ext cx="4859337" cy="1260775"/>
          </a:xfrm>
        </p:spPr>
        <p:txBody>
          <a:bodyPr/>
          <a:lstStyle/>
          <a:p>
            <a:r>
              <a:rPr lang="en-US" sz="3600" b="1" dirty="0">
                <a:solidFill>
                  <a:schemeClr val="accent4">
                    <a:lumMod val="50000"/>
                  </a:schemeClr>
                </a:solidFill>
              </a:rPr>
              <a:t>Are </a:t>
            </a:r>
            <a:r>
              <a:rPr lang="en-US" sz="3600" b="1" dirty="0" smtClean="0">
                <a:solidFill>
                  <a:schemeClr val="accent4">
                    <a:lumMod val="50000"/>
                  </a:schemeClr>
                </a:solidFill>
              </a:rPr>
              <a:t>You </a:t>
            </a:r>
            <a:r>
              <a:rPr lang="en-US" sz="3600" b="1" dirty="0">
                <a:solidFill>
                  <a:schemeClr val="accent4">
                    <a:lumMod val="50000"/>
                  </a:schemeClr>
                </a:solidFill>
              </a:rPr>
              <a:t>an A</a:t>
            </a:r>
            <a:r>
              <a:rPr lang="en-US" sz="3600" b="1" dirty="0" smtClean="0">
                <a:solidFill>
                  <a:schemeClr val="accent4">
                    <a:lumMod val="50000"/>
                  </a:schemeClr>
                </a:solidFill>
              </a:rPr>
              <a:t>wesome </a:t>
            </a:r>
            <a:r>
              <a:rPr lang="en-US" sz="3600" b="1" dirty="0">
                <a:solidFill>
                  <a:schemeClr val="accent4">
                    <a:lumMod val="50000"/>
                  </a:schemeClr>
                </a:solidFill>
              </a:rPr>
              <a:t>M</a:t>
            </a:r>
            <a:r>
              <a:rPr lang="en-US" sz="3600" b="1" dirty="0" smtClean="0">
                <a:solidFill>
                  <a:schemeClr val="accent4">
                    <a:lumMod val="50000"/>
                  </a:schemeClr>
                </a:solidFill>
              </a:rPr>
              <a:t>oney </a:t>
            </a:r>
            <a:r>
              <a:rPr lang="en-US" sz="3600" b="1" dirty="0">
                <a:solidFill>
                  <a:schemeClr val="accent4">
                    <a:lumMod val="50000"/>
                  </a:schemeClr>
                </a:solidFill>
              </a:rPr>
              <a:t>M</a:t>
            </a:r>
            <a:r>
              <a:rPr lang="en-US" sz="3600" b="1" dirty="0" smtClean="0">
                <a:solidFill>
                  <a:schemeClr val="accent4">
                    <a:lumMod val="50000"/>
                  </a:schemeClr>
                </a:solidFill>
              </a:rPr>
              <a:t>anager</a:t>
            </a:r>
            <a:r>
              <a:rPr lang="en-US" sz="3600" b="1" dirty="0">
                <a:solidFill>
                  <a:schemeClr val="accent4">
                    <a:lumMod val="50000"/>
                  </a:schemeClr>
                </a:solidFill>
              </a:rPr>
              <a:t>?</a:t>
            </a:r>
          </a:p>
        </p:txBody>
      </p:sp>
      <p:sp>
        <p:nvSpPr>
          <p:cNvPr id="8" name="Rectangle 7">
            <a:extLst>
              <a:ext uri="{FF2B5EF4-FFF2-40B4-BE49-F238E27FC236}">
                <a16:creationId xmlns:a16="http://schemas.microsoft.com/office/drawing/2014/main" id="{0BC82D4D-476E-2C41-BCC6-DC4EB0FC6443}"/>
              </a:ext>
            </a:extLst>
          </p:cNvPr>
          <p:cNvSpPr/>
          <p:nvPr/>
        </p:nvSpPr>
        <p:spPr>
          <a:xfrm>
            <a:off x="1190986" y="4017798"/>
            <a:ext cx="7086600" cy="830997"/>
          </a:xfrm>
          <a:prstGeom prst="rect">
            <a:avLst/>
          </a:prstGeom>
        </p:spPr>
        <p:txBody>
          <a:bodyPr wrap="square">
            <a:spAutoFit/>
          </a:bodyPr>
          <a:lstStyle/>
          <a:p>
            <a:pPr algn="ctr"/>
            <a:r>
              <a:rPr lang="en-US" sz="1600"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The Hands on Banking® program is </a:t>
            </a:r>
            <a:r>
              <a:rPr lang="en-US" sz="1600" b="1" dirty="0" smtClean="0">
                <a:solidFill>
                  <a:schemeClr val="accent6"/>
                </a:solidFill>
                <a:latin typeface="Open Sans" panose="020B0606030504020204" pitchFamily="34" charset="0"/>
                <a:ea typeface="Open Sans" panose="020B0606030504020204" pitchFamily="34" charset="0"/>
                <a:cs typeface="Open Sans" panose="020B0606030504020204" pitchFamily="34" charset="0"/>
              </a:rPr>
              <a:t>fun </a:t>
            </a:r>
            <a:r>
              <a:rPr lang="en-US" sz="1600" dirty="0">
                <a:latin typeface="Open Sans" panose="020B0606030504020204" pitchFamily="34" charset="0"/>
                <a:ea typeface="Open Sans" panose="020B0606030504020204" pitchFamily="34" charset="0"/>
                <a:cs typeface="Open Sans" panose="020B0606030504020204" pitchFamily="34" charset="0"/>
              </a:rPr>
              <a:t>a</a:t>
            </a:r>
            <a:r>
              <a:rPr lang="en-US" sz="1600" dirty="0" smtClean="0">
                <a:latin typeface="Open Sans" panose="020B0606030504020204" pitchFamily="34" charset="0"/>
                <a:ea typeface="Open Sans" panose="020B0606030504020204" pitchFamily="34" charset="0"/>
                <a:cs typeface="Open Sans" panose="020B0606030504020204" pitchFamily="34" charset="0"/>
              </a:rPr>
              <a:t>nd is </a:t>
            </a:r>
            <a:r>
              <a:rPr lang="en-US" sz="1600" dirty="0">
                <a:latin typeface="Open Sans" panose="020B0606030504020204" pitchFamily="34" charset="0"/>
                <a:ea typeface="Open Sans" panose="020B0606030504020204" pitchFamily="34" charset="0"/>
                <a:cs typeface="Open Sans" panose="020B0606030504020204" pitchFamily="34" charset="0"/>
              </a:rPr>
              <a:t>designed to help make you the best money manager </a:t>
            </a:r>
            <a:r>
              <a:rPr lang="en-US" sz="1600" dirty="0" smtClean="0">
                <a:latin typeface="Open Sans" panose="020B0606030504020204" pitchFamily="34" charset="0"/>
                <a:ea typeface="Open Sans" panose="020B0606030504020204" pitchFamily="34" charset="0"/>
                <a:cs typeface="Open Sans" panose="020B0606030504020204" pitchFamily="34" charset="0"/>
              </a:rPr>
              <a:t>possible. After using the Hands on Banking lessons </a:t>
            </a:r>
            <a:r>
              <a:rPr lang="en-US" sz="1600" dirty="0">
                <a:latin typeface="Open Sans" panose="020B0606030504020204" pitchFamily="34" charset="0"/>
                <a:ea typeface="Open Sans" panose="020B0606030504020204" pitchFamily="34" charset="0"/>
                <a:cs typeface="Open Sans" panose="020B0606030504020204" pitchFamily="34" charset="0"/>
              </a:rPr>
              <a:t>you’ll be on your way to a money-bright future.</a:t>
            </a:r>
          </a:p>
        </p:txBody>
      </p:sp>
      <p:sp>
        <p:nvSpPr>
          <p:cNvPr id="2" name="TextBox 1"/>
          <p:cNvSpPr txBox="1"/>
          <p:nvPr/>
        </p:nvSpPr>
        <p:spPr>
          <a:xfrm>
            <a:off x="550102" y="5061478"/>
            <a:ext cx="2726498" cy="1007968"/>
          </a:xfrm>
          <a:prstGeom prst="rect">
            <a:avLst/>
          </a:prstGeom>
          <a:noFill/>
        </p:spPr>
        <p:txBody>
          <a:bodyPr wrap="square" rtlCol="0">
            <a:spAutoFit/>
          </a:bodyPr>
          <a:lstStyle/>
          <a:p>
            <a:r>
              <a:rPr lang="en-US" sz="1400" b="1" dirty="0">
                <a:solidFill>
                  <a:schemeClr val="tx2"/>
                </a:solidFill>
                <a:latin typeface="Open Sans" panose="020B0606030504020204" pitchFamily="34" charset="0"/>
                <a:ea typeface="Open Sans" panose="020B0606030504020204" pitchFamily="34" charset="0"/>
                <a:cs typeface="Open Sans" panose="020B0606030504020204" pitchFamily="34" charset="0"/>
              </a:rPr>
              <a:t>Separate your needs and wants.</a:t>
            </a:r>
            <a:r>
              <a:rPr lang="en-US" sz="140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lang="en-US" sz="1050" dirty="0">
                <a:latin typeface="Open Sans" panose="020B0606030504020204" pitchFamily="34" charset="0"/>
                <a:ea typeface="Open Sans" panose="020B0606030504020204" pitchFamily="34" charset="0"/>
                <a:cs typeface="Open Sans" panose="020B0606030504020204" pitchFamily="34" charset="0"/>
              </a:rPr>
              <a:t>Needs are items or activities you </a:t>
            </a:r>
            <a:r>
              <a:rPr lang="en-US" sz="1050" dirty="0" smtClean="0">
                <a:latin typeface="Open Sans" panose="020B0606030504020204" pitchFamily="34" charset="0"/>
                <a:ea typeface="Open Sans" panose="020B0606030504020204" pitchFamily="34" charset="0"/>
                <a:cs typeface="Open Sans" panose="020B0606030504020204" pitchFamily="34" charset="0"/>
              </a:rPr>
              <a:t>must </a:t>
            </a:r>
            <a:r>
              <a:rPr lang="en-US" sz="1050" dirty="0">
                <a:latin typeface="Open Sans" panose="020B0606030504020204" pitchFamily="34" charset="0"/>
                <a:ea typeface="Open Sans" panose="020B0606030504020204" pitchFamily="34" charset="0"/>
                <a:cs typeface="Open Sans" panose="020B0606030504020204" pitchFamily="34" charset="0"/>
              </a:rPr>
              <a:t>have in order to </a:t>
            </a:r>
            <a:r>
              <a:rPr lang="en-US" sz="1050" dirty="0" smtClean="0">
                <a:latin typeface="Open Sans" panose="020B0606030504020204" pitchFamily="34" charset="0"/>
                <a:ea typeface="Open Sans" panose="020B0606030504020204" pitchFamily="34" charset="0"/>
                <a:cs typeface="Open Sans" panose="020B0606030504020204" pitchFamily="34" charset="0"/>
              </a:rPr>
              <a:t>live</a:t>
            </a:r>
            <a:r>
              <a:rPr lang="en-US" sz="1050" dirty="0">
                <a:latin typeface="Open Sans" panose="020B0606030504020204" pitchFamily="34" charset="0"/>
                <a:ea typeface="Open Sans" panose="020B0606030504020204" pitchFamily="34" charset="0"/>
                <a:cs typeface="Open Sans" panose="020B0606030504020204" pitchFamily="34" charset="0"/>
              </a:rPr>
              <a:t>. Wants are things </a:t>
            </a:r>
            <a:r>
              <a:rPr lang="en-US" sz="1050" dirty="0" smtClean="0">
                <a:latin typeface="Open Sans" panose="020B0606030504020204" pitchFamily="34" charset="0"/>
                <a:ea typeface="Open Sans" panose="020B0606030504020204" pitchFamily="34" charset="0"/>
                <a:cs typeface="Open Sans" panose="020B0606030504020204" pitchFamily="34" charset="0"/>
              </a:rPr>
              <a:t>you </a:t>
            </a:r>
            <a:r>
              <a:rPr lang="en-US" sz="1050" dirty="0">
                <a:latin typeface="Open Sans" panose="020B0606030504020204" pitchFamily="34" charset="0"/>
                <a:ea typeface="Open Sans" panose="020B0606030504020204" pitchFamily="34" charset="0"/>
                <a:cs typeface="Open Sans" panose="020B0606030504020204" pitchFamily="34" charset="0"/>
              </a:rPr>
              <a:t>would like to have </a:t>
            </a:r>
            <a:r>
              <a:rPr lang="en-US" sz="1050" dirty="0" smtClean="0">
                <a:latin typeface="Open Sans" panose="020B0606030504020204" pitchFamily="34" charset="0"/>
                <a:ea typeface="Open Sans" panose="020B0606030504020204" pitchFamily="34" charset="0"/>
                <a:cs typeface="Open Sans" panose="020B0606030504020204" pitchFamily="34" charset="0"/>
              </a:rPr>
              <a:t>or </a:t>
            </a:r>
            <a:r>
              <a:rPr lang="en-US" sz="1050" dirty="0">
                <a:latin typeface="Open Sans" panose="020B0606030504020204" pitchFamily="34" charset="0"/>
                <a:ea typeface="Open Sans" panose="020B0606030504020204" pitchFamily="34" charset="0"/>
                <a:cs typeface="Open Sans" panose="020B0606030504020204" pitchFamily="34" charset="0"/>
              </a:rPr>
              <a:t>do, but that you could live without.</a:t>
            </a:r>
          </a:p>
        </p:txBody>
      </p:sp>
      <p:sp>
        <p:nvSpPr>
          <p:cNvPr id="14" name="TextBox 13"/>
          <p:cNvSpPr txBox="1"/>
          <p:nvPr/>
        </p:nvSpPr>
        <p:spPr>
          <a:xfrm>
            <a:off x="3512790" y="5056510"/>
            <a:ext cx="2659410" cy="1115690"/>
          </a:xfrm>
          <a:prstGeom prst="rect">
            <a:avLst/>
          </a:prstGeom>
          <a:noFill/>
        </p:spPr>
        <p:txBody>
          <a:bodyPr wrap="square" rtlCol="0">
            <a:spAutoFit/>
          </a:bodyPr>
          <a:lstStyle/>
          <a:p>
            <a:r>
              <a:rPr lang="en-US" sz="14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Keep your promises.</a:t>
            </a:r>
            <a:r>
              <a:rPr lang="en-US" sz="14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lang="en-US" sz="1050" kern="0" dirty="0">
                <a:latin typeface="Open Sans" panose="020B0606030504020204" pitchFamily="34" charset="0"/>
                <a:ea typeface="Open Sans" panose="020B0606030504020204" pitchFamily="34" charset="0"/>
                <a:cs typeface="Open Sans" panose="020B0606030504020204" pitchFamily="34" charset="0"/>
              </a:rPr>
              <a:t/>
            </a:r>
            <a:br>
              <a:rPr lang="en-US" sz="1050" kern="0" dirty="0">
                <a:latin typeface="Open Sans" panose="020B0606030504020204" pitchFamily="34" charset="0"/>
                <a:ea typeface="Open Sans" panose="020B0606030504020204" pitchFamily="34" charset="0"/>
                <a:cs typeface="Open Sans" panose="020B0606030504020204" pitchFamily="34" charset="0"/>
              </a:rPr>
            </a:br>
            <a:r>
              <a:rPr lang="en-US" sz="1050" kern="0" dirty="0">
                <a:latin typeface="Open Sans" panose="020B0606030504020204" pitchFamily="34" charset="0"/>
                <a:ea typeface="Open Sans" panose="020B0606030504020204" pitchFamily="34" charset="0"/>
                <a:cs typeface="Open Sans" panose="020B0606030504020204" pitchFamily="34" charset="0"/>
              </a:rPr>
              <a:t>A parent, neighbor, </a:t>
            </a:r>
            <a:r>
              <a:rPr lang="en-US" sz="1050" kern="0" dirty="0" smtClean="0">
                <a:latin typeface="Open Sans" panose="020B0606030504020204" pitchFamily="34" charset="0"/>
                <a:ea typeface="Open Sans" panose="020B0606030504020204" pitchFamily="34" charset="0"/>
                <a:cs typeface="Open Sans" panose="020B0606030504020204" pitchFamily="34" charset="0"/>
              </a:rPr>
              <a:t>or </a:t>
            </a:r>
            <a:r>
              <a:rPr lang="en-US" sz="1050" kern="0" dirty="0">
                <a:latin typeface="Open Sans" panose="020B0606030504020204" pitchFamily="34" charset="0"/>
                <a:ea typeface="Open Sans" panose="020B0606030504020204" pitchFamily="34" charset="0"/>
                <a:cs typeface="Open Sans" panose="020B0606030504020204" pitchFamily="34" charset="0"/>
              </a:rPr>
              <a:t>friend may lend you money if they trust you to pay it back by a certain time. </a:t>
            </a:r>
            <a:r>
              <a:rPr lang="en-US" sz="1050" kern="0" dirty="0" smtClean="0">
                <a:latin typeface="Open Sans" panose="020B0606030504020204" pitchFamily="34" charset="0"/>
                <a:ea typeface="Open Sans" panose="020B0606030504020204" pitchFamily="34" charset="0"/>
                <a:cs typeface="Open Sans" panose="020B0606030504020204" pitchFamily="34" charset="0"/>
              </a:rPr>
              <a:t>When you </a:t>
            </a:r>
            <a:r>
              <a:rPr lang="en-US" sz="1050" kern="0" dirty="0">
                <a:latin typeface="Open Sans" panose="020B0606030504020204" pitchFamily="34" charset="0"/>
                <a:ea typeface="Open Sans" panose="020B0606030504020204" pitchFamily="34" charset="0"/>
                <a:cs typeface="Open Sans" panose="020B0606030504020204" pitchFamily="34" charset="0"/>
              </a:rPr>
              <a:t>become an adult, </a:t>
            </a:r>
            <a:r>
              <a:rPr lang="en-US" sz="1050" kern="0" dirty="0" smtClean="0">
                <a:latin typeface="Open Sans" panose="020B0606030504020204" pitchFamily="34" charset="0"/>
                <a:ea typeface="Open Sans" panose="020B0606030504020204" pitchFamily="34" charset="0"/>
                <a:cs typeface="Open Sans" panose="020B0606030504020204" pitchFamily="34" charset="0"/>
              </a:rPr>
              <a:t>the same </a:t>
            </a:r>
            <a:r>
              <a:rPr lang="en-US" sz="1050" kern="0" dirty="0">
                <a:latin typeface="Open Sans" panose="020B0606030504020204" pitchFamily="34" charset="0"/>
                <a:ea typeface="Open Sans" panose="020B0606030504020204" pitchFamily="34" charset="0"/>
                <a:cs typeface="Open Sans" panose="020B0606030504020204" pitchFamily="34" charset="0"/>
              </a:rPr>
              <a:t>idea will </a:t>
            </a:r>
            <a:r>
              <a:rPr lang="en-US" sz="1050" kern="0" dirty="0" smtClean="0">
                <a:latin typeface="Open Sans" panose="020B0606030504020204" pitchFamily="34" charset="0"/>
                <a:ea typeface="Open Sans" panose="020B0606030504020204" pitchFamily="34" charset="0"/>
                <a:cs typeface="Open Sans" panose="020B0606030504020204" pitchFamily="34" charset="0"/>
              </a:rPr>
              <a:t>hold </a:t>
            </a:r>
            <a:r>
              <a:rPr lang="en-US" sz="1050" kern="0" dirty="0">
                <a:latin typeface="Open Sans" panose="020B0606030504020204" pitchFamily="34" charset="0"/>
                <a:ea typeface="Open Sans" panose="020B0606030504020204" pitchFamily="34" charset="0"/>
                <a:cs typeface="Open Sans" panose="020B0606030504020204" pitchFamily="34" charset="0"/>
              </a:rPr>
              <a:t>true if you borrow from a bank.</a:t>
            </a:r>
          </a:p>
        </p:txBody>
      </p:sp>
      <p:sp>
        <p:nvSpPr>
          <p:cNvPr id="15" name="TextBox 14"/>
          <p:cNvSpPr txBox="1"/>
          <p:nvPr/>
        </p:nvSpPr>
        <p:spPr>
          <a:xfrm>
            <a:off x="6324600" y="5056509"/>
            <a:ext cx="2529827" cy="1115690"/>
          </a:xfrm>
          <a:prstGeom prst="rect">
            <a:avLst/>
          </a:prstGeom>
          <a:noFill/>
        </p:spPr>
        <p:txBody>
          <a:bodyPr wrap="square" rtlCol="0">
            <a:spAutoFit/>
          </a:bodyPr>
          <a:lstStyle/>
          <a:p>
            <a:r>
              <a:rPr lang="en-US" sz="14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Make tradeoffs.</a:t>
            </a:r>
            <a:r>
              <a:rPr lang="en-US" sz="14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lang="en-US" sz="1050" kern="0" dirty="0">
                <a:latin typeface="Open Sans" panose="020B0606030504020204" pitchFamily="34" charset="0"/>
                <a:ea typeface="Open Sans" panose="020B0606030504020204" pitchFamily="34" charset="0"/>
                <a:cs typeface="Open Sans" panose="020B0606030504020204" pitchFamily="34" charset="0"/>
              </a:rPr>
              <a:t/>
            </a:r>
            <a:br>
              <a:rPr lang="en-US" sz="1050" kern="0" dirty="0">
                <a:latin typeface="Open Sans" panose="020B0606030504020204" pitchFamily="34" charset="0"/>
                <a:ea typeface="Open Sans" panose="020B0606030504020204" pitchFamily="34" charset="0"/>
                <a:cs typeface="Open Sans" panose="020B0606030504020204" pitchFamily="34" charset="0"/>
              </a:rPr>
            </a:br>
            <a:r>
              <a:rPr lang="en-US" sz="1050" kern="0" dirty="0">
                <a:latin typeface="Open Sans" panose="020B0606030504020204" pitchFamily="34" charset="0"/>
                <a:ea typeface="Open Sans" panose="020B0606030504020204" pitchFamily="34" charset="0"/>
                <a:cs typeface="Open Sans" panose="020B0606030504020204" pitchFamily="34" charset="0"/>
              </a:rPr>
              <a:t>You may need to make a “</a:t>
            </a:r>
            <a:r>
              <a:rPr lang="en-US" sz="1050" kern="0" dirty="0" smtClean="0">
                <a:latin typeface="Open Sans" panose="020B0606030504020204" pitchFamily="34" charset="0"/>
                <a:ea typeface="Open Sans" panose="020B0606030504020204" pitchFamily="34" charset="0"/>
                <a:cs typeface="Open Sans" panose="020B0606030504020204" pitchFamily="34" charset="0"/>
              </a:rPr>
              <a:t>tradeoff”, which is passing </a:t>
            </a:r>
            <a:r>
              <a:rPr lang="en-US" sz="1050" kern="0" dirty="0">
                <a:latin typeface="Open Sans" panose="020B0606030504020204" pitchFamily="34" charset="0"/>
                <a:ea typeface="Open Sans" panose="020B0606030504020204" pitchFamily="34" charset="0"/>
                <a:cs typeface="Open Sans" panose="020B0606030504020204" pitchFamily="34" charset="0"/>
              </a:rPr>
              <a:t>up buying one thing in order to buy another. It isn’t always easy, but it will help you afford the things you really need.</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9563" y="1600200"/>
            <a:ext cx="3004837" cy="200197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19819514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8902" name="Rectangle 6"/>
          <p:cNvSpPr>
            <a:spLocks noGrp="1" noChangeArrowheads="1"/>
          </p:cNvSpPr>
          <p:nvPr>
            <p:ph idx="1"/>
          </p:nvPr>
        </p:nvSpPr>
        <p:spPr>
          <a:xfrm>
            <a:off x="435429" y="1773466"/>
            <a:ext cx="8255000" cy="1814286"/>
          </a:xfrm>
        </p:spPr>
        <p:txBody>
          <a:bodyPr>
            <a:normAutofit/>
          </a:bodyPr>
          <a:lstStyle/>
          <a:p>
            <a:pPr>
              <a:spcAft>
                <a:spcPts val="600"/>
              </a:spcAft>
            </a:pPr>
            <a:r>
              <a:rPr lang="en-US" dirty="0" smtClean="0"/>
              <a:t>Have </a:t>
            </a:r>
            <a:r>
              <a:rPr lang="en-US" dirty="0"/>
              <a:t>you ever borrowed money from someone</a:t>
            </a:r>
            <a:r>
              <a:rPr lang="en-US" dirty="0" smtClean="0"/>
              <a:t>?</a:t>
            </a:r>
            <a:endParaRPr lang="en-US" dirty="0"/>
          </a:p>
          <a:p>
            <a:pPr>
              <a:spcAft>
                <a:spcPts val="600"/>
              </a:spcAft>
            </a:pPr>
            <a:r>
              <a:rPr lang="en-US" dirty="0" smtClean="0"/>
              <a:t>What kind of agreement did you make with them about paying the money back?</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3966" y="4267200"/>
            <a:ext cx="3542848" cy="2349468"/>
          </a:xfrm>
          <a:prstGeom prst="rect">
            <a:avLst/>
          </a:prstGeom>
        </p:spPr>
      </p:pic>
      <p:sp>
        <p:nvSpPr>
          <p:cNvPr id="6" name="Title 1"/>
          <p:cNvSpPr txBox="1">
            <a:spLocks/>
          </p:cNvSpPr>
          <p:nvPr/>
        </p:nvSpPr>
        <p:spPr bwMode="auto">
          <a:xfrm>
            <a:off x="550863" y="258763"/>
            <a:ext cx="8043862" cy="10096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ct val="105000"/>
              </a:lnSpc>
              <a:spcBef>
                <a:spcPct val="0"/>
              </a:spcBef>
              <a:spcAft>
                <a:spcPct val="0"/>
              </a:spcAft>
              <a:defRPr sz="3200" b="0" spc="-100" baseline="0">
                <a:solidFill>
                  <a:schemeClr val="tx2"/>
                </a:solidFill>
                <a:latin typeface="Century Gothic" panose="020B0502020202020204" pitchFamily="34" charset="0"/>
                <a:ea typeface="MS PGothic"/>
                <a:cs typeface="Century Gothic" panose="020B0502020202020204" pitchFamily="34" charset="0"/>
              </a:defRPr>
            </a:lvl1pPr>
            <a:lvl2pPr algn="l" rtl="0" eaLnBrk="1" fontAlgn="base" hangingPunct="1">
              <a:lnSpc>
                <a:spcPct val="105000"/>
              </a:lnSpc>
              <a:spcBef>
                <a:spcPct val="0"/>
              </a:spcBef>
              <a:spcAft>
                <a:spcPct val="0"/>
              </a:spcAft>
              <a:defRPr sz="3200">
                <a:solidFill>
                  <a:schemeClr val="tx2"/>
                </a:solidFill>
                <a:latin typeface="Georgia" pitchFamily="18" charset="0"/>
                <a:ea typeface="MS PGothic"/>
                <a:cs typeface="MS PGothic"/>
              </a:defRPr>
            </a:lvl2pPr>
            <a:lvl3pPr algn="l" rtl="0" eaLnBrk="1" fontAlgn="base" hangingPunct="1">
              <a:lnSpc>
                <a:spcPct val="105000"/>
              </a:lnSpc>
              <a:spcBef>
                <a:spcPct val="0"/>
              </a:spcBef>
              <a:spcAft>
                <a:spcPct val="0"/>
              </a:spcAft>
              <a:defRPr sz="3200">
                <a:solidFill>
                  <a:schemeClr val="tx2"/>
                </a:solidFill>
                <a:latin typeface="Georgia" pitchFamily="18" charset="0"/>
                <a:ea typeface="MS PGothic"/>
                <a:cs typeface="MS PGothic"/>
              </a:defRPr>
            </a:lvl3pPr>
            <a:lvl4pPr algn="l" rtl="0" eaLnBrk="1" fontAlgn="base" hangingPunct="1">
              <a:lnSpc>
                <a:spcPct val="105000"/>
              </a:lnSpc>
              <a:spcBef>
                <a:spcPct val="0"/>
              </a:spcBef>
              <a:spcAft>
                <a:spcPct val="0"/>
              </a:spcAft>
              <a:defRPr sz="3200">
                <a:solidFill>
                  <a:schemeClr val="tx2"/>
                </a:solidFill>
                <a:latin typeface="Georgia" pitchFamily="18" charset="0"/>
                <a:ea typeface="MS PGothic"/>
                <a:cs typeface="MS PGothic"/>
              </a:defRPr>
            </a:lvl4pPr>
            <a:lvl5pPr algn="l" rtl="0" eaLnBrk="1" fontAlgn="base" hangingPunct="1">
              <a:lnSpc>
                <a:spcPct val="105000"/>
              </a:lnSpc>
              <a:spcBef>
                <a:spcPct val="0"/>
              </a:spcBef>
              <a:spcAft>
                <a:spcPct val="0"/>
              </a:spcAft>
              <a:defRPr sz="3200">
                <a:solidFill>
                  <a:schemeClr val="tx2"/>
                </a:solidFill>
                <a:latin typeface="Georgia" pitchFamily="18" charset="0"/>
                <a:ea typeface="MS PGothic"/>
                <a:cs typeface="MS PGothic"/>
              </a:defRPr>
            </a:lvl5pPr>
            <a:lvl6pPr marL="457200" algn="l" rtl="0" eaLnBrk="1" fontAlgn="base" hangingPunct="1">
              <a:lnSpc>
                <a:spcPct val="105000"/>
              </a:lnSpc>
              <a:spcBef>
                <a:spcPct val="0"/>
              </a:spcBef>
              <a:spcAft>
                <a:spcPct val="0"/>
              </a:spcAft>
              <a:defRPr sz="3200">
                <a:solidFill>
                  <a:schemeClr val="tx2"/>
                </a:solidFill>
                <a:latin typeface="Georgia" pitchFamily="18" charset="0"/>
                <a:ea typeface="ＭＳ Ｐゴシック" pitchFamily="34" charset="-128"/>
              </a:defRPr>
            </a:lvl6pPr>
            <a:lvl7pPr marL="914400" algn="l" rtl="0" eaLnBrk="1" fontAlgn="base" hangingPunct="1">
              <a:lnSpc>
                <a:spcPct val="105000"/>
              </a:lnSpc>
              <a:spcBef>
                <a:spcPct val="0"/>
              </a:spcBef>
              <a:spcAft>
                <a:spcPct val="0"/>
              </a:spcAft>
              <a:defRPr sz="3200">
                <a:solidFill>
                  <a:schemeClr val="tx2"/>
                </a:solidFill>
                <a:latin typeface="Georgia" pitchFamily="18" charset="0"/>
                <a:ea typeface="ＭＳ Ｐゴシック" pitchFamily="34" charset="-128"/>
              </a:defRPr>
            </a:lvl7pPr>
            <a:lvl8pPr marL="1371600" algn="l" rtl="0" eaLnBrk="1" fontAlgn="base" hangingPunct="1">
              <a:lnSpc>
                <a:spcPct val="105000"/>
              </a:lnSpc>
              <a:spcBef>
                <a:spcPct val="0"/>
              </a:spcBef>
              <a:spcAft>
                <a:spcPct val="0"/>
              </a:spcAft>
              <a:defRPr sz="3200">
                <a:solidFill>
                  <a:schemeClr val="tx2"/>
                </a:solidFill>
                <a:latin typeface="Georgia" pitchFamily="18" charset="0"/>
                <a:ea typeface="ＭＳ Ｐゴシック" pitchFamily="34" charset="-128"/>
              </a:defRPr>
            </a:lvl8pPr>
            <a:lvl9pPr marL="1828800" algn="l" rtl="0" eaLnBrk="1" fontAlgn="base" hangingPunct="1">
              <a:lnSpc>
                <a:spcPct val="105000"/>
              </a:lnSpc>
              <a:spcBef>
                <a:spcPct val="0"/>
              </a:spcBef>
              <a:spcAft>
                <a:spcPct val="0"/>
              </a:spcAft>
              <a:defRPr sz="3200">
                <a:solidFill>
                  <a:schemeClr val="tx2"/>
                </a:solidFill>
                <a:latin typeface="Georgia" pitchFamily="18" charset="0"/>
                <a:ea typeface="ＭＳ Ｐゴシック" pitchFamily="34" charset="-128"/>
              </a:defRPr>
            </a:lvl9pPr>
          </a:lstStyle>
          <a:p>
            <a:r>
              <a:rPr lang="en-US" kern="0" dirty="0" smtClean="0"/>
              <a:t>Keeping Promises</a:t>
            </a:r>
            <a:endParaRPr lang="en-US" kern="0" dirty="0"/>
          </a:p>
        </p:txBody>
      </p:sp>
    </p:spTree>
    <p:custDataLst>
      <p:tags r:id="rId1"/>
    </p:custDataLst>
    <p:extLst>
      <p:ext uri="{BB962C8B-B14F-4D97-AF65-F5344CB8AC3E}">
        <p14:creationId xmlns:p14="http://schemas.microsoft.com/office/powerpoint/2010/main" val="2274084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62341" y="319904"/>
            <a:ext cx="8229600" cy="50846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pPr>
            <a:r>
              <a:rPr lang="en-US" sz="3200" dirty="0" smtClean="0">
                <a:solidFill>
                  <a:schemeClr val="bg1"/>
                </a:solidFill>
                <a:latin typeface="Century Gothic" panose="020B0502020202020204" pitchFamily="34" charset="0"/>
                <a:cs typeface="Arial" panose="020B0604020202020204" pitchFamily="34" charset="0"/>
              </a:rPr>
              <a:t>Needs vs. wants</a:t>
            </a:r>
            <a:endParaRPr lang="en-US" sz="3200" dirty="0">
              <a:solidFill>
                <a:schemeClr val="bg1"/>
              </a:solidFill>
              <a:latin typeface="Century Gothic" panose="020B0502020202020204" pitchFamily="34" charset="0"/>
              <a:cs typeface="Arial" panose="020B0604020202020204" pitchFamily="34" charset="0"/>
            </a:endParaRPr>
          </a:p>
        </p:txBody>
      </p:sp>
      <p:sp>
        <p:nvSpPr>
          <p:cNvPr id="13" name="Slide Number Placeholder 5"/>
          <p:cNvSpPr>
            <a:spLocks noGrp="1"/>
          </p:cNvSpPr>
          <p:nvPr>
            <p:ph type="sldNum" sz="quarter" idx="10"/>
          </p:nvPr>
        </p:nvSpPr>
        <p:spPr>
          <a:xfrm>
            <a:off x="8594725" y="6569075"/>
            <a:ext cx="365760" cy="288925"/>
          </a:xfrm>
        </p:spPr>
        <p:txBody>
          <a:bodyPr/>
          <a:lstStyle/>
          <a:p>
            <a:fld id="{9817CEA9-6386-4E0F-962A-05EAA27AC9B5}" type="slidenum">
              <a:rPr lang="en-US" altLang="en-US"/>
              <a:pPr/>
              <a:t>3</a:t>
            </a:fld>
            <a:endParaRPr lang="en-US" altLang="en-US" dirty="0"/>
          </a:p>
        </p:txBody>
      </p:sp>
      <p:sp>
        <p:nvSpPr>
          <p:cNvPr id="3" name="Title 2"/>
          <p:cNvSpPr>
            <a:spLocks noGrp="1"/>
          </p:cNvSpPr>
          <p:nvPr>
            <p:ph type="title"/>
          </p:nvPr>
        </p:nvSpPr>
        <p:spPr/>
        <p:txBody>
          <a:bodyPr/>
          <a:lstStyle/>
          <a:p>
            <a:r>
              <a:rPr lang="en-US" dirty="0" smtClean="0"/>
              <a:t>Video - Credit</a:t>
            </a:r>
            <a:endParaRPr lang="en-US" dirty="0"/>
          </a:p>
        </p:txBody>
      </p:sp>
      <p:pic>
        <p:nvPicPr>
          <p:cNvPr id="4" name="Middle_CreditandYou_1_Intro1">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6"/>
          <a:stretch>
            <a:fillRect/>
          </a:stretch>
        </p:blipFill>
        <p:spPr>
          <a:xfrm>
            <a:off x="490563" y="2011776"/>
            <a:ext cx="8136396" cy="3813936"/>
          </a:xfrm>
          <a:prstGeom prst="rect">
            <a:avLst/>
          </a:prstGeom>
          <a:ln w="76200" cap="sq">
            <a:solidFill>
              <a:schemeClr val="tx2"/>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3031765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858" y="1687286"/>
            <a:ext cx="7931452" cy="1741714"/>
          </a:xfrm>
        </p:spPr>
        <p:txBody>
          <a:bodyPr>
            <a:normAutofit fontScale="92500"/>
          </a:bodyPr>
          <a:lstStyle/>
          <a:p>
            <a:r>
              <a:rPr lang="en-US" dirty="0"/>
              <a:t>Credit is the ability to borrow money from a lender with the promise to pay the money </a:t>
            </a:r>
            <a:r>
              <a:rPr lang="en-US" dirty="0" smtClean="0"/>
              <a:t>back, usually with interest.</a:t>
            </a:r>
            <a:br>
              <a:rPr lang="en-US" dirty="0" smtClean="0"/>
            </a:br>
            <a:endParaRPr lang="en-US" dirty="0" smtClean="0"/>
          </a:p>
          <a:p>
            <a:r>
              <a:rPr lang="en-US" dirty="0" smtClean="0"/>
              <a:t>Earning </a:t>
            </a:r>
            <a:r>
              <a:rPr lang="en-US" dirty="0"/>
              <a:t>credit requires earning people’s trust.</a:t>
            </a:r>
          </a:p>
        </p:txBody>
      </p:sp>
      <p:pic>
        <p:nvPicPr>
          <p:cNvPr id="5" name="Picture 4" descr="kids outside playing" title="kids outside playi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16024" y="4114800"/>
            <a:ext cx="3825119" cy="1808189"/>
          </a:xfrm>
          <a:prstGeom prst="rect">
            <a:avLst/>
          </a:prstGeom>
          <a:ln>
            <a:noFill/>
          </a:ln>
          <a:effectLst>
            <a:outerShdw blurRad="292100" dist="139700" dir="2700000" algn="tl" rotWithShape="0">
              <a:srgbClr val="333333">
                <a:alpha val="65000"/>
              </a:srgbClr>
            </a:outerShdw>
          </a:effectLst>
        </p:spPr>
      </p:pic>
      <p:sp>
        <p:nvSpPr>
          <p:cNvPr id="4" name="Title 3"/>
          <p:cNvSpPr>
            <a:spLocks noGrp="1"/>
          </p:cNvSpPr>
          <p:nvPr>
            <p:ph type="title"/>
          </p:nvPr>
        </p:nvSpPr>
        <p:spPr/>
        <p:txBody>
          <a:bodyPr/>
          <a:lstStyle/>
          <a:p>
            <a:r>
              <a:rPr lang="en-US" dirty="0" smtClean="0"/>
              <a:t>Credit</a:t>
            </a:r>
            <a:endParaRPr lang="en-US" dirty="0"/>
          </a:p>
        </p:txBody>
      </p:sp>
    </p:spTree>
    <p:custDataLst>
      <p:tags r:id="rId1"/>
    </p:custDataLst>
    <p:extLst>
      <p:ext uri="{BB962C8B-B14F-4D97-AF65-F5344CB8AC3E}">
        <p14:creationId xmlns:p14="http://schemas.microsoft.com/office/powerpoint/2010/main" val="114487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676400"/>
            <a:ext cx="8055428" cy="1734457"/>
          </a:xfrm>
        </p:spPr>
        <p:txBody>
          <a:bodyPr>
            <a:normAutofit/>
          </a:bodyPr>
          <a:lstStyle/>
          <a:p>
            <a:pPr>
              <a:spcAft>
                <a:spcPts val="600"/>
              </a:spcAft>
            </a:pPr>
            <a:r>
              <a:rPr lang="en-US" smtClean="0">
                <a:latin typeface="Open Sans Light" panose="020B0306030504020204" pitchFamily="34" charset="0"/>
                <a:ea typeface="Open Sans Light" panose="020B0306030504020204" pitchFamily="34" charset="0"/>
                <a:cs typeface="Open Sans Light" panose="020B0306030504020204" pitchFamily="34" charset="0"/>
              </a:rPr>
              <a:t>Keep your promise to pay back the money you owe.</a:t>
            </a:r>
          </a:p>
          <a:p>
            <a:pPr>
              <a:spcAft>
                <a:spcPts val="600"/>
              </a:spcAft>
            </a:pPr>
            <a:r>
              <a:rPr lang="en-US" smtClean="0">
                <a:latin typeface="Open Sans Light" panose="020B0306030504020204" pitchFamily="34" charset="0"/>
                <a:ea typeface="Open Sans Light" panose="020B0306030504020204" pitchFamily="34" charset="0"/>
                <a:cs typeface="Open Sans Light" panose="020B0306030504020204" pitchFamily="34" charset="0"/>
              </a:rPr>
              <a:t>Credit is a privilege.</a:t>
            </a:r>
          </a:p>
          <a:p>
            <a:pPr>
              <a:spcAft>
                <a:spcPts val="600"/>
              </a:spcAft>
            </a:pPr>
            <a:r>
              <a:rPr lang="en-US" smtClean="0">
                <a:latin typeface="Open Sans Light" panose="020B0306030504020204" pitchFamily="34" charset="0"/>
                <a:ea typeface="Open Sans Light" panose="020B0306030504020204" pitchFamily="34" charset="0"/>
                <a:cs typeface="Open Sans Light" panose="020B0306030504020204" pitchFamily="34" charset="0"/>
              </a:rPr>
              <a:t>Credit can give you added flexibility to buy things.</a:t>
            </a:r>
            <a:endParaRPr lang="en-US" dirty="0" smtClean="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5" name="Picture 4" descr="girl smiling in classroom" title="girl smiling in classroom"/>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85143" y="3646715"/>
            <a:ext cx="3556000" cy="2378965"/>
          </a:xfrm>
          <a:prstGeom prst="rect">
            <a:avLst/>
          </a:prstGeom>
          <a:ln>
            <a:noFill/>
          </a:ln>
          <a:effectLst>
            <a:outerShdw blurRad="292100" dist="139700" dir="2700000" algn="tl" rotWithShape="0">
              <a:srgbClr val="333333">
                <a:alpha val="65000"/>
              </a:srgbClr>
            </a:outerShdw>
          </a:effectLst>
        </p:spPr>
      </p:pic>
      <p:sp>
        <p:nvSpPr>
          <p:cNvPr id="4" name="Title 3"/>
          <p:cNvSpPr>
            <a:spLocks noGrp="1"/>
          </p:cNvSpPr>
          <p:nvPr>
            <p:ph type="title"/>
          </p:nvPr>
        </p:nvSpPr>
        <p:spPr/>
        <p:txBody>
          <a:bodyPr/>
          <a:lstStyle/>
          <a:p>
            <a:r>
              <a:rPr lang="en-US" dirty="0" smtClean="0"/>
              <a:t>Personal Responsibility</a:t>
            </a:r>
            <a:endParaRPr lang="en-US" dirty="0"/>
          </a:p>
        </p:txBody>
      </p:sp>
    </p:spTree>
    <p:custDataLst>
      <p:tags r:id="rId1"/>
    </p:custDataLst>
    <p:extLst>
      <p:ext uri="{BB962C8B-B14F-4D97-AF65-F5344CB8AC3E}">
        <p14:creationId xmlns:p14="http://schemas.microsoft.com/office/powerpoint/2010/main" val="87833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6941" y="1542143"/>
            <a:ext cx="7890630" cy="1741714"/>
          </a:xfrm>
        </p:spPr>
        <p:txBody>
          <a:bodyPr>
            <a:normAutofit lnSpcReduction="10000"/>
          </a:bodyPr>
          <a:lstStyle/>
          <a:p>
            <a:r>
              <a:rPr lang="en-US" dirty="0" smtClean="0">
                <a:latin typeface="Open Sans Light" panose="020B0306030504020204" pitchFamily="34" charset="0"/>
                <a:ea typeface="Open Sans Light" panose="020B0306030504020204" pitchFamily="34" charset="0"/>
                <a:cs typeface="Open Sans Light" panose="020B0306030504020204" pitchFamily="34" charset="0"/>
              </a:rPr>
              <a:t>Credit limit = maximum amount you can borrow</a:t>
            </a:r>
          </a:p>
          <a:p>
            <a:r>
              <a:rPr lang="en-US" dirty="0" smtClean="0">
                <a:latin typeface="Open Sans Light" panose="020B0306030504020204" pitchFamily="34" charset="0"/>
                <a:ea typeface="Open Sans Light" panose="020B0306030504020204" pitchFamily="34" charset="0"/>
                <a:cs typeface="Open Sans Light" panose="020B0306030504020204" pitchFamily="34" charset="0"/>
              </a:rPr>
              <a:t>Minimum payment = least amount you can pay</a:t>
            </a:r>
          </a:p>
          <a:p>
            <a:r>
              <a:rPr lang="en-US" dirty="0">
                <a:latin typeface="Open Sans Light" panose="020B0306030504020204" pitchFamily="34" charset="0"/>
                <a:ea typeface="Open Sans Light" panose="020B0306030504020204" pitchFamily="34" charset="0"/>
                <a:cs typeface="Open Sans Light" panose="020B0306030504020204" pitchFamily="34" charset="0"/>
              </a:rPr>
              <a:t>Pay the money back all at once or in monthly payments.</a:t>
            </a:r>
          </a:p>
          <a:p>
            <a:r>
              <a:rPr lang="en-US" dirty="0">
                <a:latin typeface="Open Sans Light" panose="020B0306030504020204" pitchFamily="34" charset="0"/>
                <a:ea typeface="Open Sans Light" panose="020B0306030504020204" pitchFamily="34" charset="0"/>
                <a:cs typeface="Open Sans Light" panose="020B0306030504020204" pitchFamily="34" charset="0"/>
              </a:rPr>
              <a:t>If you pay it back over time, you have to pay interest</a:t>
            </a:r>
            <a:r>
              <a:rPr lang="en-US" dirty="0" smtClean="0">
                <a:latin typeface="Open Sans Light" panose="020B0306030504020204" pitchFamily="34" charset="0"/>
                <a:ea typeface="Open Sans Light" panose="020B0306030504020204" pitchFamily="34" charset="0"/>
                <a:cs typeface="Open Sans Light" panose="020B0306030504020204" pitchFamily="34" charset="0"/>
              </a:rPr>
              <a:t>.</a:t>
            </a: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Title 3"/>
          <p:cNvSpPr>
            <a:spLocks noGrp="1"/>
          </p:cNvSpPr>
          <p:nvPr>
            <p:ph type="title"/>
          </p:nvPr>
        </p:nvSpPr>
        <p:spPr/>
        <p:txBody>
          <a:bodyPr/>
          <a:lstStyle/>
          <a:p>
            <a:r>
              <a:rPr lang="en-US" dirty="0" smtClean="0"/>
              <a:t>Credit Cards</a:t>
            </a: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5729" y="3962400"/>
            <a:ext cx="3693053" cy="22860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38050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428" y="1904999"/>
            <a:ext cx="7473345" cy="1886857"/>
          </a:xfrm>
        </p:spPr>
        <p:txBody>
          <a:bodyPr>
            <a:normAutofit/>
          </a:bodyPr>
          <a:lstStyle/>
          <a:p>
            <a:r>
              <a:rPr lang="en-US" dirty="0" smtClean="0">
                <a:latin typeface="Open Sans Light" panose="020B0306030504020204" pitchFamily="34" charset="0"/>
                <a:ea typeface="Open Sans Light" panose="020B0306030504020204" pitchFamily="34" charset="0"/>
                <a:cs typeface="Open Sans Light" panose="020B0306030504020204" pitchFamily="34" charset="0"/>
              </a:rPr>
              <a:t>Borrow all the money up front.</a:t>
            </a: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a:p>
            <a:r>
              <a:rPr lang="en-US" dirty="0" smtClean="0">
                <a:latin typeface="Open Sans Light" panose="020B0306030504020204" pitchFamily="34" charset="0"/>
                <a:ea typeface="Open Sans Light" panose="020B0306030504020204" pitchFamily="34" charset="0"/>
                <a:cs typeface="Open Sans Light" panose="020B0306030504020204" pitchFamily="34" charset="0"/>
              </a:rPr>
              <a:t>Pay it back within a specific period of time.</a:t>
            </a:r>
          </a:p>
          <a:p>
            <a:r>
              <a:rPr lang="en-US" dirty="0" smtClean="0">
                <a:latin typeface="Open Sans Light" panose="020B0306030504020204" pitchFamily="34" charset="0"/>
                <a:ea typeface="Open Sans Light" panose="020B0306030504020204" pitchFamily="34" charset="0"/>
                <a:cs typeface="Open Sans Light" panose="020B0306030504020204" pitchFamily="34" charset="0"/>
              </a:rPr>
              <a:t>You have to pay interest.</a:t>
            </a:r>
          </a:p>
        </p:txBody>
      </p:sp>
      <p:sp>
        <p:nvSpPr>
          <p:cNvPr id="4" name="Title 3"/>
          <p:cNvSpPr>
            <a:spLocks noGrp="1"/>
          </p:cNvSpPr>
          <p:nvPr>
            <p:ph type="title"/>
          </p:nvPr>
        </p:nvSpPr>
        <p:spPr/>
        <p:txBody>
          <a:bodyPr/>
          <a:lstStyle/>
          <a:p>
            <a:r>
              <a:rPr lang="en-US" dirty="0" smtClean="0"/>
              <a:t>Loans</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0" y="3791856"/>
            <a:ext cx="3581400" cy="238700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155967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descr="table of a purchasing worksheet" title="table of a purchasing worksheet"/>
          <p:cNvGraphicFramePr>
            <a:graphicFrameLocks noGrp="1"/>
          </p:cNvGraphicFramePr>
          <p:nvPr>
            <p:extLst/>
          </p:nvPr>
        </p:nvGraphicFramePr>
        <p:xfrm>
          <a:off x="508000" y="2021114"/>
          <a:ext cx="8273145" cy="3657598"/>
        </p:xfrm>
        <a:graphic>
          <a:graphicData uri="http://schemas.openxmlformats.org/drawingml/2006/table">
            <a:tbl>
              <a:tblPr firstRow="1" bandRow="1">
                <a:tableStyleId>{5C22544A-7EE6-4342-B048-85BDC9FD1C3A}</a:tableStyleId>
              </a:tblPr>
              <a:tblGrid>
                <a:gridCol w="1654629">
                  <a:extLst>
                    <a:ext uri="{9D8B030D-6E8A-4147-A177-3AD203B41FA5}">
                      <a16:colId xmlns:a16="http://schemas.microsoft.com/office/drawing/2014/main" val="20000"/>
                    </a:ext>
                  </a:extLst>
                </a:gridCol>
                <a:gridCol w="1654629">
                  <a:extLst>
                    <a:ext uri="{9D8B030D-6E8A-4147-A177-3AD203B41FA5}">
                      <a16:colId xmlns:a16="http://schemas.microsoft.com/office/drawing/2014/main" val="20001"/>
                    </a:ext>
                  </a:extLst>
                </a:gridCol>
                <a:gridCol w="1654629">
                  <a:extLst>
                    <a:ext uri="{9D8B030D-6E8A-4147-A177-3AD203B41FA5}">
                      <a16:colId xmlns:a16="http://schemas.microsoft.com/office/drawing/2014/main" val="20002"/>
                    </a:ext>
                  </a:extLst>
                </a:gridCol>
                <a:gridCol w="1654629">
                  <a:extLst>
                    <a:ext uri="{9D8B030D-6E8A-4147-A177-3AD203B41FA5}">
                      <a16:colId xmlns:a16="http://schemas.microsoft.com/office/drawing/2014/main" val="20003"/>
                    </a:ext>
                  </a:extLst>
                </a:gridCol>
                <a:gridCol w="1654629">
                  <a:extLst>
                    <a:ext uri="{9D8B030D-6E8A-4147-A177-3AD203B41FA5}">
                      <a16:colId xmlns:a16="http://schemas.microsoft.com/office/drawing/2014/main" val="20004"/>
                    </a:ext>
                  </a:extLst>
                </a:gridCol>
              </a:tblGrid>
              <a:tr h="522514">
                <a:tc>
                  <a:txBody>
                    <a:bodyPr/>
                    <a:lstStyle/>
                    <a:p>
                      <a:pPr algn="ctr"/>
                      <a:r>
                        <a:rPr lang="en-US" sz="1300" dirty="0" smtClean="0"/>
                        <a:t>Month</a:t>
                      </a:r>
                      <a:endParaRPr lang="en-US" sz="1300" dirty="0"/>
                    </a:p>
                  </a:txBody>
                  <a:tcPr marL="87086" marR="87086" marT="43543" marB="43543" anchor="ctr"/>
                </a:tc>
                <a:tc>
                  <a:txBody>
                    <a:bodyPr/>
                    <a:lstStyle/>
                    <a:p>
                      <a:pPr algn="ctr"/>
                      <a:r>
                        <a:rPr lang="en-US" sz="1300" dirty="0" smtClean="0"/>
                        <a:t>Principal</a:t>
                      </a:r>
                      <a:endParaRPr lang="en-US" sz="1300" dirty="0"/>
                    </a:p>
                  </a:txBody>
                  <a:tcPr marL="87086" marR="87086" marT="43543" marB="43543" anchor="ctr"/>
                </a:tc>
                <a:tc>
                  <a:txBody>
                    <a:bodyPr/>
                    <a:lstStyle/>
                    <a:p>
                      <a:pPr algn="ctr"/>
                      <a:r>
                        <a:rPr lang="en-US" sz="1300" dirty="0" smtClean="0"/>
                        <a:t>Amount Paid</a:t>
                      </a:r>
                      <a:endParaRPr lang="en-US" sz="1300" dirty="0"/>
                    </a:p>
                  </a:txBody>
                  <a:tcPr marL="87086" marR="87086" marT="43543" marB="43543" anchor="ctr"/>
                </a:tc>
                <a:tc>
                  <a:txBody>
                    <a:bodyPr/>
                    <a:lstStyle/>
                    <a:p>
                      <a:pPr algn="ctr"/>
                      <a:r>
                        <a:rPr lang="en-US" sz="1300" dirty="0" smtClean="0"/>
                        <a:t>Interest</a:t>
                      </a:r>
                      <a:endParaRPr lang="en-US" sz="1300" dirty="0"/>
                    </a:p>
                  </a:txBody>
                  <a:tcPr marL="87086" marR="87086" marT="43543" marB="43543" anchor="ctr"/>
                </a:tc>
                <a:tc>
                  <a:txBody>
                    <a:bodyPr/>
                    <a:lstStyle/>
                    <a:p>
                      <a:pPr algn="ctr"/>
                      <a:r>
                        <a:rPr lang="en-US" sz="1300" dirty="0" smtClean="0"/>
                        <a:t>Balance</a:t>
                      </a:r>
                      <a:endParaRPr lang="en-US" sz="1300" dirty="0"/>
                    </a:p>
                  </a:txBody>
                  <a:tcPr marL="87086" marR="87086" marT="43543" marB="43543" anchor="ctr"/>
                </a:tc>
                <a:extLst>
                  <a:ext uri="{0D108BD9-81ED-4DB2-BD59-A6C34878D82A}">
                    <a16:rowId xmlns:a16="http://schemas.microsoft.com/office/drawing/2014/main" val="10000"/>
                  </a:ext>
                </a:extLst>
              </a:tr>
              <a:tr h="522514">
                <a:tc>
                  <a:txBody>
                    <a:bodyPr/>
                    <a:lstStyle/>
                    <a:p>
                      <a:pPr algn="ctr"/>
                      <a:r>
                        <a:rPr lang="en-US" sz="1300" dirty="0" smtClean="0"/>
                        <a:t>1</a:t>
                      </a:r>
                      <a:endParaRPr lang="en-US" sz="1300" dirty="0"/>
                    </a:p>
                  </a:txBody>
                  <a:tcPr marL="87086" marR="87086" marT="43543" marB="43543" anchor="ctr"/>
                </a:tc>
                <a:tc>
                  <a:txBody>
                    <a:bodyPr/>
                    <a:lstStyle/>
                    <a:p>
                      <a:pPr algn="ctr"/>
                      <a:r>
                        <a:rPr lang="en-US" sz="1300" dirty="0" smtClean="0"/>
                        <a:t>$105.00</a:t>
                      </a:r>
                      <a:endParaRPr lang="en-US" sz="1300" dirty="0"/>
                    </a:p>
                  </a:txBody>
                  <a:tcPr marL="87086" marR="87086" marT="43543" marB="43543" anchor="ctr"/>
                </a:tc>
                <a:tc>
                  <a:txBody>
                    <a:bodyPr/>
                    <a:lstStyle/>
                    <a:p>
                      <a:pPr algn="ctr"/>
                      <a:r>
                        <a:rPr lang="en-US" sz="1300" dirty="0" smtClean="0"/>
                        <a:t>$20.00</a:t>
                      </a:r>
                      <a:endParaRPr lang="en-US" sz="1300" dirty="0"/>
                    </a:p>
                  </a:txBody>
                  <a:tcPr marL="87086" marR="87086" marT="43543" marB="43543" anchor="ctr"/>
                </a:tc>
                <a:tc>
                  <a:txBody>
                    <a:bodyPr/>
                    <a:lstStyle/>
                    <a:p>
                      <a:pPr algn="ctr"/>
                      <a:r>
                        <a:rPr lang="en-US" sz="1300" dirty="0" smtClean="0"/>
                        <a:t>$0.00</a:t>
                      </a:r>
                      <a:endParaRPr lang="en-US" sz="1300" dirty="0"/>
                    </a:p>
                  </a:txBody>
                  <a:tcPr marL="87086" marR="87086" marT="43543" marB="43543" anchor="ctr"/>
                </a:tc>
                <a:tc>
                  <a:txBody>
                    <a:bodyPr/>
                    <a:lstStyle/>
                    <a:p>
                      <a:pPr algn="ctr"/>
                      <a:r>
                        <a:rPr lang="en-US" sz="1300" dirty="0" smtClean="0"/>
                        <a:t>$85.00</a:t>
                      </a:r>
                      <a:endParaRPr lang="en-US" sz="1300" dirty="0"/>
                    </a:p>
                  </a:txBody>
                  <a:tcPr marL="87086" marR="87086" marT="43543" marB="43543" anchor="ctr"/>
                </a:tc>
                <a:extLst>
                  <a:ext uri="{0D108BD9-81ED-4DB2-BD59-A6C34878D82A}">
                    <a16:rowId xmlns:a16="http://schemas.microsoft.com/office/drawing/2014/main" val="10001"/>
                  </a:ext>
                </a:extLst>
              </a:tr>
              <a:tr h="522514">
                <a:tc>
                  <a:txBody>
                    <a:bodyPr/>
                    <a:lstStyle/>
                    <a:p>
                      <a:pPr algn="ctr"/>
                      <a:r>
                        <a:rPr lang="en-US" sz="1300" dirty="0" smtClean="0"/>
                        <a:t>2</a:t>
                      </a:r>
                      <a:endParaRPr lang="en-US" sz="1300" dirty="0"/>
                    </a:p>
                  </a:txBody>
                  <a:tcPr marL="87086" marR="87086" marT="43543" marB="43543" anchor="ctr"/>
                </a:tc>
                <a:tc>
                  <a:txBody>
                    <a:bodyPr/>
                    <a:lstStyle/>
                    <a:p>
                      <a:pPr algn="ctr"/>
                      <a:r>
                        <a:rPr lang="en-US" sz="1300" dirty="0" smtClean="0"/>
                        <a:t>$85.00</a:t>
                      </a:r>
                      <a:endParaRPr lang="en-US" sz="1300" dirty="0"/>
                    </a:p>
                  </a:txBody>
                  <a:tcPr marL="87086" marR="87086" marT="43543" marB="43543" anchor="ctr"/>
                </a:tc>
                <a:tc>
                  <a:txBody>
                    <a:bodyPr/>
                    <a:lstStyle/>
                    <a:p>
                      <a:pPr algn="ctr"/>
                      <a:r>
                        <a:rPr lang="en-US" sz="1300" dirty="0" smtClean="0"/>
                        <a:t>$20.00</a:t>
                      </a:r>
                      <a:endParaRPr lang="en-US" sz="1300" dirty="0"/>
                    </a:p>
                  </a:txBody>
                  <a:tcPr marL="87086" marR="87086" marT="43543" marB="43543" anchor="ctr"/>
                </a:tc>
                <a:tc>
                  <a:txBody>
                    <a:bodyPr/>
                    <a:lstStyle/>
                    <a:p>
                      <a:pPr algn="ctr"/>
                      <a:r>
                        <a:rPr lang="en-US" sz="1300" dirty="0" smtClean="0"/>
                        <a:t>$1.31</a:t>
                      </a:r>
                      <a:endParaRPr lang="en-US" sz="1300" dirty="0"/>
                    </a:p>
                  </a:txBody>
                  <a:tcPr marL="87086" marR="87086" marT="43543" marB="43543" anchor="ctr"/>
                </a:tc>
                <a:tc>
                  <a:txBody>
                    <a:bodyPr/>
                    <a:lstStyle/>
                    <a:p>
                      <a:pPr algn="ctr"/>
                      <a:r>
                        <a:rPr lang="en-US" sz="1300" dirty="0" smtClean="0"/>
                        <a:t>$66.31</a:t>
                      </a:r>
                      <a:endParaRPr lang="en-US" sz="1300" dirty="0"/>
                    </a:p>
                  </a:txBody>
                  <a:tcPr marL="87086" marR="87086" marT="43543" marB="43543" anchor="ctr"/>
                </a:tc>
                <a:extLst>
                  <a:ext uri="{0D108BD9-81ED-4DB2-BD59-A6C34878D82A}">
                    <a16:rowId xmlns:a16="http://schemas.microsoft.com/office/drawing/2014/main" val="10002"/>
                  </a:ext>
                </a:extLst>
              </a:tr>
              <a:tr h="522514">
                <a:tc>
                  <a:txBody>
                    <a:bodyPr/>
                    <a:lstStyle/>
                    <a:p>
                      <a:pPr algn="ctr"/>
                      <a:r>
                        <a:rPr lang="en-US" sz="1300" dirty="0" smtClean="0"/>
                        <a:t>3</a:t>
                      </a:r>
                      <a:endParaRPr lang="en-US" sz="1300" dirty="0"/>
                    </a:p>
                  </a:txBody>
                  <a:tcPr marL="87086" marR="87086" marT="43543" marB="4354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smtClean="0"/>
                        <a:t>$66.31</a:t>
                      </a:r>
                    </a:p>
                  </a:txBody>
                  <a:tcPr marL="87086" marR="87086" marT="43543" marB="43543" anchor="ctr"/>
                </a:tc>
                <a:tc>
                  <a:txBody>
                    <a:bodyPr/>
                    <a:lstStyle/>
                    <a:p>
                      <a:pPr algn="ctr"/>
                      <a:r>
                        <a:rPr lang="en-US" sz="1300" dirty="0" smtClean="0"/>
                        <a:t>$20.00</a:t>
                      </a:r>
                      <a:endParaRPr lang="en-US" sz="1300" dirty="0"/>
                    </a:p>
                  </a:txBody>
                  <a:tcPr marL="87086" marR="87086" marT="43543" marB="43543" anchor="ctr"/>
                </a:tc>
                <a:tc>
                  <a:txBody>
                    <a:bodyPr/>
                    <a:lstStyle/>
                    <a:p>
                      <a:pPr algn="ctr"/>
                      <a:r>
                        <a:rPr lang="en-US" sz="1300" dirty="0" smtClean="0"/>
                        <a:t>$1.08</a:t>
                      </a:r>
                      <a:endParaRPr lang="en-US" sz="1300" dirty="0"/>
                    </a:p>
                  </a:txBody>
                  <a:tcPr marL="87086" marR="87086" marT="43543" marB="43543" anchor="ctr"/>
                </a:tc>
                <a:tc>
                  <a:txBody>
                    <a:bodyPr/>
                    <a:lstStyle/>
                    <a:p>
                      <a:pPr algn="ctr"/>
                      <a:r>
                        <a:rPr lang="en-US" sz="1300" dirty="0" smtClean="0"/>
                        <a:t>$47.39</a:t>
                      </a:r>
                      <a:endParaRPr lang="en-US" sz="1300" dirty="0"/>
                    </a:p>
                  </a:txBody>
                  <a:tcPr marL="87086" marR="87086" marT="43543" marB="43543" anchor="ctr"/>
                </a:tc>
                <a:extLst>
                  <a:ext uri="{0D108BD9-81ED-4DB2-BD59-A6C34878D82A}">
                    <a16:rowId xmlns:a16="http://schemas.microsoft.com/office/drawing/2014/main" val="10003"/>
                  </a:ext>
                </a:extLst>
              </a:tr>
              <a:tr h="522514">
                <a:tc>
                  <a:txBody>
                    <a:bodyPr/>
                    <a:lstStyle/>
                    <a:p>
                      <a:pPr algn="ctr"/>
                      <a:r>
                        <a:rPr lang="en-US" sz="1300" dirty="0" smtClean="0"/>
                        <a:t>4</a:t>
                      </a:r>
                      <a:endParaRPr lang="en-US" sz="1300" dirty="0"/>
                    </a:p>
                  </a:txBody>
                  <a:tcPr marL="87086" marR="87086" marT="43543" marB="43543" anchor="ctr"/>
                </a:tc>
                <a:tc>
                  <a:txBody>
                    <a:bodyPr/>
                    <a:lstStyle/>
                    <a:p>
                      <a:pPr algn="ctr"/>
                      <a:r>
                        <a:rPr lang="en-US" sz="1300" dirty="0" smtClean="0"/>
                        <a:t>$47.39</a:t>
                      </a:r>
                      <a:endParaRPr lang="en-US" sz="1300" dirty="0"/>
                    </a:p>
                  </a:txBody>
                  <a:tcPr marL="87086" marR="87086" marT="43543" marB="43543" anchor="ctr"/>
                </a:tc>
                <a:tc>
                  <a:txBody>
                    <a:bodyPr/>
                    <a:lstStyle/>
                    <a:p>
                      <a:pPr algn="ctr"/>
                      <a:r>
                        <a:rPr lang="en-US" sz="1300" dirty="0" smtClean="0"/>
                        <a:t>$20.00</a:t>
                      </a:r>
                      <a:endParaRPr lang="en-US" sz="1300" dirty="0"/>
                    </a:p>
                  </a:txBody>
                  <a:tcPr marL="87086" marR="87086" marT="43543" marB="43543" anchor="ctr"/>
                </a:tc>
                <a:tc>
                  <a:txBody>
                    <a:bodyPr/>
                    <a:lstStyle/>
                    <a:p>
                      <a:pPr algn="ctr"/>
                      <a:r>
                        <a:rPr lang="en-US" sz="1300" dirty="0" smtClean="0"/>
                        <a:t>$0.84</a:t>
                      </a:r>
                      <a:endParaRPr lang="en-US" sz="1300" dirty="0"/>
                    </a:p>
                  </a:txBody>
                  <a:tcPr marL="87086" marR="87086" marT="43543" marB="43543" anchor="ctr"/>
                </a:tc>
                <a:tc>
                  <a:txBody>
                    <a:bodyPr/>
                    <a:lstStyle/>
                    <a:p>
                      <a:pPr algn="ctr"/>
                      <a:r>
                        <a:rPr lang="en-US" sz="1300" dirty="0" smtClean="0"/>
                        <a:t>$28.23</a:t>
                      </a:r>
                      <a:endParaRPr lang="en-US" sz="1300" dirty="0"/>
                    </a:p>
                  </a:txBody>
                  <a:tcPr marL="87086" marR="87086" marT="43543" marB="43543" anchor="ctr"/>
                </a:tc>
                <a:extLst>
                  <a:ext uri="{0D108BD9-81ED-4DB2-BD59-A6C34878D82A}">
                    <a16:rowId xmlns:a16="http://schemas.microsoft.com/office/drawing/2014/main" val="10004"/>
                  </a:ext>
                </a:extLst>
              </a:tr>
              <a:tr h="522514">
                <a:tc>
                  <a:txBody>
                    <a:bodyPr/>
                    <a:lstStyle/>
                    <a:p>
                      <a:pPr algn="ctr"/>
                      <a:r>
                        <a:rPr lang="en-US" sz="1300" dirty="0" smtClean="0"/>
                        <a:t>5</a:t>
                      </a:r>
                      <a:endParaRPr lang="en-US" sz="1300" dirty="0"/>
                    </a:p>
                  </a:txBody>
                  <a:tcPr marL="87086" marR="87086" marT="43543" marB="43543" anchor="ctr"/>
                </a:tc>
                <a:tc>
                  <a:txBody>
                    <a:bodyPr/>
                    <a:lstStyle/>
                    <a:p>
                      <a:pPr algn="ctr"/>
                      <a:r>
                        <a:rPr lang="en-US" sz="1300" dirty="0" smtClean="0"/>
                        <a:t>$28.23</a:t>
                      </a:r>
                      <a:endParaRPr lang="en-US" sz="1300" dirty="0"/>
                    </a:p>
                  </a:txBody>
                  <a:tcPr marL="87086" marR="87086" marT="43543" marB="43543" anchor="ctr"/>
                </a:tc>
                <a:tc>
                  <a:txBody>
                    <a:bodyPr/>
                    <a:lstStyle/>
                    <a:p>
                      <a:pPr algn="ctr"/>
                      <a:r>
                        <a:rPr lang="en-US" sz="1300" dirty="0" smtClean="0"/>
                        <a:t>$20.00</a:t>
                      </a:r>
                      <a:endParaRPr lang="en-US" sz="1300" dirty="0"/>
                    </a:p>
                  </a:txBody>
                  <a:tcPr marL="87086" marR="87086" marT="43543" marB="43543" anchor="ctr"/>
                </a:tc>
                <a:tc>
                  <a:txBody>
                    <a:bodyPr/>
                    <a:lstStyle/>
                    <a:p>
                      <a:pPr algn="ctr"/>
                      <a:r>
                        <a:rPr lang="en-US" sz="1300" dirty="0" smtClean="0"/>
                        <a:t>$0.60</a:t>
                      </a:r>
                      <a:endParaRPr lang="en-US" sz="1300" dirty="0"/>
                    </a:p>
                  </a:txBody>
                  <a:tcPr marL="87086" marR="87086" marT="43543" marB="43543" anchor="ctr"/>
                </a:tc>
                <a:tc>
                  <a:txBody>
                    <a:bodyPr/>
                    <a:lstStyle/>
                    <a:p>
                      <a:pPr algn="ctr"/>
                      <a:r>
                        <a:rPr lang="en-US" sz="1300" dirty="0" smtClean="0"/>
                        <a:t>$8.83</a:t>
                      </a:r>
                      <a:endParaRPr lang="en-US" sz="1300" dirty="0"/>
                    </a:p>
                  </a:txBody>
                  <a:tcPr marL="87086" marR="87086" marT="43543" marB="43543" anchor="ctr"/>
                </a:tc>
                <a:extLst>
                  <a:ext uri="{0D108BD9-81ED-4DB2-BD59-A6C34878D82A}">
                    <a16:rowId xmlns:a16="http://schemas.microsoft.com/office/drawing/2014/main" val="10005"/>
                  </a:ext>
                </a:extLst>
              </a:tr>
              <a:tr h="522514">
                <a:tc>
                  <a:txBody>
                    <a:bodyPr/>
                    <a:lstStyle/>
                    <a:p>
                      <a:pPr algn="ctr"/>
                      <a:r>
                        <a:rPr lang="en-US" sz="1300" dirty="0" smtClean="0"/>
                        <a:t>6</a:t>
                      </a:r>
                      <a:endParaRPr lang="en-US" sz="1300" dirty="0"/>
                    </a:p>
                  </a:txBody>
                  <a:tcPr marL="87086" marR="87086" marT="43543" marB="43543" anchor="ctr"/>
                </a:tc>
                <a:tc>
                  <a:txBody>
                    <a:bodyPr/>
                    <a:lstStyle/>
                    <a:p>
                      <a:pPr algn="ctr"/>
                      <a:r>
                        <a:rPr lang="en-US" sz="1300" dirty="0" smtClean="0"/>
                        <a:t>$8.83</a:t>
                      </a:r>
                      <a:endParaRPr lang="en-US" sz="1300" dirty="0"/>
                    </a:p>
                  </a:txBody>
                  <a:tcPr marL="87086" marR="87086" marT="43543" marB="43543" anchor="ctr"/>
                </a:tc>
                <a:tc>
                  <a:txBody>
                    <a:bodyPr/>
                    <a:lstStyle/>
                    <a:p>
                      <a:pPr algn="ctr"/>
                      <a:r>
                        <a:rPr lang="en-US" sz="1300" dirty="0" smtClean="0"/>
                        <a:t>$8.83</a:t>
                      </a:r>
                      <a:endParaRPr lang="en-US" sz="1300" dirty="0"/>
                    </a:p>
                  </a:txBody>
                  <a:tcPr marL="87086" marR="87086" marT="43543" marB="43543" anchor="ctr"/>
                </a:tc>
                <a:tc>
                  <a:txBody>
                    <a:bodyPr/>
                    <a:lstStyle/>
                    <a:p>
                      <a:pPr algn="ctr"/>
                      <a:r>
                        <a:rPr lang="en-US" sz="1300" dirty="0" smtClean="0"/>
                        <a:t>$0.00</a:t>
                      </a:r>
                      <a:endParaRPr lang="en-US" sz="1300" dirty="0"/>
                    </a:p>
                  </a:txBody>
                  <a:tcPr marL="87086" marR="87086" marT="43543" marB="43543" anchor="ctr"/>
                </a:tc>
                <a:tc>
                  <a:txBody>
                    <a:bodyPr/>
                    <a:lstStyle/>
                    <a:p>
                      <a:pPr algn="ctr"/>
                      <a:r>
                        <a:rPr lang="en-US" sz="1300" dirty="0" smtClean="0"/>
                        <a:t>$0.00</a:t>
                      </a:r>
                      <a:endParaRPr lang="en-US" sz="1300" dirty="0"/>
                    </a:p>
                  </a:txBody>
                  <a:tcPr marL="87086" marR="87086" marT="43543" marB="43543" anchor="ctr"/>
                </a:tc>
                <a:extLst>
                  <a:ext uri="{0D108BD9-81ED-4DB2-BD59-A6C34878D82A}">
                    <a16:rowId xmlns:a16="http://schemas.microsoft.com/office/drawing/2014/main" val="10006"/>
                  </a:ext>
                </a:extLst>
              </a:tr>
            </a:tbl>
          </a:graphicData>
        </a:graphic>
      </p:graphicFrame>
      <p:sp>
        <p:nvSpPr>
          <p:cNvPr id="2" name="Title 1"/>
          <p:cNvSpPr>
            <a:spLocks noGrp="1"/>
          </p:cNvSpPr>
          <p:nvPr>
            <p:ph type="title"/>
          </p:nvPr>
        </p:nvSpPr>
        <p:spPr/>
        <p:txBody>
          <a:bodyPr/>
          <a:lstStyle/>
          <a:p>
            <a:r>
              <a:rPr lang="en-US" dirty="0"/>
              <a:t>Practice – Purchasing </a:t>
            </a:r>
            <a:r>
              <a:rPr lang="en-US" dirty="0" smtClean="0"/>
              <a:t>Worksheet</a:t>
            </a:r>
            <a:br>
              <a:rPr lang="en-US" dirty="0" smtClean="0"/>
            </a:br>
            <a:r>
              <a:rPr lang="en-US" dirty="0" smtClean="0"/>
              <a:t>(</a:t>
            </a:r>
            <a:r>
              <a:rPr lang="en-US" dirty="0"/>
              <a:t>sample</a:t>
            </a:r>
            <a:r>
              <a:rPr lang="en-US" dirty="0" smtClean="0"/>
              <a:t>)</a:t>
            </a:r>
            <a:br>
              <a:rPr lang="en-US" dirty="0" smtClean="0"/>
            </a:br>
            <a:r>
              <a:rPr lang="en-US" dirty="0" smtClean="0">
                <a:solidFill>
                  <a:schemeClr val="accent6"/>
                </a:solidFill>
              </a:rPr>
              <a:t>KEEP THIS???</a:t>
            </a:r>
            <a:endParaRPr lang="en-US" dirty="0">
              <a:solidFill>
                <a:schemeClr val="accent6"/>
              </a:solidFill>
            </a:endParaRPr>
          </a:p>
        </p:txBody>
      </p:sp>
    </p:spTree>
    <p:custDataLst>
      <p:tags r:id="rId1"/>
    </p:custDataLst>
    <p:extLst>
      <p:ext uri="{BB962C8B-B14F-4D97-AF65-F5344CB8AC3E}">
        <p14:creationId xmlns:p14="http://schemas.microsoft.com/office/powerpoint/2010/main" val="3454720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a:xfrm>
            <a:off x="435427" y="1759857"/>
            <a:ext cx="8159297" cy="3265714"/>
          </a:xfrm>
        </p:spPr>
        <p:txBody>
          <a:bodyPr>
            <a:normAutofit fontScale="92500" lnSpcReduction="10000"/>
          </a:bodyPr>
          <a:lstStyle/>
          <a:p>
            <a:pPr eaLnBrk="1" hangingPunct="1"/>
            <a:r>
              <a:rPr lang="en-US" dirty="0" smtClean="0">
                <a:latin typeface="Open Sans Light" panose="020B0306030504020204" pitchFamily="34" charset="0"/>
                <a:ea typeface="Open Sans Light" panose="020B0306030504020204" pitchFamily="34" charset="0"/>
                <a:cs typeface="Open Sans Light" panose="020B0306030504020204" pitchFamily="34" charset="0"/>
              </a:rPr>
              <a:t>Taking personal responsibility is really important.</a:t>
            </a:r>
          </a:p>
          <a:p>
            <a:pPr eaLnBrk="1" hangingPunct="1"/>
            <a:endParaRPr lang="en-US" dirty="0" smtClean="0">
              <a:latin typeface="Open Sans Light" panose="020B0306030504020204" pitchFamily="34" charset="0"/>
              <a:ea typeface="Open Sans Light" panose="020B0306030504020204" pitchFamily="34" charset="0"/>
              <a:cs typeface="Open Sans Light" panose="020B0306030504020204" pitchFamily="34" charset="0"/>
            </a:endParaRPr>
          </a:p>
          <a:p>
            <a:pPr eaLnBrk="1" hangingPunct="1"/>
            <a:r>
              <a:rPr lang="en-US" dirty="0" smtClean="0">
                <a:latin typeface="Open Sans Light" panose="020B0306030504020204" pitchFamily="34" charset="0"/>
                <a:ea typeface="Open Sans Light" panose="020B0306030504020204" pitchFamily="34" charset="0"/>
                <a:cs typeface="Open Sans Light" panose="020B0306030504020204" pitchFamily="34" charset="0"/>
              </a:rPr>
              <a:t>Know your credit limit and minimum payment.</a:t>
            </a:r>
          </a:p>
          <a:p>
            <a:pPr marL="0" indent="0">
              <a:buNone/>
            </a:pPr>
            <a:endParaRPr lang="en-US" dirty="0" smtClean="0">
              <a:latin typeface="Open Sans Light" panose="020B0306030504020204" pitchFamily="34" charset="0"/>
              <a:ea typeface="Open Sans Light" panose="020B0306030504020204" pitchFamily="34" charset="0"/>
              <a:cs typeface="Open Sans Light" panose="020B0306030504020204" pitchFamily="34" charset="0"/>
            </a:endParaRPr>
          </a:p>
          <a:p>
            <a:pPr eaLnBrk="1" hangingPunct="1"/>
            <a:r>
              <a:rPr lang="en-US" dirty="0" smtClean="0">
                <a:latin typeface="Open Sans Light" panose="020B0306030504020204" pitchFamily="34" charset="0"/>
                <a:ea typeface="Open Sans Light" panose="020B0306030504020204" pitchFamily="34" charset="0"/>
                <a:cs typeface="Open Sans Light" panose="020B0306030504020204" pitchFamily="34" charset="0"/>
              </a:rPr>
              <a:t>If you don’t pay your balance in full, you have to pay interest.</a:t>
            </a:r>
            <a:br>
              <a:rPr lang="en-US" dirty="0" smtClean="0">
                <a:latin typeface="Open Sans Light" panose="020B0306030504020204" pitchFamily="34" charset="0"/>
                <a:ea typeface="Open Sans Light" panose="020B0306030504020204" pitchFamily="34" charset="0"/>
                <a:cs typeface="Open Sans Light" panose="020B0306030504020204" pitchFamily="34" charset="0"/>
              </a:rPr>
            </a:br>
            <a:endParaRPr lang="en-US" dirty="0" smtClean="0">
              <a:latin typeface="Open Sans Light" panose="020B0306030504020204" pitchFamily="34" charset="0"/>
              <a:ea typeface="Open Sans Light" panose="020B0306030504020204" pitchFamily="34" charset="0"/>
              <a:cs typeface="Open Sans Light" panose="020B0306030504020204" pitchFamily="34" charset="0"/>
            </a:endParaRPr>
          </a:p>
          <a:p>
            <a:pPr eaLnBrk="1" hangingPunct="1"/>
            <a:r>
              <a:rPr lang="en-US" dirty="0" smtClean="0">
                <a:latin typeface="Open Sans Light" panose="020B0306030504020204" pitchFamily="34" charset="0"/>
                <a:ea typeface="Open Sans Light" panose="020B0306030504020204" pitchFamily="34" charset="0"/>
                <a:cs typeface="Open Sans Light" panose="020B0306030504020204" pitchFamily="34" charset="0"/>
              </a:rPr>
              <a:t>Shop around for credit cards and loans with the lowest interest rate.</a:t>
            </a:r>
          </a:p>
          <a:p>
            <a:pPr eaLnBrk="1" hangingPunct="1"/>
            <a:endParaRPr lang="en-US" dirty="0" smtClean="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Title 1"/>
          <p:cNvSpPr>
            <a:spLocks noGrp="1"/>
          </p:cNvSpPr>
          <p:nvPr>
            <p:ph type="title"/>
          </p:nvPr>
        </p:nvSpPr>
        <p:spPr/>
        <p:txBody>
          <a:bodyPr/>
          <a:lstStyle/>
          <a:p>
            <a:r>
              <a:rPr lang="en-US" dirty="0" smtClean="0"/>
              <a:t>Wrap Up</a:t>
            </a:r>
            <a:endParaRPr lang="en-US" dirty="0"/>
          </a:p>
        </p:txBody>
      </p:sp>
    </p:spTree>
    <p:custDataLst>
      <p:tags r:id="rId1"/>
    </p:custDataLst>
    <p:extLst>
      <p:ext uri="{BB962C8B-B14F-4D97-AF65-F5344CB8AC3E}">
        <p14:creationId xmlns:p14="http://schemas.microsoft.com/office/powerpoint/2010/main" val="4599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COMMUNITY POWERPOINT 2014 DRAFT" val="lFGGrEiw"/>
  <p:tag name="ARTICULATE_DESIGN_ID_CUSTOM DESIGN" val="hHCvuM0Z"/>
  <p:tag name="ARTICULATE_DESIGN_ID_11_WFB_TEMPLATE" val="gmsqmPTs"/>
  <p:tag name="ARTICULATE_DESIGN_ID_1_CUSTOM DESIGN" val="ThknnJK8"/>
  <p:tag name="ARTICULATE_PROJECT_OPEN" val="0"/>
  <p:tag name="ARTICULATE_SLIDE_COUNT" val="1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ommunity PowerPoint 2014 DRAFT">
  <a:themeElements>
    <a:clrScheme name="Hands on Banking">
      <a:dk1>
        <a:srgbClr val="44464A"/>
      </a:dk1>
      <a:lt1>
        <a:sysClr val="window" lastClr="FFFFFF"/>
      </a:lt1>
      <a:dk2>
        <a:srgbClr val="345C6F"/>
      </a:dk2>
      <a:lt2>
        <a:srgbClr val="E7E6E6"/>
      </a:lt2>
      <a:accent1>
        <a:srgbClr val="5199AD"/>
      </a:accent1>
      <a:accent2>
        <a:srgbClr val="A04D10"/>
      </a:accent2>
      <a:accent3>
        <a:srgbClr val="5E652B"/>
      </a:accent3>
      <a:accent4>
        <a:srgbClr val="AFB4B9"/>
      </a:accent4>
      <a:accent5>
        <a:srgbClr val="BFCEC2"/>
      </a:accent5>
      <a:accent6>
        <a:srgbClr val="A61C2A"/>
      </a:accent6>
      <a:hlink>
        <a:srgbClr val="0563C1"/>
      </a:hlink>
      <a:folHlink>
        <a:srgbClr val="954F72"/>
      </a:folHlink>
    </a:clrScheme>
    <a:fontScheme name="HOB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Verdana" pitchFamily="34" charset="0"/>
            <a:ea typeface="ＭＳ Ｐゴシック" pitchFamily="34"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Verdana" pitchFamily="34" charset="0"/>
            <a:ea typeface="ＭＳ Ｐゴシック" pitchFamily="34" charset="-128"/>
          </a:defRPr>
        </a:defPPr>
      </a:lstStyle>
    </a:lnDef>
  </a:objectDefaults>
  <a:extraClrSchemeLst>
    <a:extraClrScheme>
      <a:clrScheme name="11_WFB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WFB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WFB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WFB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WFB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WFB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WFB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WFB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WFB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WFB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WFB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WFB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_WFB_Template 13">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704610"/>
        </a:folHlink>
      </a:clrScheme>
      <a:clrMap bg1="lt1" tx1="dk1" bg2="lt2" tx2="dk2" accent1="accent1" accent2="accent2" accent3="accent3" accent4="accent4" accent5="accent5" accent6="accent6" hlink="hlink" folHlink="folHlink"/>
    </a:extraClrScheme>
    <a:extraClrScheme>
      <a:clrScheme name="11_WFB_Template 14">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F28B13"/>
        </a:folHlink>
      </a:clrScheme>
      <a:clrMap bg1="lt1" tx1="dk1" bg2="lt2" tx2="dk2" accent1="accent1" accent2="accent2" accent3="accent3" accent4="accent4" accent5="accent5" accent6="accent6" hlink="hlink" folHlink="folHlink"/>
    </a:extraClrScheme>
    <a:extraClrScheme>
      <a:clrScheme name="11_WFB_Template 15">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A99070"/>
        </a:folHlink>
      </a:clrScheme>
      <a:clrMap bg1="lt1" tx1="dk1" bg2="lt2" tx2="dk2" accent1="accent1" accent2="accent2" accent3="accent3" accent4="accent4" accent5="accent5" accent6="accent6" hlink="hlink" folHlink="folHlink"/>
    </a:extraClrScheme>
    <a:extraClrScheme>
      <a:clrScheme name="11_WFB_Template 16">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8D6B4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4FBD8A33395CE4B85DE0028A75CC6A6" ma:contentTypeVersion="10" ma:contentTypeDescription="Create a new document." ma:contentTypeScope="" ma:versionID="174dc33516370ff4a51c6788f5c3700c">
  <xsd:schema xmlns:xsd="http://www.w3.org/2001/XMLSchema" xmlns:xs="http://www.w3.org/2001/XMLSchema" xmlns:p="http://schemas.microsoft.com/office/2006/metadata/properties" xmlns:ns1="http://schemas.microsoft.com/sharepoint/v3" xmlns:ns2="b243ae30-5c02-438c-8c12-fee7f97be6df" targetNamespace="http://schemas.microsoft.com/office/2006/metadata/properties" ma:root="true" ma:fieldsID="6b5d4e1727a174d70389e139bf1ead88" ns1:_="" ns2:_="">
    <xsd:import namespace="http://schemas.microsoft.com/sharepoint/v3"/>
    <xsd:import namespace="b243ae30-5c02-438c-8c12-fee7f97be6df"/>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43ae30-5c02-438c-8c12-fee7f97be6d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1075F3-5C6E-4DC0-9CBD-8AECD7363E68}">
  <ds:schemaRefs>
    <ds:schemaRef ds:uri="http://schemas.microsoft.com/sharepoint/v3/contenttype/forms"/>
  </ds:schemaRefs>
</ds:datastoreItem>
</file>

<file path=customXml/itemProps2.xml><?xml version="1.0" encoding="utf-8"?>
<ds:datastoreItem xmlns:ds="http://schemas.openxmlformats.org/officeDocument/2006/customXml" ds:itemID="{A14E101C-6522-4F41-9323-23C1B051A70F}">
  <ds:schemaRefs>
    <ds:schemaRef ds:uri="http://purl.org/dc/terms/"/>
    <ds:schemaRef ds:uri="http://schemas.microsoft.com/office/2006/documentManagement/types"/>
    <ds:schemaRef ds:uri="b243ae30-5c02-438c-8c12-fee7f97be6df"/>
    <ds:schemaRef ds:uri="http://schemas.openxmlformats.org/package/2006/metadata/core-properties"/>
    <ds:schemaRef ds:uri="http://purl.org/dc/elements/1.1/"/>
    <ds:schemaRef ds:uri="http://schemas.microsoft.com/office/2006/metadata/properties"/>
    <ds:schemaRef ds:uri="http://schemas.microsoft.com/sharepoint/v3"/>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05826175-BB54-4087-A95E-7C655E11D5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243ae30-5c02-438c-8c12-fee7f97be6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Community PowerPoint 2014 DRAFT</Template>
  <TotalTime>0</TotalTime>
  <Words>2724</Words>
  <Application>Microsoft Office PowerPoint</Application>
  <PresentationFormat>On-screen Show (4:3)</PresentationFormat>
  <Paragraphs>242</Paragraphs>
  <Slides>17</Slides>
  <Notes>16</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MS PGothic</vt:lpstr>
      <vt:lpstr>MS PGothic</vt:lpstr>
      <vt:lpstr>Arial</vt:lpstr>
      <vt:lpstr>Calibri</vt:lpstr>
      <vt:lpstr>Century Gothic</vt:lpstr>
      <vt:lpstr>Georgia</vt:lpstr>
      <vt:lpstr>Open Sans</vt:lpstr>
      <vt:lpstr>Open Sans Light</vt:lpstr>
      <vt:lpstr>Verdana</vt:lpstr>
      <vt:lpstr>Wingdings</vt:lpstr>
      <vt:lpstr>ヒラギノ角ゴ Pro W3</vt:lpstr>
      <vt:lpstr>Community PowerPoint 2014 DRAFT</vt:lpstr>
      <vt:lpstr>Credit and Interest</vt:lpstr>
      <vt:lpstr>PowerPoint Presentation</vt:lpstr>
      <vt:lpstr>Video - Credit</vt:lpstr>
      <vt:lpstr>Credit</vt:lpstr>
      <vt:lpstr>Personal Responsibility</vt:lpstr>
      <vt:lpstr>Credit Cards</vt:lpstr>
      <vt:lpstr>Loans</vt:lpstr>
      <vt:lpstr>Practice – Purchasing Worksheet (sample) KEEP THIS???</vt:lpstr>
      <vt:lpstr>Wrap Up</vt:lpstr>
      <vt:lpstr>What did you learn about credit today?</vt:lpstr>
      <vt:lpstr>PowerPoint Presentation</vt:lpstr>
      <vt:lpstr>PowerPoint Presentation</vt:lpstr>
      <vt:lpstr>PowerPoint Presentation</vt:lpstr>
      <vt:lpstr>PowerPoint Presentation</vt:lpstr>
      <vt:lpstr>Personal Budget Worksheet</vt:lpstr>
      <vt:lpstr>Build Your Own Budget Worksheet</vt:lpstr>
      <vt:lpstr>Are You an Awesome Money Manager?</vt:lpstr>
    </vt:vector>
  </TitlesOfParts>
  <Company>Wells Fargo &amp; 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Hands on Banking - Volunteering - Elementary School - Credit and Interest Lesson</dc:title>
  <dc:creator>Wells Fargo</dc:creator>
  <cp:lastModifiedBy>Miller, Matt (CAO)</cp:lastModifiedBy>
  <cp:revision>648</cp:revision>
  <cp:lastPrinted>2020-01-23T14:33:58Z</cp:lastPrinted>
  <dcterms:created xsi:type="dcterms:W3CDTF">2014-10-23T16:24:31Z</dcterms:created>
  <dcterms:modified xsi:type="dcterms:W3CDTF">2021-11-16T19:40:37Z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0x010100F4FBD8A33395CE4B85DE0028A75CC6A6</vt:lpwstr>
  </property>
  <property fmtid="{D5CDD505-2E9C-101B-9397-08002B2CF9AE}" pid="3" name="Order">
    <vt:r8>15300</vt:r8>
  </property>
  <property fmtid="{D5CDD505-2E9C-101B-9397-08002B2CF9AE}" pid="4" name="ArticulateGUID">
    <vt:lpwstr>91D479D8-DC6E-45DC-8152-7662733261BB</vt:lpwstr>
  </property>
  <property fmtid="{D5CDD505-2E9C-101B-9397-08002B2CF9AE}" pid="5" name="ArticulatePath">
    <vt:lpwstr>Elementary_4thGradeSavingPowerPoint (2)</vt:lpwstr>
  </property>
</Properties>
</file>