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99" r:id="rId4"/>
  </p:sldMasterIdLst>
  <p:notesMasterIdLst>
    <p:notesMasterId r:id="rId30"/>
  </p:notesMasterIdLst>
  <p:handoutMasterIdLst>
    <p:handoutMasterId r:id="rId31"/>
  </p:handoutMasterIdLst>
  <p:sldIdLst>
    <p:sldId id="361" r:id="rId5"/>
    <p:sldId id="334" r:id="rId6"/>
    <p:sldId id="424" r:id="rId7"/>
    <p:sldId id="330" r:id="rId8"/>
    <p:sldId id="415" r:id="rId9"/>
    <p:sldId id="387" r:id="rId10"/>
    <p:sldId id="416" r:id="rId11"/>
    <p:sldId id="395" r:id="rId12"/>
    <p:sldId id="418" r:id="rId13"/>
    <p:sldId id="419" r:id="rId14"/>
    <p:sldId id="422" r:id="rId15"/>
    <p:sldId id="423" r:id="rId16"/>
    <p:sldId id="436" r:id="rId17"/>
    <p:sldId id="437" r:id="rId18"/>
    <p:sldId id="438" r:id="rId19"/>
    <p:sldId id="439" r:id="rId20"/>
    <p:sldId id="440" r:id="rId21"/>
    <p:sldId id="441" r:id="rId22"/>
    <p:sldId id="442" r:id="rId23"/>
    <p:sldId id="443" r:id="rId24"/>
    <p:sldId id="444" r:id="rId25"/>
    <p:sldId id="445" r:id="rId26"/>
    <p:sldId id="421" r:id="rId27"/>
    <p:sldId id="435" r:id="rId28"/>
    <p:sldId id="404" r:id="rId29"/>
  </p:sldIdLst>
  <p:sldSz cx="9144000" cy="6858000" type="screen4x3"/>
  <p:notesSz cx="7010400" cy="9296400"/>
  <p:custDataLst>
    <p:tags r:id="rId32"/>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4224" userDrawn="1">
          <p15:clr>
            <a:srgbClr val="A4A3A4"/>
          </p15:clr>
        </p15:guide>
        <p15:guide id="2" orient="horz" pos="49">
          <p15:clr>
            <a:srgbClr val="A4A3A4"/>
          </p15:clr>
        </p15:guide>
        <p15:guide id="3" orient="horz" pos="240" userDrawn="1">
          <p15:clr>
            <a:srgbClr val="A4A3A4"/>
          </p15:clr>
        </p15:guide>
        <p15:guide id="4" orient="horz" pos="1344" userDrawn="1">
          <p15:clr>
            <a:srgbClr val="A4A3A4"/>
          </p15:clr>
        </p15:guide>
        <p15:guide id="5" orient="horz" pos="3582">
          <p15:clr>
            <a:srgbClr val="A4A3A4"/>
          </p15:clr>
        </p15:guide>
        <p15:guide id="6" pos="5616" userDrawn="1">
          <p15:clr>
            <a:srgbClr val="A4A3A4"/>
          </p15:clr>
        </p15:guide>
        <p15:guide id="7" pos="144" userDrawn="1">
          <p15:clr>
            <a:srgbClr val="A4A3A4"/>
          </p15:clr>
        </p15:guide>
        <p15:guide id="8" pos="2877">
          <p15:clr>
            <a:srgbClr val="A4A3A4"/>
          </p15:clr>
        </p15:guide>
        <p15:guide id="9" orient="horz" pos="648" userDrawn="1">
          <p15:clr>
            <a:srgbClr val="A4A3A4"/>
          </p15:clr>
        </p15:guide>
        <p15:guide id="10" orient="horz" pos="1104" userDrawn="1">
          <p15:clr>
            <a:srgbClr val="A4A3A4"/>
          </p15:clr>
        </p15:guide>
        <p15:guide id="11" orient="horz" pos="1056" userDrawn="1">
          <p15:clr>
            <a:srgbClr val="A4A3A4"/>
          </p15:clr>
        </p15:guide>
        <p15:guide id="12" orient="horz" pos="1561" userDrawn="1">
          <p15:clr>
            <a:srgbClr val="A4A3A4"/>
          </p15:clr>
        </p15:guide>
        <p15:guide id="13" orient="horz" pos="1630" userDrawn="1">
          <p15:clr>
            <a:srgbClr val="A4A3A4"/>
          </p15:clr>
        </p15:guide>
        <p15:guide id="14" orient="horz" pos="88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2BD"/>
    <a:srgbClr val="D9D9D6"/>
    <a:srgbClr val="5199AD"/>
    <a:srgbClr val="5E652B"/>
    <a:srgbClr val="44464A"/>
    <a:srgbClr val="F58433"/>
    <a:srgbClr val="CCBE3C"/>
    <a:srgbClr val="BF202F"/>
    <a:srgbClr val="FFFFFF"/>
    <a:srgbClr val="EC1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0898" autoAdjust="0"/>
  </p:normalViewPr>
  <p:slideViewPr>
    <p:cSldViewPr snapToGrid="0">
      <p:cViewPr varScale="1">
        <p:scale>
          <a:sx n="55" d="100"/>
          <a:sy n="55" d="100"/>
        </p:scale>
        <p:origin x="684" y="52"/>
      </p:cViewPr>
      <p:guideLst>
        <p:guide orient="horz" pos="4224"/>
        <p:guide orient="horz" pos="49"/>
        <p:guide orient="horz" pos="240"/>
        <p:guide orient="horz" pos="1344"/>
        <p:guide orient="horz" pos="3582"/>
        <p:guide pos="5616"/>
        <p:guide pos="144"/>
        <p:guide pos="2877"/>
        <p:guide orient="horz" pos="648"/>
        <p:guide orient="horz" pos="1104"/>
        <p:guide orient="horz" pos="1056"/>
        <p:guide orient="horz" pos="1561"/>
        <p:guide orient="horz" pos="1630"/>
        <p:guide orient="horz" pos="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02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D5DE0FE4-2AA5-4D52-9F58-F3DCF65E1724}" type="datetimeFigureOut">
              <a:rPr lang="en-US"/>
              <a:pPr>
                <a:defRPr/>
              </a:pPr>
              <a:t>9/24/2020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63211C34-7316-491E-B30E-8AABD4CEF14E}" type="slidenum">
              <a:rPr lang="en-US"/>
              <a:pPr>
                <a:defRPr/>
              </a:pPr>
              <a:t>‹#›</a:t>
            </a:fld>
            <a:endParaRPr lang="en-US"/>
          </a:p>
        </p:txBody>
      </p:sp>
    </p:spTree>
    <p:extLst>
      <p:ext uri="{BB962C8B-B14F-4D97-AF65-F5344CB8AC3E}">
        <p14:creationId xmlns:p14="http://schemas.microsoft.com/office/powerpoint/2010/main" val="978379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480E89A-D59D-40B9-A13A-DEC01D948646}" type="datetimeFigureOut">
              <a:rPr lang="en-US"/>
              <a:pPr>
                <a:defRPr/>
              </a:pPr>
              <a:t>9/24/2020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7189C4A-F59C-461A-ABCA-12531F27A092}" type="slidenum">
              <a:rPr lang="en-US"/>
              <a:pPr>
                <a:defRPr/>
              </a:pPr>
              <a:t>‹#›</a:t>
            </a:fld>
            <a:endParaRPr lang="en-US"/>
          </a:p>
        </p:txBody>
      </p:sp>
    </p:spTree>
    <p:extLst>
      <p:ext uri="{BB962C8B-B14F-4D97-AF65-F5344CB8AC3E}">
        <p14:creationId xmlns:p14="http://schemas.microsoft.com/office/powerpoint/2010/main" val="3915479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smtClean="0">
                <a:solidFill>
                  <a:schemeClr val="tx1"/>
                </a:solidFill>
                <a:effectLst/>
                <a:latin typeface="+mn-lt"/>
                <a:ea typeface="+mn-ea"/>
                <a:cs typeface="+mn-cs"/>
              </a:rPr>
              <a:t>The </a:t>
            </a:r>
            <a:r>
              <a:rPr lang="en-US" sz="1000" i="1" kern="1200" dirty="0" smtClean="0">
                <a:solidFill>
                  <a:schemeClr val="tx1"/>
                </a:solidFill>
                <a:effectLst/>
                <a:latin typeface="+mn-lt"/>
                <a:ea typeface="+mn-ea"/>
                <a:cs typeface="+mn-cs"/>
              </a:rPr>
              <a:t>Hands on Banking</a:t>
            </a:r>
            <a:r>
              <a:rPr lang="en-US" sz="1000" kern="1200" dirty="0" smtClean="0">
                <a:solidFill>
                  <a:schemeClr val="tx1"/>
                </a:solidFill>
                <a:effectLst/>
                <a:latin typeface="+mn-lt"/>
                <a:ea typeface="+mn-ea"/>
                <a:cs typeface="+mn-cs"/>
              </a:rPr>
              <a:t> Experience is a “real-world” money management simulation that helps to teach important financial education concepts of budgeting, comparison shopping and evaluating needs, wants, and tradeoffs in a relevant and engaging way. Each of you have received a profile detailing your career, income, and family status. You will use that profile today throughout this activity. Let’s start with a review of your profile and budget worksheet.</a:t>
            </a:r>
          </a:p>
          <a:p>
            <a:pPr marL="228929" indent="-228929">
              <a:lnSpc>
                <a:spcPct val="80000"/>
              </a:lnSpc>
              <a:defRPr/>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228929" indent="-228929">
              <a:lnSpc>
                <a:spcPct val="80000"/>
              </a:lnSpc>
              <a:defRPr/>
            </a:pPr>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0</a:t>
            </a:fld>
            <a:endParaRPr lang="en-US"/>
          </a:p>
        </p:txBody>
      </p:sp>
    </p:spTree>
    <p:extLst>
      <p:ext uri="{BB962C8B-B14F-4D97-AF65-F5344CB8AC3E}">
        <p14:creationId xmlns:p14="http://schemas.microsoft.com/office/powerpoint/2010/main" val="189418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This is the furniture station and you are required to pick one choice for furniture from the options listed at the station. We know that furniture is not usually paid for monthly but we wanted to make sure you understand that furniture is an expense you have to consider when you’re an adult.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Encourage participants to think about the type of furniture they realistically want for their family.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Think about the housing option you chose. What furniture makes the most sense for your family?</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9</a:t>
            </a:fld>
            <a:endParaRPr lang="en-US" smtClean="0">
              <a:ea typeface="ヒラギノ角ゴ Pro W3" pitchFamily="1" charset="-128"/>
            </a:endParaRPr>
          </a:p>
        </p:txBody>
      </p:sp>
    </p:spTree>
    <p:extLst>
      <p:ext uri="{BB962C8B-B14F-4D97-AF65-F5344CB8AC3E}">
        <p14:creationId xmlns:p14="http://schemas.microsoft.com/office/powerpoint/2010/main" val="422814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This is the Bank Station and you are required to put a minimum of $10 into one of the savings account listed. If you have children, you may want to consider the college savings account as an option.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money is like paying yourself first.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is important to reach many of your financial goals. The saving options here can help you get started.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 emergency savings account can help you if you have unforeseen events like an illness or job loss.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Even if you think you don’t have enough money to save, consider starting small… it adds up.</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10</a:t>
            </a:fld>
            <a:endParaRPr lang="en-US" smtClean="0">
              <a:ea typeface="ヒラギノ角ゴ Pro W3" pitchFamily="1" charset="-128"/>
            </a:endParaRPr>
          </a:p>
        </p:txBody>
      </p:sp>
    </p:spTree>
    <p:extLst>
      <p:ext uri="{BB962C8B-B14F-4D97-AF65-F5344CB8AC3E}">
        <p14:creationId xmlns:p14="http://schemas.microsoft.com/office/powerpoint/2010/main" val="237149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r>
              <a:rPr lang="en-US" sz="1000" kern="1200" dirty="0" smtClean="0">
                <a:solidFill>
                  <a:schemeClr val="tx1"/>
                </a:solidFill>
                <a:effectLst/>
                <a:latin typeface="+mn-lt"/>
                <a:ea typeface="+mn-ea"/>
                <a:cs typeface="+mn-cs"/>
              </a:rPr>
              <a:t>It’s time for another chance card! </a:t>
            </a:r>
            <a:r>
              <a:rPr lang="en-US" sz="1000" b="1" kern="1200" dirty="0" smtClean="0">
                <a:solidFill>
                  <a:schemeClr val="tx1"/>
                </a:solidFill>
                <a:effectLst/>
                <a:latin typeface="+mn-lt"/>
                <a:ea typeface="+mn-ea"/>
                <a:cs typeface="+mn-cs"/>
              </a:rPr>
              <a:t>This card says You lock yourself out of your house. Pay the locksmith $75 to unlock your door.</a:t>
            </a:r>
            <a:endParaRPr lang="en-US" sz="1000" b="1" dirty="0"/>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11</a:t>
            </a:fld>
            <a:endParaRPr lang="en-US" smtClean="0">
              <a:ea typeface="ヒラギノ角ゴ Pro W3" pitchFamily="1" charset="-128"/>
            </a:endParaRPr>
          </a:p>
        </p:txBody>
      </p:sp>
    </p:spTree>
    <p:extLst>
      <p:ext uri="{BB962C8B-B14F-4D97-AF65-F5344CB8AC3E}">
        <p14:creationId xmlns:p14="http://schemas.microsoft.com/office/powerpoint/2010/main" val="999187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This is the Bank Station and you are required to put a minimum of $10 into one of the savings account listed. If you have children, you may want to consider the college savings account as an option.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money is like paying yourself first.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is important to reach many of your financial goals. The saving options here can help you get started.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 emergency savings account can help you if you have unforeseen events like an illness or job loss.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Even if you think you don’t have enough money to save, consider starting small… it adds up.</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12</a:t>
            </a:fld>
            <a:endParaRPr lang="en-US" smtClean="0">
              <a:ea typeface="ヒラギノ角ゴ Pro W3" pitchFamily="1" charset="-128"/>
            </a:endParaRPr>
          </a:p>
        </p:txBody>
      </p:sp>
    </p:spTree>
    <p:extLst>
      <p:ext uri="{BB962C8B-B14F-4D97-AF65-F5344CB8AC3E}">
        <p14:creationId xmlns:p14="http://schemas.microsoft.com/office/powerpoint/2010/main" val="212743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This is the Bank Station and you are required to put a minimum of $10 into one of the savings account listed. If you have children, you may want to consider the college savings account as an option.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money is like paying yourself first.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is important to reach many of your financial goals. The saving options here can help you get started.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 emergency savings account can help you if you have unforeseen events like an illness or job loss.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Even if you think you don’t have enough money to save, consider starting small… it adds up.</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13</a:t>
            </a:fld>
            <a:endParaRPr lang="en-US" smtClean="0">
              <a:ea typeface="ヒラギノ角ゴ Pro W3" pitchFamily="1" charset="-128"/>
            </a:endParaRPr>
          </a:p>
        </p:txBody>
      </p:sp>
    </p:spTree>
    <p:extLst>
      <p:ext uri="{BB962C8B-B14F-4D97-AF65-F5344CB8AC3E}">
        <p14:creationId xmlns:p14="http://schemas.microsoft.com/office/powerpoint/2010/main" val="1946369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This is the Bank Station and you are required to put a minimum of $10 into one of the savings account listed. If you have children, you may want to consider the college savings account as an option.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money is like paying yourself first.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is important to reach many of your financial goals. The saving options here can help you get started.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 emergency savings account can help you if you have unforeseen events like an illness or job loss.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Even if you think you don’t have enough money to save, consider starting small… it adds up.</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14</a:t>
            </a:fld>
            <a:endParaRPr lang="en-US" smtClean="0">
              <a:ea typeface="ヒラギノ角ゴ Pro W3" pitchFamily="1" charset="-128"/>
            </a:endParaRPr>
          </a:p>
        </p:txBody>
      </p:sp>
    </p:spTree>
    <p:extLst>
      <p:ext uri="{BB962C8B-B14F-4D97-AF65-F5344CB8AC3E}">
        <p14:creationId xmlns:p14="http://schemas.microsoft.com/office/powerpoint/2010/main" val="2043382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This is the Bank Station and you are required to put a minimum of $10 into one of the savings account listed. If you have children, you may want to consider the college savings account as an option.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money is like paying yourself first.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Saving is important to reach many of your financial goals. The saving options here can help you get started.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 emergency savings account can help you if you have unforeseen events like an illness or job loss.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Even if you think you don’t have enough money to save, consider starting small… it adds up.</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15</a:t>
            </a:fld>
            <a:endParaRPr lang="en-US" smtClean="0">
              <a:ea typeface="ヒラギノ角ゴ Pro W3" pitchFamily="1" charset="-128"/>
            </a:endParaRPr>
          </a:p>
        </p:txBody>
      </p:sp>
    </p:spTree>
    <p:extLst>
      <p:ext uri="{BB962C8B-B14F-4D97-AF65-F5344CB8AC3E}">
        <p14:creationId xmlns:p14="http://schemas.microsoft.com/office/powerpoint/2010/main" val="87391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Time for another chance card! This is a trivia chance card and if you answer correctly you get to add money to your profile. This card says </a:t>
            </a:r>
            <a:r>
              <a:rPr lang="en-US" sz="1000" dirty="0" smtClean="0">
                <a:solidFill>
                  <a:srgbClr val="000000"/>
                </a:solidFill>
                <a:latin typeface="Source Sans Pro" panose="020B0503030403020204"/>
                <a:ea typeface="ヒラギノ角ゴ Pro W3" pitchFamily="1" charset="-128"/>
              </a:rPr>
              <a:t>Give one example of a need and a want. If you answer correctly, add $100 to your account.</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16</a:t>
            </a:fld>
            <a:endParaRPr lang="en-US" smtClean="0">
              <a:ea typeface="ヒラギノ角ゴ Pro W3" pitchFamily="1" charset="-128"/>
            </a:endParaRPr>
          </a:p>
        </p:txBody>
      </p:sp>
    </p:spTree>
    <p:extLst>
      <p:ext uri="{BB962C8B-B14F-4D97-AF65-F5344CB8AC3E}">
        <p14:creationId xmlns:p14="http://schemas.microsoft.com/office/powerpoint/2010/main" val="241898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Now we have the transportation station. You are required to pick one transportation option from the choices listed at the station. Take a look at your profile and find the housing option you picked earlier and </a:t>
            </a:r>
            <a:r>
              <a:rPr lang="en-US" sz="1200" b="1" kern="1200" dirty="0" smtClean="0">
                <a:solidFill>
                  <a:schemeClr val="tx1"/>
                </a:solidFill>
                <a:effectLst/>
                <a:latin typeface="+mn-lt"/>
                <a:ea typeface="+mn-ea"/>
                <a:cs typeface="+mn-cs"/>
              </a:rPr>
              <a:t>remember the rules from earlier:</a:t>
            </a:r>
            <a:r>
              <a:rPr lang="en-US" sz="1200" kern="1200" dirty="0" smtClean="0">
                <a:solidFill>
                  <a:schemeClr val="tx1"/>
                </a:solidFill>
                <a:effectLst/>
                <a:latin typeface="+mn-lt"/>
                <a:ea typeface="+mn-ea"/>
                <a:cs typeface="+mn-cs"/>
              </a:rPr>
              <a:t>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you chose to live in a rural area, you MUST have a car and cannot pick public transportation or walking/biking as an option.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If you chose to live in a suburban area you can choose public transportation as an option but you cannot pick walking/biking.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can only use the walking/biking choice if you chose  the downtown housing option earlier.</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Owning a car can be very expensive. Public transportation is a great way to save money but can be less convenient.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you live in an area where you have to own a car consider if it would be cheaper to live in an area where you can use public transportation.</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17</a:t>
            </a:fld>
            <a:endParaRPr lang="en-US" smtClean="0">
              <a:ea typeface="ヒラギノ角ゴ Pro W3" pitchFamily="1" charset="-128"/>
            </a:endParaRPr>
          </a:p>
        </p:txBody>
      </p:sp>
    </p:spTree>
    <p:extLst>
      <p:ext uri="{BB962C8B-B14F-4D97-AF65-F5344CB8AC3E}">
        <p14:creationId xmlns:p14="http://schemas.microsoft.com/office/powerpoint/2010/main" val="319448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Time to go grocery shopping! You are required to pick one of the two grocery plans listed at the station. The costs are listed by how many people you have in your  family.</a:t>
            </a:r>
            <a:r>
              <a:rPr lang="en-US" sz="1200" b="1" kern="1200" dirty="0" smtClean="0">
                <a:solidFill>
                  <a:schemeClr val="tx1"/>
                </a:solidFill>
                <a:effectLst/>
                <a:latin typeface="+mn-lt"/>
                <a:ea typeface="+mn-ea"/>
                <a:cs typeface="+mn-cs"/>
              </a:rPr>
              <a:t> </a:t>
            </a:r>
          </a:p>
          <a:p>
            <a:pPr lvl="0"/>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Organic groceries may be healthier and more expensive.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Think about the type of groceries you or your guardian currently buy.</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18</a:t>
            </a:fld>
            <a:endParaRPr lang="en-US" smtClean="0">
              <a:ea typeface="ヒラギノ角ゴ Pro W3" pitchFamily="1" charset="-128"/>
            </a:endParaRPr>
          </a:p>
        </p:txBody>
      </p:sp>
    </p:spTree>
    <p:extLst>
      <p:ext uri="{BB962C8B-B14F-4D97-AF65-F5344CB8AC3E}">
        <p14:creationId xmlns:p14="http://schemas.microsoft.com/office/powerpoint/2010/main" val="199774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a:noFill/>
          <a:ln/>
        </p:spPr>
        <p:txBody>
          <a:bodyPr/>
          <a:lstStyle/>
          <a:p>
            <a:pPr lvl="0"/>
            <a:r>
              <a:rPr lang="en-US" sz="1000" kern="1200" dirty="0" smtClean="0">
                <a:solidFill>
                  <a:schemeClr val="tx1"/>
                </a:solidFill>
                <a:effectLst/>
                <a:latin typeface="+mn-lt"/>
                <a:ea typeface="+mn-ea"/>
                <a:cs typeface="+mn-cs"/>
              </a:rPr>
              <a:t>The Profile and Budget Worksheet includes information on your career, income, and family. You will use the information on your  profile to make some “real world” financial decisions. Let’s take a look at the details in your profile. The profile indicates your profession, gross yearly salary, and gross monthly salary. </a:t>
            </a:r>
          </a:p>
          <a:p>
            <a:r>
              <a:rPr lang="en-US" sz="1000" kern="1200" dirty="0" smtClean="0">
                <a:solidFill>
                  <a:schemeClr val="tx1"/>
                </a:solidFill>
                <a:effectLst/>
                <a:latin typeface="+mn-lt"/>
                <a:ea typeface="+mn-ea"/>
                <a:cs typeface="+mn-cs"/>
              </a:rPr>
              <a:t>Suggested questions: What is your profession? How might you explain “gross salary”? </a:t>
            </a:r>
          </a:p>
          <a:p>
            <a:r>
              <a:rPr lang="en-US" sz="1000" b="1" kern="1200" dirty="0" smtClean="0">
                <a:solidFill>
                  <a:schemeClr val="tx1"/>
                </a:solidFill>
                <a:effectLst/>
                <a:latin typeface="+mn-lt"/>
                <a:ea typeface="+mn-ea"/>
                <a:cs typeface="+mn-cs"/>
              </a:rPr>
              <a:t>[Wait to see if participants offer a response or answer.] </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Gross salary is the amount of money you make before any taxes or other deductions are taken out of your pay check. Your worksheet indicates your monthly take home pay. Who knows what we mean when we say, “take home pay”? </a:t>
            </a:r>
          </a:p>
          <a:p>
            <a:r>
              <a:rPr lang="en-US" sz="1000" b="1" kern="1200" dirty="0" smtClean="0">
                <a:solidFill>
                  <a:schemeClr val="tx1"/>
                </a:solidFill>
                <a:effectLst/>
                <a:latin typeface="+mn-lt"/>
                <a:ea typeface="+mn-ea"/>
                <a:cs typeface="+mn-cs"/>
              </a:rPr>
              <a:t>[Wait to see if participants offer a response or answer.] </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Take home pay is the amount of money you get to keep from your paycheck after all taxes and deductions. Next, determine if you are married or single. If you are married you will see a box on the left side of your profile that tells you the profession of your spouse and the amount of their monthly take home pay. If you look at the orange starting monthly balance box we have totaled up your total income (including your spouses income if you have one). You will also see information about your level of education, if you have any student loan payments, and if you have any children.</a:t>
            </a:r>
          </a:p>
          <a:p>
            <a:r>
              <a:rPr lang="en-US" sz="1000" b="1" kern="1200" dirty="0" smtClean="0">
                <a:solidFill>
                  <a:schemeClr val="tx1"/>
                </a:solidFill>
                <a:effectLst/>
                <a:latin typeface="+mn-lt"/>
                <a:ea typeface="+mn-ea"/>
                <a:cs typeface="+mn-cs"/>
              </a:rPr>
              <a:t>[Randomly ask students about their profile. What’s your level of education? Who would like to share the number of children they have?</a:t>
            </a:r>
            <a:endParaRPr lang="en-US" sz="1000" kern="1200" dirty="0" smtClean="0">
              <a:solidFill>
                <a:schemeClr val="tx1"/>
              </a:solidFill>
              <a:effectLst/>
              <a:latin typeface="+mn-lt"/>
              <a:ea typeface="+mn-ea"/>
              <a:cs typeface="+mn-cs"/>
            </a:endParaRPr>
          </a:p>
        </p:txBody>
      </p:sp>
      <p:sp>
        <p:nvSpPr>
          <p:cNvPr id="61444" name="Slide Number Placeholder 3"/>
          <p:cNvSpPr>
            <a:spLocks noGrp="1"/>
          </p:cNvSpPr>
          <p:nvPr>
            <p:ph type="sldNum" sz="quarter" idx="5"/>
          </p:nvPr>
        </p:nvSpPr>
        <p:spPr>
          <a:noFill/>
        </p:spPr>
        <p:txBody>
          <a:bodyPr/>
          <a:lstStyle/>
          <a:p>
            <a:fld id="{9222D6FA-6BE0-40A7-8EE0-B89E413E147A}" type="slidenum">
              <a:rPr lang="en-US" smtClean="0">
                <a:ea typeface="ヒラギノ角ゴ Pro W3" pitchFamily="1" charset="-128"/>
              </a:rPr>
              <a:pPr/>
              <a:t>1</a:t>
            </a:fld>
            <a:endParaRPr lang="en-US" smtClean="0">
              <a:ea typeface="ヒラギノ角ゴ Pro W3" pitchFamily="1" charset="-128"/>
            </a:endParaRPr>
          </a:p>
        </p:txBody>
      </p:sp>
    </p:spTree>
    <p:extLst>
      <p:ext uri="{BB962C8B-B14F-4D97-AF65-F5344CB8AC3E}">
        <p14:creationId xmlns:p14="http://schemas.microsoft.com/office/powerpoint/2010/main" val="162355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It’s important to give back so we have included this Charitable Giving Station. You are required to donate a minimum of $10 to at least one of the charities listed at the station but you can choose more. You may choose the community service option which is no cost to you but there is a time commitment. Consider your profession and family commitments before picking community service. </a:t>
            </a:r>
          </a:p>
          <a:p>
            <a:pPr lvl="0"/>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donation to a charity can help those in need.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Charitable donations of any amount can help your community.</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19</a:t>
            </a:fld>
            <a:endParaRPr lang="en-US" smtClean="0">
              <a:ea typeface="ヒラギノ角ゴ Pro W3" pitchFamily="1" charset="-128"/>
            </a:endParaRPr>
          </a:p>
        </p:txBody>
      </p:sp>
    </p:spTree>
    <p:extLst>
      <p:ext uri="{BB962C8B-B14F-4D97-AF65-F5344CB8AC3E}">
        <p14:creationId xmlns:p14="http://schemas.microsoft.com/office/powerpoint/2010/main" val="1441574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Time for another chance card! This is a trivia chance card and if you answer correctly you get to add money to your profile. This card says </a:t>
            </a:r>
            <a:r>
              <a:rPr lang="en-US" sz="1000" dirty="0" smtClean="0">
                <a:solidFill>
                  <a:srgbClr val="000000"/>
                </a:solidFill>
                <a:latin typeface="Source Sans Pro" panose="020B0503030403020204"/>
                <a:ea typeface="ヒラギノ角ゴ Pro W3" pitchFamily="1" charset="-128"/>
              </a:rPr>
              <a:t>Give one example of a need and a want. If you answer correctly, add $100 to your account.</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20</a:t>
            </a:fld>
            <a:endParaRPr lang="en-US" smtClean="0">
              <a:ea typeface="ヒラギノ角ゴ Pro W3" pitchFamily="1" charset="-128"/>
            </a:endParaRPr>
          </a:p>
        </p:txBody>
      </p:sp>
    </p:spTree>
    <p:extLst>
      <p:ext uri="{BB962C8B-B14F-4D97-AF65-F5344CB8AC3E}">
        <p14:creationId xmlns:p14="http://schemas.microsoft.com/office/powerpoint/2010/main" val="77140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Finally we have the Personal Care Station. At this station you need to pick one of the personal care plans listed. The cost is either per person or per family. You can choose as many personal care add-ons as you like. You can also choose the same add on more than once. </a:t>
            </a:r>
            <a:r>
              <a:rPr lang="en-US" sz="1050" kern="1200" dirty="0" smtClean="0">
                <a:solidFill>
                  <a:schemeClr val="tx1"/>
                </a:solidFill>
                <a:effectLst/>
                <a:latin typeface="+mn-lt"/>
                <a:ea typeface="+mn-ea"/>
                <a:cs typeface="+mn-cs"/>
              </a:rPr>
              <a:t> </a:t>
            </a:r>
          </a:p>
          <a:p>
            <a:pPr lvl="0"/>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Consider how much you currently spend on personal care items.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Certain things at this station are </a:t>
            </a:r>
            <a:r>
              <a:rPr lang="en-US" sz="1200" b="1" kern="1200" dirty="0" smtClean="0">
                <a:solidFill>
                  <a:schemeClr val="tx1"/>
                </a:solidFill>
                <a:effectLst/>
                <a:latin typeface="+mn-lt"/>
                <a:ea typeface="+mn-ea"/>
                <a:cs typeface="+mn-cs"/>
              </a:rPr>
              <a:t>wants</a:t>
            </a:r>
            <a:r>
              <a:rPr lang="en-US" sz="1200" kern="1200" dirty="0" smtClean="0">
                <a:solidFill>
                  <a:schemeClr val="tx1"/>
                </a:solidFill>
                <a:effectLst/>
                <a:latin typeface="+mn-lt"/>
                <a:ea typeface="+mn-ea"/>
                <a:cs typeface="+mn-cs"/>
              </a:rPr>
              <a:t> and not </a:t>
            </a:r>
            <a:r>
              <a:rPr lang="en-US" sz="1200" b="1" kern="1200" dirty="0" smtClean="0">
                <a:solidFill>
                  <a:schemeClr val="tx1"/>
                </a:solidFill>
                <a:effectLst/>
                <a:latin typeface="+mn-lt"/>
                <a:ea typeface="+mn-ea"/>
                <a:cs typeface="+mn-cs"/>
              </a:rPr>
              <a:t>needs</a:t>
            </a:r>
            <a:r>
              <a:rPr lang="en-US" sz="1200" kern="1200" dirty="0" smtClean="0">
                <a:solidFill>
                  <a:schemeClr val="tx1"/>
                </a:solidFill>
                <a:effectLst/>
                <a:latin typeface="+mn-lt"/>
                <a:ea typeface="+mn-ea"/>
                <a:cs typeface="+mn-cs"/>
              </a:rPr>
              <a:t>. Consider your wants </a:t>
            </a:r>
            <a:endParaRPr lang="en-US" sz="320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not an example of an option that all students may be able to relate to</a:t>
            </a: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21</a:t>
            </a:fld>
            <a:endParaRPr lang="en-US" smtClean="0">
              <a:ea typeface="ヒラギノ角ゴ Pro W3" pitchFamily="1" charset="-128"/>
            </a:endParaRPr>
          </a:p>
        </p:txBody>
      </p:sp>
    </p:spTree>
    <p:extLst>
      <p:ext uri="{BB962C8B-B14F-4D97-AF65-F5344CB8AC3E}">
        <p14:creationId xmlns:p14="http://schemas.microsoft.com/office/powerpoint/2010/main" val="2297748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73" marR="172719">
              <a:spcBef>
                <a:spcPts val="110"/>
              </a:spcBef>
              <a:tabLst>
                <a:tab pos="387753" algn="l"/>
                <a:tab pos="388447" algn="l"/>
              </a:tabLst>
            </a:pPr>
            <a:endParaRPr lang="en-US" sz="2000" b="1"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88139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that we have gone through all of the stations are there any stations that anyone needs to revisit in order to change their decisions? </a:t>
            </a:r>
            <a:r>
              <a:rPr lang="en-US" sz="1200" b="1" kern="1200" dirty="0" smtClean="0">
                <a:solidFill>
                  <a:schemeClr val="tx1"/>
                </a:solidFill>
                <a:effectLst/>
                <a:latin typeface="+mn-lt"/>
                <a:ea typeface="+mn-ea"/>
                <a:cs typeface="+mn-cs"/>
              </a:rPr>
              <a:t>[Wait for students to answer and go back to any of the stations they request]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22</a:t>
            </a:fld>
            <a:endParaRPr lang="en-US"/>
          </a:p>
        </p:txBody>
      </p:sp>
    </p:spTree>
    <p:extLst>
      <p:ext uri="{BB962C8B-B14F-4D97-AF65-F5344CB8AC3E}">
        <p14:creationId xmlns:p14="http://schemas.microsoft.com/office/powerpoint/2010/main" val="4252988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Now that we have finished the simulation let’s have an open discussion about some of the things that happened during the simulation. </a:t>
            </a:r>
            <a:r>
              <a:rPr lang="en-US" sz="1200" b="1" kern="1200" dirty="0" smtClean="0">
                <a:solidFill>
                  <a:schemeClr val="tx1"/>
                </a:solidFill>
                <a:effectLst/>
                <a:latin typeface="+mn-lt"/>
                <a:ea typeface="+mn-ea"/>
                <a:cs typeface="+mn-cs"/>
              </a:rPr>
              <a:t>[Use these discussion questions to guide your debrief and reinforce lessons taught in the </a:t>
            </a:r>
            <a:r>
              <a:rPr lang="en-US" sz="1200" b="1" i="1" kern="1200" dirty="0" smtClean="0">
                <a:solidFill>
                  <a:schemeClr val="tx1"/>
                </a:solidFill>
                <a:effectLst/>
                <a:latin typeface="+mn-lt"/>
                <a:ea typeface="+mn-ea"/>
                <a:cs typeface="+mn-cs"/>
              </a:rPr>
              <a:t>Hands on Banking</a:t>
            </a:r>
            <a:r>
              <a:rPr lang="en-US" sz="1200" b="1" kern="1200" dirty="0" smtClean="0">
                <a:solidFill>
                  <a:schemeClr val="tx1"/>
                </a:solidFill>
                <a:effectLst/>
                <a:latin typeface="+mn-lt"/>
                <a:ea typeface="+mn-ea"/>
                <a:cs typeface="+mn-cs"/>
              </a:rPr>
              <a:t> Experience]</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reactions do you have to this simulation?</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lessons did you learn from this activity?</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considerations were important as you visited each station? </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Does anyone want to share your strategy – whether you thought it was successful or not? </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Who had money left over? Did anyone run out of money? </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Did you return to any station and change your decision? Which one? Why?</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Which station was the most challenging? The easiest?</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Who received a chance card that added money to your budget? How did that make you feel?</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 did you handle the unexpected expenses?  </a:t>
            </a:r>
            <a:endParaRPr lang="en-US" sz="3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Based on what you learned, what might you do differently in your real life?</a:t>
            </a:r>
            <a:endParaRPr lang="en-US" sz="3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23</a:t>
            </a:fld>
            <a:endParaRPr lang="en-US"/>
          </a:p>
        </p:txBody>
      </p:sp>
    </p:spTree>
    <p:extLst>
      <p:ext uri="{BB962C8B-B14F-4D97-AF65-F5344CB8AC3E}">
        <p14:creationId xmlns:p14="http://schemas.microsoft.com/office/powerpoint/2010/main" val="3596231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BD87B9BE-6010-49FA-8DCD-81C6915D57AD}" type="slidenum">
              <a:rPr lang="en-US" smtClean="0"/>
              <a:pPr>
                <a:defRPr/>
              </a:pPr>
              <a:t>24</a:t>
            </a:fld>
            <a:endParaRPr lang="en-US" dirty="0"/>
          </a:p>
        </p:txBody>
      </p:sp>
    </p:spTree>
    <p:extLst>
      <p:ext uri="{BB962C8B-B14F-4D97-AF65-F5344CB8AC3E}">
        <p14:creationId xmlns:p14="http://schemas.microsoft.com/office/powerpoint/2010/main" val="3973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*If</a:t>
            </a:r>
            <a:r>
              <a:rPr lang="en-US" b="1" baseline="0" dirty="0" smtClean="0"/>
              <a:t> your students are unable to print the profile and budget worksheet please have them copy this slide* </a:t>
            </a:r>
          </a:p>
          <a:p>
            <a:endParaRPr lang="en-US" dirty="0" smtClean="0"/>
          </a:p>
          <a:p>
            <a:r>
              <a:rPr lang="en-US" b="0" dirty="0" smtClean="0"/>
              <a:t>For students who were unable to print their</a:t>
            </a:r>
            <a:r>
              <a:rPr lang="en-US" b="0" baseline="0" dirty="0" smtClean="0"/>
              <a:t> profile and budget worksheet please copy the table on the screen. Copy the first two rows ( Retirement and Student Loan) to the chart you drew on your own paper. </a:t>
            </a:r>
            <a:endParaRPr lang="en-US" b="0" dirty="0"/>
          </a:p>
        </p:txBody>
      </p:sp>
    </p:spTree>
    <p:extLst>
      <p:ext uri="{BB962C8B-B14F-4D97-AF65-F5344CB8AC3E}">
        <p14:creationId xmlns:p14="http://schemas.microsoft.com/office/powerpoint/2010/main" val="109986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fontScale="77500" lnSpcReduction="20000"/>
          </a:bodyPr>
          <a:lstStyle/>
          <a:p>
            <a:pPr lvl="0"/>
            <a:r>
              <a:rPr lang="en-US" sz="1000" kern="1200" dirty="0" smtClean="0">
                <a:solidFill>
                  <a:schemeClr val="tx1"/>
                </a:solidFill>
                <a:effectLst/>
                <a:latin typeface="+mn-lt"/>
                <a:ea typeface="+mn-ea"/>
                <a:cs typeface="+mn-cs"/>
              </a:rPr>
              <a:t>Now let’s take a look at the budget worksheet below the profile. </a:t>
            </a:r>
          </a:p>
          <a:p>
            <a:r>
              <a:rPr lang="en-US" sz="1000" kern="1200" dirty="0" smtClean="0">
                <a:solidFill>
                  <a:schemeClr val="tx1"/>
                </a:solidFill>
                <a:effectLst/>
                <a:latin typeface="+mn-lt"/>
                <a:ea typeface="+mn-ea"/>
                <a:cs typeface="+mn-cs"/>
              </a:rPr>
              <a:t>The first column is </a:t>
            </a:r>
            <a:r>
              <a:rPr lang="en-US" sz="1000" b="1" kern="1200" dirty="0" smtClean="0">
                <a:solidFill>
                  <a:schemeClr val="tx1"/>
                </a:solidFill>
                <a:effectLst/>
                <a:latin typeface="+mn-lt"/>
                <a:ea typeface="+mn-ea"/>
                <a:cs typeface="+mn-cs"/>
              </a:rPr>
              <a:t>“Station”</a:t>
            </a:r>
            <a:r>
              <a:rPr lang="en-US" sz="1000" kern="1200" dirty="0" smtClean="0">
                <a:solidFill>
                  <a:schemeClr val="tx1"/>
                </a:solidFill>
                <a:effectLst/>
                <a:latin typeface="+mn-lt"/>
                <a:ea typeface="+mn-ea"/>
                <a:cs typeface="+mn-cs"/>
              </a:rPr>
              <a:t>. In the Station column, you will write the name of the station you are currently visiting.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The second column is </a:t>
            </a:r>
            <a:r>
              <a:rPr lang="en-US" sz="1000" b="1" kern="1200" dirty="0" smtClean="0">
                <a:solidFill>
                  <a:schemeClr val="tx1"/>
                </a:solidFill>
                <a:effectLst/>
                <a:latin typeface="+mn-lt"/>
                <a:ea typeface="+mn-ea"/>
                <a:cs typeface="+mn-cs"/>
              </a:rPr>
              <a:t>“Option Chosen”. </a:t>
            </a:r>
            <a:r>
              <a:rPr lang="en-US" sz="1000" kern="1200" dirty="0" smtClean="0">
                <a:solidFill>
                  <a:schemeClr val="tx1"/>
                </a:solidFill>
                <a:effectLst/>
                <a:latin typeface="+mn-lt"/>
                <a:ea typeface="+mn-ea"/>
                <a:cs typeface="+mn-cs"/>
              </a:rPr>
              <a:t>At each station you will be presented with several options which all have different benefits and costs. In this column, write down the station option you chose.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The third column is </a:t>
            </a:r>
            <a:r>
              <a:rPr lang="en-US" sz="1000" b="1" kern="1200" dirty="0" smtClean="0">
                <a:solidFill>
                  <a:schemeClr val="tx1"/>
                </a:solidFill>
                <a:effectLst/>
                <a:latin typeface="+mn-lt"/>
                <a:ea typeface="+mn-ea"/>
                <a:cs typeface="+mn-cs"/>
              </a:rPr>
              <a:t>“Expense”.</a:t>
            </a:r>
            <a:r>
              <a:rPr lang="en-US" sz="1000" kern="1200" dirty="0" smtClean="0">
                <a:solidFill>
                  <a:schemeClr val="tx1"/>
                </a:solidFill>
                <a:effectLst/>
                <a:latin typeface="+mn-lt"/>
                <a:ea typeface="+mn-ea"/>
                <a:cs typeface="+mn-cs"/>
              </a:rPr>
              <a:t> In this column, write down the expense associated with the station option you selected.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The final column is your </a:t>
            </a:r>
            <a:r>
              <a:rPr lang="en-US" sz="1000" b="1" kern="1200" dirty="0" smtClean="0">
                <a:solidFill>
                  <a:schemeClr val="tx1"/>
                </a:solidFill>
                <a:effectLst/>
                <a:latin typeface="+mn-lt"/>
                <a:ea typeface="+mn-ea"/>
                <a:cs typeface="+mn-cs"/>
              </a:rPr>
              <a:t>“Remaining Balance”.</a:t>
            </a:r>
            <a:r>
              <a:rPr lang="en-US" sz="1000" kern="1200" dirty="0" smtClean="0">
                <a:solidFill>
                  <a:schemeClr val="tx1"/>
                </a:solidFill>
                <a:effectLst/>
                <a:latin typeface="+mn-lt"/>
                <a:ea typeface="+mn-ea"/>
                <a:cs typeface="+mn-cs"/>
              </a:rPr>
              <a:t> This reflects your monthly balance as a running total of money you have remaining for the month. To determine your monthly balance, you will need to take your starting balance and then subtract all the expenses as you visit the various stations. Remember to calculate your monthly balance after every expense/station/chance card. Your monthly balance will need to remain above zero as you go through the </a:t>
            </a:r>
            <a:r>
              <a:rPr lang="en-US" sz="1000" i="1" kern="1200" dirty="0" smtClean="0">
                <a:solidFill>
                  <a:schemeClr val="tx1"/>
                </a:solidFill>
                <a:effectLst/>
                <a:latin typeface="+mn-lt"/>
                <a:ea typeface="+mn-ea"/>
                <a:cs typeface="+mn-cs"/>
              </a:rPr>
              <a:t>Hands on Banking</a:t>
            </a:r>
            <a:r>
              <a:rPr lang="en-US" sz="1000" kern="1200" dirty="0" smtClean="0">
                <a:solidFill>
                  <a:schemeClr val="tx1"/>
                </a:solidFill>
                <a:effectLst/>
                <a:latin typeface="+mn-lt"/>
                <a:ea typeface="+mn-ea"/>
                <a:cs typeface="+mn-cs"/>
              </a:rPr>
              <a:t> Experience. If this number ever goes below zero you will need to revisit previous stations and make adjustments to some of the selected options.</a:t>
            </a:r>
          </a:p>
          <a:p>
            <a:r>
              <a:rPr lang="en-US" sz="1000" kern="1200" dirty="0" smtClean="0">
                <a:solidFill>
                  <a:schemeClr val="tx1"/>
                </a:solidFill>
                <a:effectLst/>
                <a:latin typeface="+mn-lt"/>
                <a:ea typeface="+mn-ea"/>
                <a:cs typeface="+mn-cs"/>
              </a:rPr>
              <a:t>A key concept of this experience is how important retirement is – even at an early age. If at all possible, planning for retirement should begin no later than your first job out of high school or college.</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In the </a:t>
            </a:r>
            <a:r>
              <a:rPr lang="en-US" sz="1000" i="1" kern="1200" dirty="0" smtClean="0">
                <a:solidFill>
                  <a:schemeClr val="tx1"/>
                </a:solidFill>
                <a:effectLst/>
                <a:latin typeface="+mn-lt"/>
                <a:ea typeface="+mn-ea"/>
                <a:cs typeface="+mn-cs"/>
              </a:rPr>
              <a:t>Hands on Banking</a:t>
            </a:r>
            <a:r>
              <a:rPr lang="en-US" sz="1000" kern="1200" dirty="0" smtClean="0">
                <a:solidFill>
                  <a:schemeClr val="tx1"/>
                </a:solidFill>
                <a:effectLst/>
                <a:latin typeface="+mn-lt"/>
                <a:ea typeface="+mn-ea"/>
                <a:cs typeface="+mn-cs"/>
              </a:rPr>
              <a:t> Experience, everyone saves for retirement.  Under the “Station” column we have provided a retirement field and calculated your contribution.</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Note: If you are using a platform that allows students to give a “thumbs up” or raise their hand, consider asking students with student loans to respond accordingly.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Next, we have provided a student loan field. Look at your profile to see if you have any student loans. If you do, record that as an expense in the row labeled student loan. </a:t>
            </a:r>
            <a:r>
              <a:rPr lang="en-US" sz="1000" b="1" kern="1200" dirty="0" smtClean="0">
                <a:solidFill>
                  <a:schemeClr val="tx1"/>
                </a:solidFill>
                <a:effectLst/>
                <a:latin typeface="+mn-lt"/>
                <a:ea typeface="+mn-ea"/>
                <a:cs typeface="+mn-cs"/>
              </a:rPr>
              <a:t>Now take your monthly balance and subtract your student loan expense. This number now gets recorded in your monthly balance column. </a:t>
            </a:r>
            <a:r>
              <a:rPr lang="en-US" sz="1000" kern="1200" dirty="0" smtClean="0">
                <a:solidFill>
                  <a:schemeClr val="tx1"/>
                </a:solidFill>
                <a:effectLst/>
                <a:latin typeface="+mn-lt"/>
                <a:ea typeface="+mn-ea"/>
                <a:cs typeface="+mn-cs"/>
              </a:rPr>
              <a:t>If you don’t have any student loans, you don’t have this expense so your monthly balance will remain the same. There is no need to fill out the option chosen column here because there were no options to choose from.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This is an example of how you will continue going through this experience.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Remember to refer back to your profile as you go through this experience. Some stations will have different costs based on your family size.</a:t>
            </a:r>
          </a:p>
          <a:p>
            <a:r>
              <a:rPr lang="en-US" sz="1000" b="1" kern="1200" dirty="0" smtClean="0">
                <a:solidFill>
                  <a:schemeClr val="tx1"/>
                </a:solidFill>
                <a:effectLst/>
                <a:latin typeface="+mn-lt"/>
                <a:ea typeface="+mn-ea"/>
                <a:cs typeface="+mn-cs"/>
              </a:rPr>
              <a:t>[Take a moment and ask students if they have any questions about how to use their profile and budget worksheet.]</a:t>
            </a:r>
            <a:endParaRPr lang="en-US" sz="10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3</a:t>
            </a:fld>
            <a:endParaRPr lang="en-US" smtClean="0">
              <a:ea typeface="ヒラギノ角ゴ Pro W3" pitchFamily="1" charset="-128"/>
            </a:endParaRPr>
          </a:p>
        </p:txBody>
      </p:sp>
    </p:spTree>
    <p:extLst>
      <p:ext uri="{BB962C8B-B14F-4D97-AF65-F5344CB8AC3E}">
        <p14:creationId xmlns:p14="http://schemas.microsoft.com/office/powerpoint/2010/main" val="418543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Now we will play the simulation virtually – starting together with the first station. You will visit 13 stations and will have to make a choice at each station. While making your choices remember that you must stay within your remaining balance of your profile.</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4</a:t>
            </a:fld>
            <a:endParaRPr lang="en-US"/>
          </a:p>
        </p:txBody>
      </p:sp>
    </p:spTree>
    <p:extLst>
      <p:ext uri="{BB962C8B-B14F-4D97-AF65-F5344CB8AC3E}">
        <p14:creationId xmlns:p14="http://schemas.microsoft.com/office/powerpoint/2010/main" val="86120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This is the communication station and at this station you are required to </a:t>
            </a:r>
            <a:r>
              <a:rPr lang="en-US" sz="1200" kern="1200" dirty="0" smtClean="0">
                <a:solidFill>
                  <a:schemeClr val="tx1"/>
                </a:solidFill>
                <a:effectLst/>
                <a:latin typeface="+mn-lt"/>
                <a:ea typeface="+mn-ea"/>
                <a:cs typeface="+mn-cs"/>
              </a:rPr>
              <a:t>pick</a:t>
            </a:r>
            <a:r>
              <a:rPr lang="en-US" sz="1200" kern="1200" baseline="0" dirty="0" smtClean="0">
                <a:solidFill>
                  <a:schemeClr val="tx1"/>
                </a:solidFill>
                <a:effectLst/>
                <a:latin typeface="+mn-lt"/>
                <a:ea typeface="+mn-ea"/>
                <a:cs typeface="+mn-cs"/>
              </a:rPr>
              <a:t> at least </a:t>
            </a:r>
            <a:r>
              <a:rPr lang="en-US" sz="1200"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of the mobile phone, cable, and Internet plans listed. Or you may choose one of the internet, cable, and home phone bundle packages. You can also select multiple options at this station. Remember on your profile write down the name of the station, what option you picked and the cost and then come up with your new remaining balance by deducting this expense from your remaining balance.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to help students understand the communication station: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 sure to think about what you currently have for communication.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have a smart phone?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use Wi-Fi at home?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have cable?</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use streaming services?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Look at the bundle packages and what they offer. This may help you save money.</a:t>
            </a:r>
            <a:endParaRPr lang="en-US" sz="3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Once the students have made their choice at this station pause and check for understanding and completion before moving on. Make sure the students have filled out the budget worksheet correctly. </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5</a:t>
            </a:fld>
            <a:endParaRPr lang="en-US" smtClean="0">
              <a:ea typeface="ヒラギノ角ゴ Pro W3" pitchFamily="1" charset="-128"/>
            </a:endParaRPr>
          </a:p>
        </p:txBody>
      </p:sp>
    </p:spTree>
    <p:extLst>
      <p:ext uri="{BB962C8B-B14F-4D97-AF65-F5344CB8AC3E}">
        <p14:creationId xmlns:p14="http://schemas.microsoft.com/office/powerpoint/2010/main" val="321129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Now we have the clothing station. You are required to pick one of the clothing options listed on the slide.</a:t>
            </a:r>
          </a:p>
          <a:p>
            <a:pPr lvl="0"/>
            <a:r>
              <a:rPr lang="en-US" sz="1200" kern="1200" dirty="0" smtClean="0">
                <a:solidFill>
                  <a:schemeClr val="tx1"/>
                </a:solidFill>
                <a:effectLst/>
                <a:latin typeface="+mn-lt"/>
                <a:ea typeface="+mn-ea"/>
                <a:cs typeface="+mn-cs"/>
              </a:rPr>
              <a:t>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Important Note:</a:t>
            </a:r>
            <a:r>
              <a:rPr lang="en-US" sz="1200" kern="1200" dirty="0" smtClean="0">
                <a:solidFill>
                  <a:schemeClr val="tx1"/>
                </a:solidFill>
                <a:effectLst/>
                <a:latin typeface="+mn-lt"/>
                <a:ea typeface="+mn-ea"/>
                <a:cs typeface="+mn-cs"/>
              </a:rPr>
              <a:t> Prices are per adult and per child in their family. Refer back to your profile to help determine the total station cost. Calculate the total cost for clothing for your family and write the choice on your profile sheet.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Buying clothes from a thrift store may be a great way to save money. You may even find some cool vintage items!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Many thrift stores only resell items that are in good shape.</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6</a:t>
            </a:fld>
            <a:endParaRPr lang="en-US" smtClean="0">
              <a:ea typeface="ヒラギノ角ゴ Pro W3" pitchFamily="1" charset="-128"/>
            </a:endParaRPr>
          </a:p>
        </p:txBody>
      </p:sp>
    </p:spTree>
    <p:extLst>
      <p:ext uri="{BB962C8B-B14F-4D97-AF65-F5344CB8AC3E}">
        <p14:creationId xmlns:p14="http://schemas.microsoft.com/office/powerpoint/2010/main" val="321668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r>
              <a:rPr lang="en-US" sz="1000" dirty="0" smtClean="0"/>
              <a:t>For this activity we wanted to show participants that unexpected expenses can happen at anytime so we included chance cards. These cards mimic real life expenses – while there a few “good” cards, most unexpected expenses with some cost associated. They should be given to participants at random times during the activity. </a:t>
            </a:r>
            <a:endParaRPr lang="en-US" sz="1000" b="1" dirty="0"/>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7</a:t>
            </a:fld>
            <a:endParaRPr lang="en-US" smtClean="0">
              <a:ea typeface="ヒラギノ角ゴ Pro W3" pitchFamily="1" charset="-128"/>
            </a:endParaRPr>
          </a:p>
        </p:txBody>
      </p:sp>
    </p:spTree>
    <p:extLst>
      <p:ext uri="{BB962C8B-B14F-4D97-AF65-F5344CB8AC3E}">
        <p14:creationId xmlns:p14="http://schemas.microsoft.com/office/powerpoint/2010/main" val="203680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At this station you will pick one housing option from the choices listed at the station. There are a few rules at this station that correspond with the transportation station you will see later.</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If you choose to live in a rural area when we get to the transportation station you must choose a car and cannot pick public transportation or walking/biking as an option.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you choose a housing option in a suburban area you can choose public transportation as an option but you cannot pick walking/biking.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you choose a housing option downtown, you can pick walking/biking when you visit the transportation station. </a:t>
            </a:r>
            <a:endParaRPr lang="en-US" sz="3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some of these key ideas: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When picking the apartment option you will be paying rent. This means you do not own the property. </a:t>
            </a:r>
            <a:endParaRPr lang="en-US" sz="3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When you own your home, you have to pay for repairs out of your own pockets.</a:t>
            </a:r>
            <a:endParaRPr lang="en-US" sz="3200" kern="1200" dirty="0" smtClean="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8</a:t>
            </a:fld>
            <a:endParaRPr lang="en-US" smtClean="0">
              <a:ea typeface="ヒラギノ角ゴ Pro W3" pitchFamily="1" charset="-128"/>
            </a:endParaRPr>
          </a:p>
        </p:txBody>
      </p:sp>
    </p:spTree>
    <p:extLst>
      <p:ext uri="{BB962C8B-B14F-4D97-AF65-F5344CB8AC3E}">
        <p14:creationId xmlns:p14="http://schemas.microsoft.com/office/powerpoint/2010/main" val="449928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flipV="1">
            <a:off x="546786" y="3412068"/>
            <a:ext cx="7894481" cy="8466"/>
          </a:xfrm>
          <a:prstGeom prst="line">
            <a:avLst/>
          </a:prstGeom>
          <a:noFill/>
          <a:ln w="38100">
            <a:solidFill>
              <a:schemeClr val="accent5">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ctrTitle"/>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2000" b="0" baseline="0" dirty="0">
                <a:solidFill>
                  <a:schemeClr val="tx1"/>
                </a:solidFill>
                <a:latin typeface="Century Gothic" panose="020B0502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16"/>
          <p:cNvSpPr>
            <a:spLocks noGrp="1"/>
          </p:cNvSpPr>
          <p:nvPr>
            <p:ph type="body" sz="quarter" idx="15"/>
          </p:nvPr>
        </p:nvSpPr>
        <p:spPr>
          <a:xfrm>
            <a:off x="546786" y="5275171"/>
            <a:ext cx="2819400" cy="762000"/>
          </a:xfrm>
        </p:spPr>
        <p:txBody>
          <a:bodyPr>
            <a:noAutofit/>
          </a:bodyPr>
          <a:lstStyle>
            <a:lvl1pPr marL="0" indent="0">
              <a:buNone/>
              <a:defRPr sz="1200">
                <a:solidFill>
                  <a:schemeClr val="accent2">
                    <a:lumMod val="75000"/>
                  </a:schemeClr>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smtClean="0"/>
              <a:t>Edit Master text styles</a:t>
            </a:r>
          </a:p>
        </p:txBody>
      </p:sp>
      <p:pic>
        <p:nvPicPr>
          <p:cNvPr id="9" name="Picture 8" descr="Hands on Banking Money Skills You need for Life Logo" title="Hands on Banking Logo"/>
          <p:cNvPicPr>
            <a:picLocks noChangeAspect="1"/>
          </p:cNvPicPr>
          <p:nvPr userDrawn="1"/>
        </p:nvPicPr>
        <p:blipFill>
          <a:blip r:embed="rId3" cstate="print"/>
          <a:stretch>
            <a:fillRect/>
          </a:stretch>
        </p:blipFill>
        <p:spPr>
          <a:xfrm>
            <a:off x="534389" y="254994"/>
            <a:ext cx="2877678" cy="810613"/>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4767" y="237635"/>
            <a:ext cx="743146" cy="845329"/>
          </a:xfrm>
          <a:prstGeom prst="rect">
            <a:avLst/>
          </a:prstGeom>
        </p:spPr>
      </p:pic>
    </p:spTree>
    <p:custDataLst>
      <p:tags r:id="rId1"/>
    </p:custDataLst>
    <p:extLst>
      <p:ext uri="{BB962C8B-B14F-4D97-AF65-F5344CB8AC3E}">
        <p14:creationId xmlns:p14="http://schemas.microsoft.com/office/powerpoint/2010/main" val="28403359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730" y="319903"/>
            <a:ext cx="8229600" cy="1143000"/>
          </a:xfrm>
        </p:spPr>
        <p:txBody>
          <a:bodyPr/>
          <a:lstStyle>
            <a:lvl1pPr>
              <a:defRPr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7730" y="1646600"/>
            <a:ext cx="8229600" cy="5047672"/>
          </a:xfrm>
        </p:spPr>
        <p:txBody>
          <a:bodyPr/>
          <a:lstStyle>
            <a:lvl1pPr>
              <a:spcBef>
                <a:spcPts val="0"/>
              </a:spcBef>
              <a:defRPr sz="2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spcBef>
                <a:spcPts val="0"/>
              </a:spcBef>
              <a:defRPr>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spcBef>
                <a:spcPts val="0"/>
              </a:spcBef>
              <a:defRPr>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spcBef>
                <a:spcPts val="0"/>
              </a:spcBef>
              <a:defRPr>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spcBef>
                <a:spcPts val="0"/>
              </a:spcBef>
              <a:defRPr>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1550219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47730" y="1647823"/>
            <a:ext cx="4024270" cy="4525963"/>
          </a:xfrm>
        </p:spPr>
        <p:txBody>
          <a:bodyPr/>
          <a:lstStyle>
            <a:lvl1pPr>
              <a:defRPr sz="2200">
                <a:latin typeface="Open Sans Light" panose="020B0306030504020204" pitchFamily="34" charset="0"/>
                <a:ea typeface="Open Sans Light" panose="020B0306030504020204" pitchFamily="34" charset="0"/>
                <a:cs typeface="Open Sans Light" panose="020B0306030504020204" pitchFamily="34" charset="0"/>
              </a:defRPr>
            </a:lvl1pPr>
            <a:lvl2pP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a:defRPr sz="1800">
                <a:latin typeface="Open Sans Light" panose="020B0306030504020204" pitchFamily="34" charset="0"/>
                <a:ea typeface="Open Sans Light" panose="020B0306030504020204" pitchFamily="34" charset="0"/>
                <a:cs typeface="Open Sans Light" panose="020B0306030504020204" pitchFamily="34" charset="0"/>
              </a:defRPr>
            </a:lvl3pPr>
            <a:lvl4pPr>
              <a:defRPr sz="1600">
                <a:latin typeface="Open Sans Light" panose="020B0306030504020204" pitchFamily="34" charset="0"/>
                <a:ea typeface="Open Sans Light" panose="020B0306030504020204" pitchFamily="34" charset="0"/>
                <a:cs typeface="Open Sans Light" panose="020B0306030504020204" pitchFamily="34" charset="0"/>
              </a:defRPr>
            </a:lvl4pPr>
            <a:lvl5pPr>
              <a:defRPr sz="1400">
                <a:latin typeface="Open Sans Light" panose="020B0306030504020204" pitchFamily="34" charset="0"/>
                <a:ea typeface="Open Sans Light" panose="020B0306030504020204" pitchFamily="34" charset="0"/>
                <a:cs typeface="Open Sans Light" panose="020B0306030504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atin typeface="Open Sans Light" panose="020B0306030504020204" pitchFamily="34" charset="0"/>
                <a:ea typeface="Open Sans Light" panose="020B0306030504020204" pitchFamily="34" charset="0"/>
                <a:cs typeface="Open Sans Light" panose="020B0306030504020204" pitchFamily="34" charset="0"/>
              </a:defRPr>
            </a:lvl1pPr>
            <a:lvl2pP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a:defRPr sz="2000">
                <a:latin typeface="Open Sans Light" panose="020B0306030504020204" pitchFamily="34" charset="0"/>
                <a:ea typeface="Open Sans Light" panose="020B0306030504020204" pitchFamily="34" charset="0"/>
                <a:cs typeface="Open Sans Light" panose="020B0306030504020204" pitchFamily="34" charset="0"/>
              </a:defRPr>
            </a:lvl3pPr>
            <a:lvl4pPr>
              <a:defRPr sz="1600">
                <a:latin typeface="Open Sans Light" panose="020B0306030504020204" pitchFamily="34" charset="0"/>
                <a:ea typeface="Open Sans Light" panose="020B0306030504020204" pitchFamily="34" charset="0"/>
                <a:cs typeface="Open Sans Light" panose="020B0306030504020204" pitchFamily="34" charset="0"/>
              </a:defRPr>
            </a:lvl4pPr>
            <a:lvl5pPr>
              <a:defRPr sz="1400">
                <a:latin typeface="Open Sans Light" panose="020B0306030504020204" pitchFamily="34" charset="0"/>
                <a:ea typeface="Open Sans Light" panose="020B0306030504020204" pitchFamily="34" charset="0"/>
                <a:cs typeface="Open Sans Light" panose="020B0306030504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41869376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mtClean="0"/>
              <a:t>Click to edit Master title style</a:t>
            </a:r>
            <a:endParaRPr lang="en-US" dirty="0"/>
          </a:p>
        </p:txBody>
      </p:sp>
    </p:spTree>
    <p:custDataLst>
      <p:tags r:id="rId1"/>
    </p:custDataLst>
    <p:extLst>
      <p:ext uri="{BB962C8B-B14F-4D97-AF65-F5344CB8AC3E}">
        <p14:creationId xmlns:p14="http://schemas.microsoft.com/office/powerpoint/2010/main" val="9621005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547688" y="2105025"/>
            <a:ext cx="8229600" cy="3838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6398623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215444"/>
          </a:xfrm>
          <a:prstGeom prst="rect">
            <a:avLst/>
          </a:prstGeom>
        </p:spPr>
        <p:txBody>
          <a:bodyPr lIns="0" tIns="0" rIns="0" bIns="0"/>
          <a:lstStyle>
            <a:lvl1pPr algn="ctr">
              <a:defRPr sz="16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Holder 3"/>
          <p:cNvSpPr>
            <a:spLocks noGrp="1"/>
          </p:cNvSpPr>
          <p:nvPr>
            <p:ph type="dt" sz="half" idx="6"/>
          </p:nvPr>
        </p:nvSpPr>
        <p:spPr>
          <a:xfrm>
            <a:off x="457200" y="6377940"/>
            <a:ext cx="2103120" cy="215444"/>
          </a:xfrm>
          <a:prstGeom prst="rect">
            <a:avLst/>
          </a:prstGeom>
        </p:spPr>
        <p:txBody>
          <a:bodyPr lIns="0" tIns="0" rIns="0" bIns="0"/>
          <a:lstStyle>
            <a:lvl1pPr algn="l">
              <a:defRPr sz="16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1D8BD707-D9CF-40AE-B4C6-C98DA3205C09}" type="datetimeFigureOut">
              <a:rPr lang="en-US" smtClean="0"/>
              <a:pPr/>
              <a:t>9/24/2020</a:t>
            </a:fld>
            <a:endParaRPr lang="en-US"/>
          </a:p>
        </p:txBody>
      </p:sp>
    </p:spTree>
    <p:custDataLst>
      <p:tags r:id="rId1"/>
    </p:custDataLst>
    <p:extLst>
      <p:ext uri="{BB962C8B-B14F-4D97-AF65-F5344CB8AC3E}">
        <p14:creationId xmlns:p14="http://schemas.microsoft.com/office/powerpoint/2010/main" val="42064146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5" name="Picture 4" descr="Hands on Banking Money Skills You Need for Life Logo" title="Hands on Banking Logo"/>
          <p:cNvPicPr>
            <a:picLocks noChangeAspect="1"/>
          </p:cNvPicPr>
          <p:nvPr userDrawn="1"/>
        </p:nvPicPr>
        <p:blipFill>
          <a:blip r:embed="rId3" cstate="print"/>
          <a:stretch>
            <a:fillRect/>
          </a:stretch>
        </p:blipFill>
        <p:spPr>
          <a:xfrm>
            <a:off x="534390" y="354930"/>
            <a:ext cx="2992582" cy="84298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72184" y="352581"/>
            <a:ext cx="743146" cy="845329"/>
          </a:xfrm>
          <a:prstGeom prst="rect">
            <a:avLst/>
          </a:prstGeom>
        </p:spPr>
      </p:pic>
      <p:sp>
        <p:nvSpPr>
          <p:cNvPr id="59394" name="Rectangle 2"/>
          <p:cNvSpPr>
            <a:spLocks noGrp="1" noChangeArrowheads="1"/>
          </p:cNvSpPr>
          <p:nvPr>
            <p:ph type="ctrTitle"/>
          </p:nvPr>
        </p:nvSpPr>
        <p:spPr>
          <a:xfrm>
            <a:off x="550863" y="2015825"/>
            <a:ext cx="8043862" cy="1330037"/>
          </a:xfrm>
        </p:spPr>
        <p:txBody>
          <a:bodyPr lIns="0" tIns="0" rIns="0" bIns="0" anchor="b"/>
          <a:lstStyle>
            <a:lvl1pPr>
              <a:lnSpc>
                <a:spcPts val="5000"/>
              </a:lnSpc>
              <a:defRPr sz="4400" b="0"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endParaRPr lang="en-US" dirty="0"/>
          </a:p>
        </p:txBody>
      </p:sp>
      <p:cxnSp>
        <p:nvCxnSpPr>
          <p:cNvPr id="8" name="Straight Connector 7"/>
          <p:cNvCxnSpPr/>
          <p:nvPr userDrawn="1"/>
        </p:nvCxnSpPr>
        <p:spPr bwMode="auto">
          <a:xfrm>
            <a:off x="548640" y="3685619"/>
            <a:ext cx="8043862" cy="0"/>
          </a:xfrm>
          <a:prstGeom prst="line">
            <a:avLst/>
          </a:prstGeom>
          <a:noFill/>
          <a:ln w="50800" cap="flat" cmpd="sng" algn="ctr">
            <a:solidFill>
              <a:schemeClr val="bg1">
                <a:lumMod val="75000"/>
              </a:schemeClr>
            </a:solidFill>
            <a:prstDash val="solid"/>
            <a:round/>
            <a:headEnd type="none" w="med" len="med"/>
            <a:tailEnd type="none" w="med" len="med"/>
          </a:ln>
          <a:effectLst/>
        </p:spPr>
      </p:cxnSp>
      <p:sp>
        <p:nvSpPr>
          <p:cNvPr id="59395" name="Rectangle 3"/>
          <p:cNvSpPr>
            <a:spLocks noGrp="1" noChangeArrowheads="1"/>
          </p:cNvSpPr>
          <p:nvPr>
            <p:ph type="subTitle" idx="1"/>
          </p:nvPr>
        </p:nvSpPr>
        <p:spPr>
          <a:xfrm>
            <a:off x="534389" y="4076385"/>
            <a:ext cx="8043862" cy="982556"/>
          </a:xfrm>
        </p:spPr>
        <p:txBody>
          <a:bodyPr lIns="0" tIns="0" rIns="0" bIns="0"/>
          <a:lstStyle>
            <a:lvl1pPr marL="0" indent="0">
              <a:buFont typeface="Wingdings" pitchFamily="2" charset="2"/>
              <a:buNone/>
              <a:defRPr sz="2000" b="0">
                <a:solidFill>
                  <a:schemeClr val="accent4">
                    <a:lumMod val="50000"/>
                  </a:schemeClr>
                </a:solidFill>
                <a:latin typeface="Century Gothic" panose="020B0502020202020204" pitchFamily="34" charset="0"/>
              </a:defRPr>
            </a:lvl1pPr>
          </a:lstStyle>
          <a:p>
            <a:r>
              <a:rPr lang="en-US" dirty="0" smtClean="0"/>
              <a:t>Click to edit Master subtitle style</a:t>
            </a:r>
            <a:endParaRPr lang="en-US" dirty="0"/>
          </a:p>
        </p:txBody>
      </p:sp>
      <p:sp>
        <p:nvSpPr>
          <p:cNvPr id="7" name="Copyright"/>
          <p:cNvSpPr>
            <a:spLocks noChangeArrowheads="1"/>
          </p:cNvSpPr>
          <p:nvPr userDrawn="1"/>
        </p:nvSpPr>
        <p:spPr bwMode="auto">
          <a:xfrm>
            <a:off x="144715" y="6564095"/>
            <a:ext cx="6082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1000" dirty="0" smtClean="0">
                <a:latin typeface="Century Gothic" panose="020B0502020202020204" pitchFamily="34" charset="0"/>
              </a:rPr>
              <a:t>2020 Wells Fargo Bank, N.A. All rights reserved. Public Content for Employee Presentations Only. </a:t>
            </a:r>
            <a:endParaRPr lang="en-US" altLang="en-US" sz="10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89303783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ustDataLst>
      <p:tags r:id="rId9"/>
    </p:custDataLst>
  </p:cSld>
  <p:clrMap bg1="lt1" tx1="dk1" bg2="lt2" tx2="dk2" accent1="accent1" accent2="accent2" accent3="accent3" accent4="accent4" accent5="accent5" accent6="accent6" hlink="hlink" folHlink="folHlink"/>
  <p:sldLayoutIdLst>
    <p:sldLayoutId id="2147484834" r:id="rId1"/>
    <p:sldLayoutId id="2147484835" r:id="rId2"/>
    <p:sldLayoutId id="2147484838" r:id="rId3"/>
    <p:sldLayoutId id="2147484840" r:id="rId4"/>
    <p:sldLayoutId id="2147484895" r:id="rId5"/>
    <p:sldLayoutId id="2147484894" r:id="rId6"/>
    <p:sldLayoutId id="2147484851" r:id="rId7"/>
  </p:sldLayoutIdLst>
  <p:timing>
    <p:tnLst>
      <p:par>
        <p:cTn id="1" dur="indefinite" restart="never" nodeType="tmRoot"/>
      </p:par>
    </p:tnLst>
  </p:timing>
  <p:hf sldNum="0" hdr="0" ftr="0" dt="0"/>
  <p:txStyles>
    <p:titleStyle>
      <a:lvl1pPr algn="l" rtl="0" eaLnBrk="1" fontAlgn="base" hangingPunct="1">
        <a:lnSpc>
          <a:spcPct val="105000"/>
        </a:lnSpc>
        <a:spcBef>
          <a:spcPct val="0"/>
        </a:spcBef>
        <a:spcAft>
          <a:spcPct val="0"/>
        </a:spcAft>
        <a:defRPr lang="en-US" sz="3200" kern="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8.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550863" y="2000585"/>
            <a:ext cx="8043862" cy="1330037"/>
          </a:xfrm>
        </p:spPr>
        <p:txBody>
          <a:bodyPr/>
          <a:lstStyle/>
          <a:p>
            <a:r>
              <a:rPr lang="en-US" dirty="0" smtClean="0"/>
              <a:t>Hands on Banking Experience</a:t>
            </a:r>
            <a:endParaRPr lang="en-US" dirty="0"/>
          </a:p>
        </p:txBody>
      </p:sp>
    </p:spTree>
    <p:custDataLst>
      <p:tags r:id="rId1"/>
    </p:custDataLst>
    <p:extLst>
      <p:ext uri="{BB962C8B-B14F-4D97-AF65-F5344CB8AC3E}">
        <p14:creationId xmlns:p14="http://schemas.microsoft.com/office/powerpoint/2010/main" val="31968418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Furniture</a:t>
            </a:r>
            <a:endParaRPr lang="en-US" dirty="0"/>
          </a:p>
        </p:txBody>
      </p:sp>
      <p:sp>
        <p:nvSpPr>
          <p:cNvPr id="24579" name="Content Placeholder 1"/>
          <p:cNvSpPr>
            <a:spLocks noGrp="1"/>
          </p:cNvSpPr>
          <p:nvPr>
            <p:ph sz="half" idx="1"/>
          </p:nvPr>
        </p:nvSpPr>
        <p:spPr>
          <a:xfrm>
            <a:off x="547730" y="1840832"/>
            <a:ext cx="7056228" cy="1117552"/>
          </a:xfrm>
        </p:spPr>
        <p:txBody>
          <a:bodyPr/>
          <a:lstStyle/>
          <a:p>
            <a:pPr marL="0" indent="0">
              <a:buNone/>
            </a:pPr>
            <a:r>
              <a:rPr lang="en-US" sz="1800" dirty="0" smtClean="0"/>
              <a:t>Pick one of the options for furniture below.</a:t>
            </a:r>
            <a:endParaRPr lang="en-US" sz="1800" dirty="0"/>
          </a:p>
        </p:txBody>
      </p:sp>
      <p:graphicFrame>
        <p:nvGraphicFramePr>
          <p:cNvPr id="7" name="Content Placeholder 6" descr="table with furniture information" title="table with furniture information"/>
          <p:cNvGraphicFramePr>
            <a:graphicFrameLocks noGrp="1"/>
          </p:cNvGraphicFramePr>
          <p:nvPr>
            <p:ph sz="half" idx="2"/>
            <p:extLst>
              <p:ext uri="{D42A27DB-BD31-4B8C-83A1-F6EECF244321}">
                <p14:modId xmlns:p14="http://schemas.microsoft.com/office/powerpoint/2010/main" val="320993063"/>
              </p:ext>
            </p:extLst>
          </p:nvPr>
        </p:nvGraphicFramePr>
        <p:xfrm>
          <a:off x="983332" y="2768222"/>
          <a:ext cx="6921415" cy="3252168"/>
        </p:xfrm>
        <a:graphic>
          <a:graphicData uri="http://schemas.openxmlformats.org/drawingml/2006/table">
            <a:tbl>
              <a:tblPr firstRow="1" bandRow="1">
                <a:tableStyleId>{2D5ABB26-0587-4C30-8999-92F81FD0307C}</a:tableStyleId>
              </a:tblPr>
              <a:tblGrid>
                <a:gridCol w="3363533">
                  <a:extLst>
                    <a:ext uri="{9D8B030D-6E8A-4147-A177-3AD203B41FA5}">
                      <a16:colId xmlns:a16="http://schemas.microsoft.com/office/drawing/2014/main" val="3936017157"/>
                    </a:ext>
                  </a:extLst>
                </a:gridCol>
                <a:gridCol w="3557882">
                  <a:extLst>
                    <a:ext uri="{9D8B030D-6E8A-4147-A177-3AD203B41FA5}">
                      <a16:colId xmlns:a16="http://schemas.microsoft.com/office/drawing/2014/main" val="935859941"/>
                    </a:ext>
                  </a:extLst>
                </a:gridCol>
              </a:tblGrid>
              <a:tr h="1084056">
                <a:tc>
                  <a:txBody>
                    <a:bodyPr/>
                    <a:lstStyle/>
                    <a:p>
                      <a:pPr algn="ctr"/>
                      <a:r>
                        <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Thrift</a:t>
                      </a:r>
                      <a:r>
                        <a:rPr lang="en-US" sz="16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Store / Second Hand Furniture</a:t>
                      </a:r>
                      <a:endPar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$75</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pPr algn="ctr"/>
                      <a:r>
                        <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Discount New Furniture</a:t>
                      </a:r>
                    </a:p>
                    <a:p>
                      <a:pPr algn="ctr"/>
                      <a:r>
                        <a:rPr lang="en-US" sz="16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$170</a:t>
                      </a:r>
                    </a:p>
                  </a:txBody>
                  <a:tcPr anchor="ctr">
                    <a:solidFill>
                      <a:schemeClr val="accent1">
                        <a:lumMod val="20000"/>
                        <a:lumOff val="80000"/>
                      </a:schemeClr>
                    </a:solidFill>
                  </a:tcPr>
                </a:tc>
                <a:extLst>
                  <a:ext uri="{0D108BD9-81ED-4DB2-BD59-A6C34878D82A}">
                    <a16:rowId xmlns:a16="http://schemas.microsoft.com/office/drawing/2014/main" val="3503305873"/>
                  </a:ext>
                </a:extLst>
              </a:tr>
              <a:tr h="1084056">
                <a:tc>
                  <a:txBody>
                    <a:bodyPr/>
                    <a:lstStyle/>
                    <a:p>
                      <a:pPr algn="ctr"/>
                      <a:r>
                        <a:rPr lang="en-US" sz="1600" b="1"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Rentan</a:t>
                      </a:r>
                      <a:r>
                        <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Furniture</a:t>
                      </a:r>
                      <a:endPar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$300</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pPr algn="ctr"/>
                      <a:r>
                        <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Designer New Furniture</a:t>
                      </a:r>
                    </a:p>
                    <a:p>
                      <a:pPr algn="ctr"/>
                      <a:r>
                        <a:rPr lang="en-US" sz="16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$600</a:t>
                      </a:r>
                    </a:p>
                  </a:txBody>
                  <a:tcPr anchor="ctr">
                    <a:solidFill>
                      <a:schemeClr val="bg1"/>
                    </a:solidFill>
                  </a:tcPr>
                </a:tc>
                <a:extLst>
                  <a:ext uri="{0D108BD9-81ED-4DB2-BD59-A6C34878D82A}">
                    <a16:rowId xmlns:a16="http://schemas.microsoft.com/office/drawing/2014/main" val="2646995497"/>
                  </a:ext>
                </a:extLst>
              </a:tr>
              <a:tr h="1084056">
                <a:tc>
                  <a:txBody>
                    <a:bodyPr/>
                    <a:lstStyle/>
                    <a:p>
                      <a:pPr algn="ctr"/>
                      <a:r>
                        <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Borrowed / Donated Furniture</a:t>
                      </a:r>
                    </a:p>
                    <a:p>
                      <a:pPr algn="ctr"/>
                      <a:r>
                        <a:rPr lang="en-US" sz="1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$0</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tc>
                  <a:txBody>
                    <a:bodyPr/>
                    <a:lstStyle/>
                    <a:p>
                      <a:pPr algn="ctr"/>
                      <a:endParaRPr lang="en-US" sz="16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905513233"/>
                  </a:ext>
                </a:extLst>
              </a:tr>
            </a:tbl>
          </a:graphicData>
        </a:graphic>
      </p:graphicFrame>
      <p:pic>
        <p:nvPicPr>
          <p:cNvPr id="5" name="Picture 4" title="bed icon"/>
          <p:cNvPicPr>
            <a:picLocks noChangeAspect="1"/>
          </p:cNvPicPr>
          <p:nvPr/>
        </p:nvPicPr>
        <p:blipFill>
          <a:blip r:embed="rId4"/>
          <a:stretch>
            <a:fillRect/>
          </a:stretch>
        </p:blipFill>
        <p:spPr>
          <a:xfrm>
            <a:off x="7146758" y="320675"/>
            <a:ext cx="1630530" cy="1284661"/>
          </a:xfrm>
          <a:prstGeom prst="rect">
            <a:avLst/>
          </a:prstGeom>
        </p:spPr>
      </p:pic>
    </p:spTree>
    <p:custDataLst>
      <p:tags r:id="rId1"/>
    </p:custDataLst>
    <p:extLst>
      <p:ext uri="{BB962C8B-B14F-4D97-AF65-F5344CB8AC3E}">
        <p14:creationId xmlns:p14="http://schemas.microsoft.com/office/powerpoint/2010/main" val="314360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Bank</a:t>
            </a:r>
            <a:endParaRPr lang="en-US" dirty="0"/>
          </a:p>
        </p:txBody>
      </p:sp>
      <p:sp>
        <p:nvSpPr>
          <p:cNvPr id="24579" name="Content Placeholder 1"/>
          <p:cNvSpPr>
            <a:spLocks noGrp="1"/>
          </p:cNvSpPr>
          <p:nvPr>
            <p:ph sz="half" idx="1"/>
          </p:nvPr>
        </p:nvSpPr>
        <p:spPr>
          <a:xfrm>
            <a:off x="383916" y="1816768"/>
            <a:ext cx="6863002" cy="1141616"/>
          </a:xfrm>
        </p:spPr>
        <p:txBody>
          <a:bodyPr/>
          <a:lstStyle/>
          <a:p>
            <a:pPr marL="0" indent="0">
              <a:buNone/>
            </a:pPr>
            <a:r>
              <a:rPr lang="en-US" sz="1800" dirty="0" smtClean="0"/>
              <a:t>Pick at least one of the savings accounts below and deposit a minimum of $10.  Consider college savings if you have children.</a:t>
            </a:r>
            <a:endParaRPr lang="en-US" sz="1800" dirty="0"/>
          </a:p>
        </p:txBody>
      </p:sp>
      <p:graphicFrame>
        <p:nvGraphicFramePr>
          <p:cNvPr id="7" name="Content Placeholder 6" descr="table with bank and savings information" title="table with bank and savings information"/>
          <p:cNvGraphicFramePr>
            <a:graphicFrameLocks noGrp="1"/>
          </p:cNvGraphicFramePr>
          <p:nvPr>
            <p:ph sz="half" idx="2"/>
            <p:extLst>
              <p:ext uri="{D42A27DB-BD31-4B8C-83A1-F6EECF244321}">
                <p14:modId xmlns:p14="http://schemas.microsoft.com/office/powerpoint/2010/main" val="2632371354"/>
              </p:ext>
            </p:extLst>
          </p:nvPr>
        </p:nvGraphicFramePr>
        <p:xfrm>
          <a:off x="383916" y="2937101"/>
          <a:ext cx="8557144" cy="2972944"/>
        </p:xfrm>
        <a:graphic>
          <a:graphicData uri="http://schemas.openxmlformats.org/drawingml/2006/table">
            <a:tbl>
              <a:tblPr firstRow="1" bandRow="1">
                <a:tableStyleId>{2D5ABB26-0587-4C30-8999-92F81FD0307C}</a:tableStyleId>
              </a:tblPr>
              <a:tblGrid>
                <a:gridCol w="2915731">
                  <a:extLst>
                    <a:ext uri="{9D8B030D-6E8A-4147-A177-3AD203B41FA5}">
                      <a16:colId xmlns:a16="http://schemas.microsoft.com/office/drawing/2014/main" val="3936017157"/>
                    </a:ext>
                  </a:extLst>
                </a:gridCol>
                <a:gridCol w="2950593">
                  <a:extLst>
                    <a:ext uri="{9D8B030D-6E8A-4147-A177-3AD203B41FA5}">
                      <a16:colId xmlns:a16="http://schemas.microsoft.com/office/drawing/2014/main" val="935859941"/>
                    </a:ext>
                  </a:extLst>
                </a:gridCol>
                <a:gridCol w="2690820">
                  <a:extLst>
                    <a:ext uri="{9D8B030D-6E8A-4147-A177-3AD203B41FA5}">
                      <a16:colId xmlns:a16="http://schemas.microsoft.com/office/drawing/2014/main" val="1778910693"/>
                    </a:ext>
                  </a:extLst>
                </a:gridCol>
              </a:tblGrid>
              <a:tr h="409240">
                <a:tc>
                  <a:txBody>
                    <a:bodyPr/>
                    <a:lstStyle/>
                    <a:p>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Savings</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463762663"/>
                  </a:ext>
                </a:extLst>
              </a:tr>
              <a:tr h="409240">
                <a:tc>
                  <a:txBody>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$10 </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tc>
                  <a:txBody>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$25</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tc>
                  <a:txBody>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$50 or more</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3391109156"/>
                  </a:ext>
                </a:extLst>
              </a:tr>
              <a:tr h="621359">
                <a:tc>
                  <a:txBody>
                    <a:bodyPr/>
                    <a:lstStyle/>
                    <a:p>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College Savings</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endParaRPr lang="en-US" sz="1800" b="1"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endParaRPr lang="en-US" sz="1800" b="1"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extLst>
                  <a:ext uri="{0D108BD9-81ED-4DB2-BD59-A6C34878D82A}">
                    <a16:rowId xmlns:a16="http://schemas.microsoft.com/office/drawing/2014/main" val="3503305873"/>
                  </a:ext>
                </a:extLst>
              </a:tr>
              <a:tr h="504967">
                <a:tc>
                  <a:txBody>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$10 </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$25</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$50 or more</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646995497"/>
                  </a:ext>
                </a:extLst>
              </a:tr>
              <a:tr h="559558">
                <a:tc>
                  <a:txBody>
                    <a:bodyPr/>
                    <a:lstStyle/>
                    <a:p>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Emergency Savings</a:t>
                      </a:r>
                    </a:p>
                  </a:txBody>
                  <a:tcPr anchor="ctr">
                    <a:solidFill>
                      <a:schemeClr val="bg1"/>
                    </a:solidFill>
                  </a:tcPr>
                </a:tc>
                <a:tc>
                  <a:txBody>
                    <a:bodyPr/>
                    <a:lstStyle/>
                    <a:p>
                      <a:endParaRPr lang="en-US" sz="1800" b="1"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endParaRPr lang="en-US" sz="1800" b="1"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extLst>
                  <a:ext uri="{0D108BD9-81ED-4DB2-BD59-A6C34878D82A}">
                    <a16:rowId xmlns:a16="http://schemas.microsoft.com/office/drawing/2014/main" val="2905513233"/>
                  </a:ext>
                </a:extLst>
              </a:tr>
              <a:tr h="468580">
                <a:tc>
                  <a:txBody>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$10 </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tc>
                  <a:txBody>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$25</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tc>
                  <a:txBody>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$50 or more</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3013222825"/>
                  </a:ext>
                </a:extLst>
              </a:tr>
            </a:tbl>
          </a:graphicData>
        </a:graphic>
      </p:graphicFrame>
      <p:pic>
        <p:nvPicPr>
          <p:cNvPr id="3" name="Picture 2" descr="Money icon" title="Money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764" y="427613"/>
            <a:ext cx="1535524" cy="1273865"/>
          </a:xfrm>
          <a:prstGeom prst="rect">
            <a:avLst/>
          </a:prstGeom>
        </p:spPr>
      </p:pic>
    </p:spTree>
    <p:custDataLst>
      <p:tags r:id="rId1"/>
    </p:custDataLst>
    <p:extLst>
      <p:ext uri="{BB962C8B-B14F-4D97-AF65-F5344CB8AC3E}">
        <p14:creationId xmlns:p14="http://schemas.microsoft.com/office/powerpoint/2010/main" val="379211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Time for a Chance Card!</a:t>
            </a:r>
            <a:endParaRPr lang="en-US" dirty="0"/>
          </a:p>
        </p:txBody>
      </p:sp>
      <p:sp>
        <p:nvSpPr>
          <p:cNvPr id="24579" name="Content Placeholder 1"/>
          <p:cNvSpPr>
            <a:spLocks noGrp="1"/>
          </p:cNvSpPr>
          <p:nvPr>
            <p:ph sz="half" idx="1"/>
          </p:nvPr>
        </p:nvSpPr>
        <p:spPr>
          <a:xfrm>
            <a:off x="547729" y="1647824"/>
            <a:ext cx="7890417" cy="1688934"/>
          </a:xfrm>
        </p:spPr>
        <p:txBody>
          <a:bodyPr/>
          <a:lstStyle/>
          <a:p>
            <a:r>
              <a:rPr lang="en-US" sz="2400" dirty="0"/>
              <a:t>You lock yourself out of your house. </a:t>
            </a:r>
            <a:endParaRPr lang="en-US" sz="2400" dirty="0" smtClean="0"/>
          </a:p>
          <a:p>
            <a:r>
              <a:rPr lang="en-US" sz="2400" dirty="0" smtClean="0"/>
              <a:t>Pay </a:t>
            </a:r>
            <a:r>
              <a:rPr lang="en-US" sz="2400" dirty="0"/>
              <a:t>the locksmith $75 to unlock your door.</a:t>
            </a:r>
          </a:p>
        </p:txBody>
      </p:sp>
      <p:pic>
        <p:nvPicPr>
          <p:cNvPr id="5" name="Picture 4" descr="house icon" title="hous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881" y="4254690"/>
            <a:ext cx="2373406" cy="1966538"/>
          </a:xfrm>
          <a:prstGeom prst="rect">
            <a:avLst/>
          </a:prstGeom>
        </p:spPr>
      </p:pic>
    </p:spTree>
    <p:custDataLst>
      <p:tags r:id="rId1"/>
    </p:custDataLst>
    <p:extLst>
      <p:ext uri="{BB962C8B-B14F-4D97-AF65-F5344CB8AC3E}">
        <p14:creationId xmlns:p14="http://schemas.microsoft.com/office/powerpoint/2010/main" val="47482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Eating Out</a:t>
            </a:r>
            <a:endParaRPr lang="en-US" dirty="0"/>
          </a:p>
        </p:txBody>
      </p:sp>
      <p:sp>
        <p:nvSpPr>
          <p:cNvPr id="24579" name="Content Placeholder 1"/>
          <p:cNvSpPr>
            <a:spLocks noGrp="1"/>
          </p:cNvSpPr>
          <p:nvPr>
            <p:ph sz="half" idx="1"/>
          </p:nvPr>
        </p:nvSpPr>
        <p:spPr>
          <a:xfrm>
            <a:off x="547730" y="1647824"/>
            <a:ext cx="5357770" cy="484714"/>
          </a:xfrm>
        </p:spPr>
        <p:txBody>
          <a:bodyPr/>
          <a:lstStyle/>
          <a:p>
            <a:pPr marL="0" indent="0">
              <a:buNone/>
            </a:pPr>
            <a:r>
              <a:rPr lang="en-US" sz="1800" dirty="0" smtClean="0"/>
              <a:t>Pick at least one of the options below</a:t>
            </a:r>
            <a:endParaRPr lang="en-US" sz="1800" dirty="0"/>
          </a:p>
        </p:txBody>
      </p:sp>
      <p:graphicFrame>
        <p:nvGraphicFramePr>
          <p:cNvPr id="7" name="Content Placeholder 6" descr="table with eating out information" title="table with eating out information"/>
          <p:cNvGraphicFramePr>
            <a:graphicFrameLocks noGrp="1"/>
          </p:cNvGraphicFramePr>
          <p:nvPr>
            <p:ph sz="half" idx="2"/>
            <p:extLst>
              <p:ext uri="{D42A27DB-BD31-4B8C-83A1-F6EECF244321}">
                <p14:modId xmlns:p14="http://schemas.microsoft.com/office/powerpoint/2010/main" val="410614741"/>
              </p:ext>
            </p:extLst>
          </p:nvPr>
        </p:nvGraphicFramePr>
        <p:xfrm>
          <a:off x="536740" y="2466398"/>
          <a:ext cx="8070519" cy="1944806"/>
        </p:xfrm>
        <a:graphic>
          <a:graphicData uri="http://schemas.openxmlformats.org/drawingml/2006/table">
            <a:tbl>
              <a:tblPr firstRow="1" bandRow="1">
                <a:tableStyleId>{2D5ABB26-0587-4C30-8999-92F81FD0307C}</a:tableStyleId>
              </a:tblPr>
              <a:tblGrid>
                <a:gridCol w="2092064">
                  <a:extLst>
                    <a:ext uri="{9D8B030D-6E8A-4147-A177-3AD203B41FA5}">
                      <a16:colId xmlns:a16="http://schemas.microsoft.com/office/drawing/2014/main" val="3936017157"/>
                    </a:ext>
                  </a:extLst>
                </a:gridCol>
                <a:gridCol w="2117077">
                  <a:extLst>
                    <a:ext uri="{9D8B030D-6E8A-4147-A177-3AD203B41FA5}">
                      <a16:colId xmlns:a16="http://schemas.microsoft.com/office/drawing/2014/main" val="935859941"/>
                    </a:ext>
                  </a:extLst>
                </a:gridCol>
                <a:gridCol w="1930689">
                  <a:extLst>
                    <a:ext uri="{9D8B030D-6E8A-4147-A177-3AD203B41FA5}">
                      <a16:colId xmlns:a16="http://schemas.microsoft.com/office/drawing/2014/main" val="1778910693"/>
                    </a:ext>
                  </a:extLst>
                </a:gridCol>
                <a:gridCol w="1930689">
                  <a:extLst>
                    <a:ext uri="{9D8B030D-6E8A-4147-A177-3AD203B41FA5}">
                      <a16:colId xmlns:a16="http://schemas.microsoft.com/office/drawing/2014/main" val="3967919077"/>
                    </a:ext>
                  </a:extLst>
                </a:gridCol>
              </a:tblGrid>
              <a:tr h="409240">
                <a:tc>
                  <a:txBody>
                    <a:bodyPr/>
                    <a:lstStyle/>
                    <a:p>
                      <a:pPr algn="l"/>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 Times per Month</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8 Times per Month</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12 Times per Month</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09240">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Fast Food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$24</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$48</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$72 per</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91109156"/>
                  </a:ext>
                </a:extLst>
              </a:tr>
              <a:tr h="621359">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Casual Dining</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$120</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$240</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$360 per</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05873"/>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Fine</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Dining</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$260</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$520</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per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$780 per</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person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46995497"/>
                  </a:ext>
                </a:extLst>
              </a:tr>
            </a:tbl>
          </a:graphicData>
        </a:graphic>
      </p:graphicFrame>
      <p:graphicFrame>
        <p:nvGraphicFramePr>
          <p:cNvPr id="8" name="Content Placeholder 6" descr="table with eating out add on information" title="table with eating out add on information"/>
          <p:cNvGraphicFramePr>
            <a:graphicFrameLocks/>
          </p:cNvGraphicFramePr>
          <p:nvPr>
            <p:extLst>
              <p:ext uri="{D42A27DB-BD31-4B8C-83A1-F6EECF244321}">
                <p14:modId xmlns:p14="http://schemas.microsoft.com/office/powerpoint/2010/main" val="2041000047"/>
              </p:ext>
            </p:extLst>
          </p:nvPr>
        </p:nvGraphicFramePr>
        <p:xfrm>
          <a:off x="536740" y="4745065"/>
          <a:ext cx="3120860" cy="1264344"/>
        </p:xfrm>
        <a:graphic>
          <a:graphicData uri="http://schemas.openxmlformats.org/drawingml/2006/table">
            <a:tbl>
              <a:tblPr firstRow="1" bandRow="1">
                <a:tableStyleId>{2D5ABB26-0587-4C30-8999-92F81FD0307C}</a:tableStyleId>
              </a:tblPr>
              <a:tblGrid>
                <a:gridCol w="1208933">
                  <a:extLst>
                    <a:ext uri="{9D8B030D-6E8A-4147-A177-3AD203B41FA5}">
                      <a16:colId xmlns:a16="http://schemas.microsoft.com/office/drawing/2014/main" val="3936017157"/>
                    </a:ext>
                  </a:extLst>
                </a:gridCol>
                <a:gridCol w="1911927">
                  <a:extLst>
                    <a:ext uri="{9D8B030D-6E8A-4147-A177-3AD203B41FA5}">
                      <a16:colId xmlns:a16="http://schemas.microsoft.com/office/drawing/2014/main" val="935859941"/>
                    </a:ext>
                  </a:extLst>
                </a:gridCol>
              </a:tblGrid>
              <a:tr h="319448">
                <a:tc>
                  <a:txBody>
                    <a:bodyPr/>
                    <a:lstStyle/>
                    <a:p>
                      <a:pPr algn="l"/>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Add-Ons</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319448">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Pizza</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$20 per</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pizza</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109156"/>
                  </a:ext>
                </a:extLst>
              </a:tr>
              <a:tr h="320648">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Coffee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$5 per coffee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05873"/>
                  </a:ext>
                </a:extLst>
              </a:tr>
              <a:tr h="237923">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Smoothie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$6 per smoothie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995497"/>
                  </a:ext>
                </a:extLst>
              </a:tr>
            </a:tbl>
          </a:graphicData>
        </a:graphic>
      </p:graphicFrame>
    </p:spTree>
    <p:custDataLst>
      <p:tags r:id="rId1"/>
    </p:custDataLst>
    <p:extLst>
      <p:ext uri="{BB962C8B-B14F-4D97-AF65-F5344CB8AC3E}">
        <p14:creationId xmlns:p14="http://schemas.microsoft.com/office/powerpoint/2010/main" val="385224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Childcare</a:t>
            </a:r>
            <a:endParaRPr lang="en-US" dirty="0"/>
          </a:p>
        </p:txBody>
      </p:sp>
      <p:sp>
        <p:nvSpPr>
          <p:cNvPr id="24579" name="Content Placeholder 1"/>
          <p:cNvSpPr>
            <a:spLocks noGrp="1"/>
          </p:cNvSpPr>
          <p:nvPr>
            <p:ph sz="half" idx="1"/>
          </p:nvPr>
        </p:nvSpPr>
        <p:spPr>
          <a:xfrm>
            <a:off x="547688" y="1676004"/>
            <a:ext cx="6820633" cy="861461"/>
          </a:xfrm>
        </p:spPr>
        <p:txBody>
          <a:bodyPr anchor="ctr"/>
          <a:lstStyle/>
          <a:p>
            <a:pPr marL="0" indent="0">
              <a:buNone/>
            </a:pPr>
            <a:r>
              <a:rPr lang="en-US" sz="1800" dirty="0" smtClean="0"/>
              <a:t>If you have children under the age of 14, choose and option for childcare from the choices below.  Prices vary by option.</a:t>
            </a:r>
            <a:endParaRPr lang="en-US" sz="1800" dirty="0"/>
          </a:p>
        </p:txBody>
      </p:sp>
      <p:graphicFrame>
        <p:nvGraphicFramePr>
          <p:cNvPr id="7" name="Content Placeholder 6" descr="table with childcare information" title="table with childcare information"/>
          <p:cNvGraphicFramePr>
            <a:graphicFrameLocks noGrp="1"/>
          </p:cNvGraphicFramePr>
          <p:nvPr>
            <p:ph sz="half" idx="2"/>
            <p:extLst>
              <p:ext uri="{D42A27DB-BD31-4B8C-83A1-F6EECF244321}">
                <p14:modId xmlns:p14="http://schemas.microsoft.com/office/powerpoint/2010/main" val="1273664085"/>
              </p:ext>
            </p:extLst>
          </p:nvPr>
        </p:nvGraphicFramePr>
        <p:xfrm>
          <a:off x="547688" y="2870436"/>
          <a:ext cx="7065539" cy="3581820"/>
        </p:xfrm>
        <a:graphic>
          <a:graphicData uri="http://schemas.openxmlformats.org/drawingml/2006/table">
            <a:tbl>
              <a:tblPr firstRow="1" bandRow="1">
                <a:tableStyleId>{2D5ABB26-0587-4C30-8999-92F81FD0307C}</a:tableStyleId>
              </a:tblPr>
              <a:tblGrid>
                <a:gridCol w="2407487">
                  <a:extLst>
                    <a:ext uri="{9D8B030D-6E8A-4147-A177-3AD203B41FA5}">
                      <a16:colId xmlns:a16="http://schemas.microsoft.com/office/drawing/2014/main" val="3936017157"/>
                    </a:ext>
                  </a:extLst>
                </a:gridCol>
                <a:gridCol w="2436271">
                  <a:extLst>
                    <a:ext uri="{9D8B030D-6E8A-4147-A177-3AD203B41FA5}">
                      <a16:colId xmlns:a16="http://schemas.microsoft.com/office/drawing/2014/main" val="935859941"/>
                    </a:ext>
                  </a:extLst>
                </a:gridCol>
                <a:gridCol w="2221781">
                  <a:extLst>
                    <a:ext uri="{9D8B030D-6E8A-4147-A177-3AD203B41FA5}">
                      <a16:colId xmlns:a16="http://schemas.microsoft.com/office/drawing/2014/main" val="1778910693"/>
                    </a:ext>
                  </a:extLst>
                </a:gridCol>
              </a:tblGrid>
              <a:tr h="409240">
                <a:tc>
                  <a:txBody>
                    <a:bodyPr/>
                    <a:lstStyle/>
                    <a:p>
                      <a:pPr algn="l"/>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Age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09240">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Community After School Care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5-13 Years Old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$400 per child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1109156"/>
                  </a:ext>
                </a:extLst>
              </a:tr>
              <a:tr h="621359">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Private After School Care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5-13 Years Old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$600 per Child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School Provided After School Care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5-13 Years Old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$250 per Child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6995497"/>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Toddler Full Time Day</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Care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3-5 Years Old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$800 per Child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92791181"/>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Infant Full Time Day Care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0-2 Years Old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$1,000 per Child</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3768881"/>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Nanny / Au Pair</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All Ages</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$2,400 (family cost)</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19519983"/>
                  </a:ext>
                </a:extLst>
              </a:tr>
            </a:tbl>
          </a:graphicData>
        </a:graphic>
      </p:graphicFrame>
      <p:pic>
        <p:nvPicPr>
          <p:cNvPr id="3" name="Picture 2" descr="family icon" title="family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8121" y="320675"/>
            <a:ext cx="1499190" cy="1263642"/>
          </a:xfrm>
          <a:prstGeom prst="rect">
            <a:avLst/>
          </a:prstGeom>
        </p:spPr>
      </p:pic>
    </p:spTree>
    <p:custDataLst>
      <p:tags r:id="rId1"/>
    </p:custDataLst>
    <p:extLst>
      <p:ext uri="{BB962C8B-B14F-4D97-AF65-F5344CB8AC3E}">
        <p14:creationId xmlns:p14="http://schemas.microsoft.com/office/powerpoint/2010/main" val="19944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Entertainment</a:t>
            </a:r>
            <a:endParaRPr lang="en-US" dirty="0"/>
          </a:p>
        </p:txBody>
      </p:sp>
      <p:sp>
        <p:nvSpPr>
          <p:cNvPr id="24579" name="Content Placeholder 1"/>
          <p:cNvSpPr>
            <a:spLocks noGrp="1"/>
          </p:cNvSpPr>
          <p:nvPr>
            <p:ph sz="half" idx="1"/>
          </p:nvPr>
        </p:nvSpPr>
        <p:spPr>
          <a:xfrm>
            <a:off x="547688" y="1676004"/>
            <a:ext cx="6820633" cy="861461"/>
          </a:xfrm>
        </p:spPr>
        <p:txBody>
          <a:bodyPr anchor="ctr"/>
          <a:lstStyle/>
          <a:p>
            <a:pPr marL="0" indent="0">
              <a:buNone/>
            </a:pPr>
            <a:r>
              <a:rPr lang="en-US" sz="1800" dirty="0" smtClean="0"/>
              <a:t>Pick as many of the entertainment options below as  you would like.  Remember all costs are per person in your family.</a:t>
            </a:r>
            <a:endParaRPr lang="en-US" sz="1800" dirty="0"/>
          </a:p>
        </p:txBody>
      </p:sp>
      <p:graphicFrame>
        <p:nvGraphicFramePr>
          <p:cNvPr id="7" name="Content Placeholder 6" descr="table with entertainment information" title="table with entertainment information"/>
          <p:cNvGraphicFramePr>
            <a:graphicFrameLocks noGrp="1"/>
          </p:cNvGraphicFramePr>
          <p:nvPr>
            <p:ph sz="half" idx="2"/>
            <p:extLst>
              <p:ext uri="{D42A27DB-BD31-4B8C-83A1-F6EECF244321}">
                <p14:modId xmlns:p14="http://schemas.microsoft.com/office/powerpoint/2010/main" val="2292960269"/>
              </p:ext>
            </p:extLst>
          </p:nvPr>
        </p:nvGraphicFramePr>
        <p:xfrm>
          <a:off x="547688" y="2909282"/>
          <a:ext cx="7905196" cy="3103239"/>
        </p:xfrm>
        <a:graphic>
          <a:graphicData uri="http://schemas.openxmlformats.org/drawingml/2006/table">
            <a:tbl>
              <a:tblPr firstRow="1" bandRow="1">
                <a:tableStyleId>{2D5ABB26-0587-4C30-8999-92F81FD0307C}</a:tableStyleId>
              </a:tblPr>
              <a:tblGrid>
                <a:gridCol w="2693589">
                  <a:extLst>
                    <a:ext uri="{9D8B030D-6E8A-4147-A177-3AD203B41FA5}">
                      <a16:colId xmlns:a16="http://schemas.microsoft.com/office/drawing/2014/main" val="3936017157"/>
                    </a:ext>
                  </a:extLst>
                </a:gridCol>
                <a:gridCol w="2725793">
                  <a:extLst>
                    <a:ext uri="{9D8B030D-6E8A-4147-A177-3AD203B41FA5}">
                      <a16:colId xmlns:a16="http://schemas.microsoft.com/office/drawing/2014/main" val="935859941"/>
                    </a:ext>
                  </a:extLst>
                </a:gridCol>
                <a:gridCol w="2485814">
                  <a:extLst>
                    <a:ext uri="{9D8B030D-6E8A-4147-A177-3AD203B41FA5}">
                      <a16:colId xmlns:a16="http://schemas.microsoft.com/office/drawing/2014/main" val="1778910693"/>
                    </a:ext>
                  </a:extLst>
                </a:gridCol>
              </a:tblGrid>
              <a:tr h="409240">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Category</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Category</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Category</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09240">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Swimming</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$10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Recreation Center Membership</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Per Person - $15</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Museum</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Per Person - $15</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1109156"/>
                  </a:ext>
                </a:extLst>
              </a:tr>
              <a:tr h="621359">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Bowling</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$20</a:t>
                      </a:r>
                      <a:endParaRPr lang="en-US" sz="14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Camping</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$20</a:t>
                      </a:r>
                      <a:endPar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Skating</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$20</a:t>
                      </a:r>
                      <a:endPar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r h="504967">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Movies</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$20</a:t>
                      </a:r>
                      <a:endPar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Zoo</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$30</a:t>
                      </a:r>
                      <a:endPar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Amusement Park</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$45</a:t>
                      </a:r>
                      <a:endPar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6995497"/>
                  </a:ext>
                </a:extLst>
              </a:tr>
              <a:tr h="504967">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Concert</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$50</a:t>
                      </a:r>
                      <a:endPar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Skiing</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$70</a:t>
                      </a:r>
                      <a:endPar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Family Vacation</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a:t>
                      </a:r>
                      <a:r>
                        <a:rPr lang="en-US" sz="14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Person - $120</a:t>
                      </a:r>
                      <a:endPar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92791181"/>
                  </a:ext>
                </a:extLst>
              </a:tr>
              <a:tr h="504967">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Library</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Bike Ride</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Park / Hike</a:t>
                      </a:r>
                    </a:p>
                    <a:p>
                      <a:pPr algn="ctr"/>
                      <a:r>
                        <a:rPr lang="en-US" sz="14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3768881"/>
                  </a:ext>
                </a:extLst>
              </a:tr>
            </a:tbl>
          </a:graphicData>
        </a:graphic>
      </p:graphicFrame>
      <p:pic>
        <p:nvPicPr>
          <p:cNvPr id="2" name="Picture 1" descr="plate with utensils icon" title="plate with utensils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104" y="274852"/>
            <a:ext cx="1182727" cy="1188823"/>
          </a:xfrm>
          <a:prstGeom prst="rect">
            <a:avLst/>
          </a:prstGeom>
        </p:spPr>
      </p:pic>
    </p:spTree>
    <p:custDataLst>
      <p:tags r:id="rId1"/>
    </p:custDataLst>
    <p:extLst>
      <p:ext uri="{BB962C8B-B14F-4D97-AF65-F5344CB8AC3E}">
        <p14:creationId xmlns:p14="http://schemas.microsoft.com/office/powerpoint/2010/main" val="96900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Insurance</a:t>
            </a:r>
            <a:endParaRPr lang="en-US" dirty="0"/>
          </a:p>
        </p:txBody>
      </p:sp>
      <p:sp>
        <p:nvSpPr>
          <p:cNvPr id="24579" name="Content Placeholder 1"/>
          <p:cNvSpPr>
            <a:spLocks noGrp="1"/>
          </p:cNvSpPr>
          <p:nvPr>
            <p:ph sz="half" idx="1"/>
          </p:nvPr>
        </p:nvSpPr>
        <p:spPr>
          <a:xfrm>
            <a:off x="547688" y="2278105"/>
            <a:ext cx="6820633" cy="861461"/>
          </a:xfrm>
        </p:spPr>
        <p:txBody>
          <a:bodyPr anchor="ctr"/>
          <a:lstStyle/>
          <a:p>
            <a:pPr marL="0" indent="0">
              <a:buNone/>
            </a:pPr>
            <a:r>
              <a:rPr lang="en-US" sz="1800" dirty="0" smtClean="0"/>
              <a:t>If you have children under the age of 14, choose and option for childcare from the choices below.  Prices vary by option.</a:t>
            </a:r>
            <a:endParaRPr lang="en-US" sz="1800" dirty="0"/>
          </a:p>
        </p:txBody>
      </p:sp>
      <p:graphicFrame>
        <p:nvGraphicFramePr>
          <p:cNvPr id="7" name="Content Placeholder 6" descr="table with insurance information" title="table with insurance information"/>
          <p:cNvGraphicFramePr>
            <a:graphicFrameLocks noGrp="1"/>
          </p:cNvGraphicFramePr>
          <p:nvPr>
            <p:ph sz="half" idx="2"/>
            <p:extLst>
              <p:ext uri="{D42A27DB-BD31-4B8C-83A1-F6EECF244321}">
                <p14:modId xmlns:p14="http://schemas.microsoft.com/office/powerpoint/2010/main" val="1076923869"/>
              </p:ext>
            </p:extLst>
          </p:nvPr>
        </p:nvGraphicFramePr>
        <p:xfrm>
          <a:off x="547688" y="3730834"/>
          <a:ext cx="8053177" cy="2066919"/>
        </p:xfrm>
        <a:graphic>
          <a:graphicData uri="http://schemas.openxmlformats.org/drawingml/2006/table">
            <a:tbl>
              <a:tblPr firstRow="1" bandRow="1">
                <a:tableStyleId>{2D5ABB26-0587-4C30-8999-92F81FD0307C}</a:tableStyleId>
              </a:tblPr>
              <a:tblGrid>
                <a:gridCol w="2588917">
                  <a:extLst>
                    <a:ext uri="{9D8B030D-6E8A-4147-A177-3AD203B41FA5}">
                      <a16:colId xmlns:a16="http://schemas.microsoft.com/office/drawing/2014/main" val="3936017157"/>
                    </a:ext>
                  </a:extLst>
                </a:gridCol>
                <a:gridCol w="1818167">
                  <a:extLst>
                    <a:ext uri="{9D8B030D-6E8A-4147-A177-3AD203B41FA5}">
                      <a16:colId xmlns:a16="http://schemas.microsoft.com/office/drawing/2014/main" val="935859941"/>
                    </a:ext>
                  </a:extLst>
                </a:gridCol>
                <a:gridCol w="1903228">
                  <a:extLst>
                    <a:ext uri="{9D8B030D-6E8A-4147-A177-3AD203B41FA5}">
                      <a16:colId xmlns:a16="http://schemas.microsoft.com/office/drawing/2014/main" val="1778910693"/>
                    </a:ext>
                  </a:extLst>
                </a:gridCol>
                <a:gridCol w="1742865">
                  <a:extLst>
                    <a:ext uri="{9D8B030D-6E8A-4147-A177-3AD203B41FA5}">
                      <a16:colId xmlns:a16="http://schemas.microsoft.com/office/drawing/2014/main" val="2776026809"/>
                    </a:ext>
                  </a:extLst>
                </a:gridCol>
              </a:tblGrid>
              <a:tr h="409240">
                <a:tc>
                  <a:txBody>
                    <a:bodyPr/>
                    <a:lstStyle/>
                    <a:p>
                      <a:pPr algn="l"/>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1 Person</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2 People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3+ (Family Coverage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09240">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Medical</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Insurance Only</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$100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$200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$350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1109156"/>
                  </a:ext>
                </a:extLst>
              </a:tr>
              <a:tr h="621359">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Medical and Dental Insurance Bundle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$150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$300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$400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Medical, Dental and Vision Insurance Bundle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$200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$400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$700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6995497"/>
                  </a:ext>
                </a:extLst>
              </a:tr>
            </a:tbl>
          </a:graphicData>
        </a:graphic>
      </p:graphicFrame>
      <p:pic>
        <p:nvPicPr>
          <p:cNvPr id="2" name="Picture 1" descr="family with umbrella icon" title="family with umbrella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2037" y="250466"/>
            <a:ext cx="1338828" cy="1644609"/>
          </a:xfrm>
          <a:prstGeom prst="rect">
            <a:avLst/>
          </a:prstGeom>
        </p:spPr>
      </p:pic>
    </p:spTree>
    <p:custDataLst>
      <p:tags r:id="rId1"/>
    </p:custDataLst>
    <p:extLst>
      <p:ext uri="{BB962C8B-B14F-4D97-AF65-F5344CB8AC3E}">
        <p14:creationId xmlns:p14="http://schemas.microsoft.com/office/powerpoint/2010/main" val="117368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Time for a Chance Card!</a:t>
            </a:r>
            <a:endParaRPr lang="en-US" dirty="0"/>
          </a:p>
        </p:txBody>
      </p:sp>
      <p:sp>
        <p:nvSpPr>
          <p:cNvPr id="24579" name="Content Placeholder 1"/>
          <p:cNvSpPr>
            <a:spLocks noGrp="1"/>
          </p:cNvSpPr>
          <p:nvPr>
            <p:ph sz="half" idx="1"/>
          </p:nvPr>
        </p:nvSpPr>
        <p:spPr>
          <a:xfrm>
            <a:off x="547729" y="1647824"/>
            <a:ext cx="7890417" cy="1688934"/>
          </a:xfrm>
        </p:spPr>
        <p:txBody>
          <a:bodyPr/>
          <a:lstStyle/>
          <a:p>
            <a:pPr marL="0" indent="0">
              <a:buNone/>
            </a:pPr>
            <a:r>
              <a:rPr lang="en-US" sz="2800" dirty="0"/>
              <a:t>Give one example of a need and a want. If you answer correctly, add $100 to your account.</a:t>
            </a:r>
          </a:p>
        </p:txBody>
      </p:sp>
      <p:pic>
        <p:nvPicPr>
          <p:cNvPr id="2" name="Picture 1" descr="money icon" title="money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417" y="3520907"/>
            <a:ext cx="2869040" cy="1764919"/>
          </a:xfrm>
          <a:prstGeom prst="rect">
            <a:avLst/>
          </a:prstGeom>
        </p:spPr>
      </p:pic>
    </p:spTree>
    <p:custDataLst>
      <p:tags r:id="rId1"/>
    </p:custDataLst>
    <p:extLst>
      <p:ext uri="{BB962C8B-B14F-4D97-AF65-F5344CB8AC3E}">
        <p14:creationId xmlns:p14="http://schemas.microsoft.com/office/powerpoint/2010/main" val="390135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Transportation</a:t>
            </a:r>
            <a:endParaRPr lang="en-US" dirty="0"/>
          </a:p>
        </p:txBody>
      </p:sp>
      <p:sp>
        <p:nvSpPr>
          <p:cNvPr id="24579" name="Content Placeholder 1"/>
          <p:cNvSpPr>
            <a:spLocks noGrp="1"/>
          </p:cNvSpPr>
          <p:nvPr>
            <p:ph sz="half" idx="1"/>
          </p:nvPr>
        </p:nvSpPr>
        <p:spPr>
          <a:xfrm>
            <a:off x="547688" y="1426296"/>
            <a:ext cx="7724442" cy="861461"/>
          </a:xfrm>
        </p:spPr>
        <p:txBody>
          <a:bodyPr anchor="ctr"/>
          <a:lstStyle/>
          <a:p>
            <a:pPr marL="0" indent="0">
              <a:buNone/>
            </a:pPr>
            <a:r>
              <a:rPr lang="en-US" sz="1600" dirty="0" smtClean="0"/>
              <a:t>Make a transportation selection.  You can pick a new or used vehicle.  If you have decided to live Downtown, you can use public transportation or walk / bike if it fits your family needs and budget. </a:t>
            </a:r>
            <a:endParaRPr lang="en-US" sz="1600" dirty="0"/>
          </a:p>
        </p:txBody>
      </p:sp>
      <p:graphicFrame>
        <p:nvGraphicFramePr>
          <p:cNvPr id="7" name="Content Placeholder 6" descr="table with new car information" title="table with new car information"/>
          <p:cNvGraphicFramePr>
            <a:graphicFrameLocks noGrp="1"/>
          </p:cNvGraphicFramePr>
          <p:nvPr>
            <p:ph sz="half" idx="2"/>
            <p:extLst>
              <p:ext uri="{D42A27DB-BD31-4B8C-83A1-F6EECF244321}">
                <p14:modId xmlns:p14="http://schemas.microsoft.com/office/powerpoint/2010/main" val="3461740812"/>
              </p:ext>
            </p:extLst>
          </p:nvPr>
        </p:nvGraphicFramePr>
        <p:xfrm>
          <a:off x="547688" y="2377167"/>
          <a:ext cx="4077475" cy="4206047"/>
        </p:xfrm>
        <a:graphic>
          <a:graphicData uri="http://schemas.openxmlformats.org/drawingml/2006/table">
            <a:tbl>
              <a:tblPr firstRow="1" bandRow="1">
                <a:tableStyleId>{2D5ABB26-0587-4C30-8999-92F81FD0307C}</a:tableStyleId>
              </a:tblPr>
              <a:tblGrid>
                <a:gridCol w="1621354">
                  <a:extLst>
                    <a:ext uri="{9D8B030D-6E8A-4147-A177-3AD203B41FA5}">
                      <a16:colId xmlns:a16="http://schemas.microsoft.com/office/drawing/2014/main" val="3936017157"/>
                    </a:ext>
                  </a:extLst>
                </a:gridCol>
                <a:gridCol w="2456121">
                  <a:extLst>
                    <a:ext uri="{9D8B030D-6E8A-4147-A177-3AD203B41FA5}">
                      <a16:colId xmlns:a16="http://schemas.microsoft.com/office/drawing/2014/main" val="935859941"/>
                    </a:ext>
                  </a:extLst>
                </a:gridCol>
              </a:tblGrid>
              <a:tr h="409240">
                <a:tc>
                  <a:txBody>
                    <a:bodyPr/>
                    <a:lstStyle/>
                    <a:p>
                      <a:pPr algn="l"/>
                      <a:r>
                        <a:rPr lang="en-US" sz="12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New</a:t>
                      </a:r>
                      <a:r>
                        <a:rPr lang="en-US" sz="1200" b="1"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Cars</a:t>
                      </a:r>
                      <a:endPar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r>
                        <a:rPr lang="en-US" sz="12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Category</a:t>
                      </a:r>
                      <a:endPar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09240">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New 4 Door</a:t>
                      </a:r>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Sedan (46 MPG)</a:t>
                      </a:r>
                      <a:endPar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$370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$120</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$100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$60</a:t>
                      </a:r>
                    </a:p>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$600</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109156"/>
                  </a:ext>
                </a:extLst>
              </a:tr>
              <a:tr h="621359">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New</a:t>
                      </a:r>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Hybrid / Electric Car (58 MPG)</a:t>
                      </a:r>
                      <a:endPar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$460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$115</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$50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$75</a:t>
                      </a:r>
                    </a:p>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$700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05873"/>
                  </a:ext>
                </a:extLst>
              </a:tr>
              <a:tr h="504967">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New Luxury</a:t>
                      </a:r>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Car (29 MPG)</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$580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$150</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$170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$100</a:t>
                      </a:r>
                    </a:p>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$1,000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995497"/>
                  </a:ext>
                </a:extLst>
              </a:tr>
              <a:tr h="504967">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New Minivan</a:t>
                      </a:r>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(22 MPG)</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$420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$120</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$160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$100</a:t>
                      </a:r>
                    </a:p>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$800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779270"/>
                  </a:ext>
                </a:extLst>
              </a:tr>
              <a:tr h="504967">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Public Transportation</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254723"/>
                  </a:ext>
                </a:extLst>
              </a:tr>
            </a:tbl>
          </a:graphicData>
        </a:graphic>
      </p:graphicFrame>
      <p:graphicFrame>
        <p:nvGraphicFramePr>
          <p:cNvPr id="9" name="Content Placeholder 6" descr="table with used car information" title="table with used car information"/>
          <p:cNvGraphicFramePr>
            <a:graphicFrameLocks/>
          </p:cNvGraphicFramePr>
          <p:nvPr>
            <p:extLst>
              <p:ext uri="{D42A27DB-BD31-4B8C-83A1-F6EECF244321}">
                <p14:modId xmlns:p14="http://schemas.microsoft.com/office/powerpoint/2010/main" val="2508078719"/>
              </p:ext>
            </p:extLst>
          </p:nvPr>
        </p:nvGraphicFramePr>
        <p:xfrm>
          <a:off x="4844630" y="2371952"/>
          <a:ext cx="3905965" cy="4206047"/>
        </p:xfrm>
        <a:graphic>
          <a:graphicData uri="http://schemas.openxmlformats.org/drawingml/2006/table">
            <a:tbl>
              <a:tblPr firstRow="1" bandRow="1">
                <a:tableStyleId>{2D5ABB26-0587-4C30-8999-92F81FD0307C}</a:tableStyleId>
              </a:tblPr>
              <a:tblGrid>
                <a:gridCol w="1577435">
                  <a:extLst>
                    <a:ext uri="{9D8B030D-6E8A-4147-A177-3AD203B41FA5}">
                      <a16:colId xmlns:a16="http://schemas.microsoft.com/office/drawing/2014/main" val="3936017157"/>
                    </a:ext>
                  </a:extLst>
                </a:gridCol>
                <a:gridCol w="2328530">
                  <a:extLst>
                    <a:ext uri="{9D8B030D-6E8A-4147-A177-3AD203B41FA5}">
                      <a16:colId xmlns:a16="http://schemas.microsoft.com/office/drawing/2014/main" val="935859941"/>
                    </a:ext>
                  </a:extLst>
                </a:gridCol>
              </a:tblGrid>
              <a:tr h="409240">
                <a:tc>
                  <a:txBody>
                    <a:bodyPr/>
                    <a:lstStyle/>
                    <a:p>
                      <a:pPr algn="l"/>
                      <a:r>
                        <a:rPr lang="en-US" sz="12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Used</a:t>
                      </a:r>
                      <a:r>
                        <a:rPr lang="en-US" sz="1200" b="1"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Cars</a:t>
                      </a:r>
                      <a:endPar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en-US" sz="12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Category</a:t>
                      </a:r>
                      <a:endParaRPr lang="en-US" sz="1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63762663"/>
                  </a:ext>
                </a:extLst>
              </a:tr>
              <a:tr h="409240">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Used 4 Door</a:t>
                      </a:r>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Sedan (46 MPG)</a:t>
                      </a:r>
                      <a:endPar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$200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$150</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$100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$100</a:t>
                      </a:r>
                    </a:p>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$500</a:t>
                      </a:r>
                      <a:endParaRPr lang="en-US"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109156"/>
                  </a:ext>
                </a:extLst>
              </a:tr>
              <a:tr h="621359">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Used</a:t>
                      </a:r>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Hybrid / Electric Car (58 MPG)</a:t>
                      </a:r>
                      <a:endParaRPr lang="en-US" sz="1200" b="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$305</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$170</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$50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$75</a:t>
                      </a:r>
                    </a:p>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$600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3305873"/>
                  </a:ext>
                </a:extLst>
              </a:tr>
              <a:tr h="504967">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Used Luxury</a:t>
                      </a:r>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Car (29 MPG)</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$300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$175</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$185</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$140</a:t>
                      </a:r>
                    </a:p>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$800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995497"/>
                  </a:ext>
                </a:extLst>
              </a:tr>
              <a:tr h="504967">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Used Minivan</a:t>
                      </a:r>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(22 MPG)</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 Payment: $255</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Insurance: $150</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Gas: $170</a:t>
                      </a:r>
                    </a:p>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Maintenance: $125</a:t>
                      </a:r>
                    </a:p>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Auto Expense: $700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779270"/>
                  </a:ext>
                </a:extLst>
              </a:tr>
              <a:tr h="504967">
                <a:tc>
                  <a:txBody>
                    <a:bodyPr/>
                    <a:lstStyle/>
                    <a:p>
                      <a:pPr algn="l"/>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Walking / Biking</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$0</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254723"/>
                  </a:ext>
                </a:extLst>
              </a:tr>
            </a:tbl>
          </a:graphicData>
        </a:graphic>
      </p:graphicFrame>
      <p:pic>
        <p:nvPicPr>
          <p:cNvPr id="3" name="Picture 2" title="car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8001" y="92172"/>
            <a:ext cx="2264349" cy="1244714"/>
          </a:xfrm>
          <a:prstGeom prst="rect">
            <a:avLst/>
          </a:prstGeom>
        </p:spPr>
      </p:pic>
    </p:spTree>
    <p:custDataLst>
      <p:tags r:id="rId1"/>
    </p:custDataLst>
    <p:extLst>
      <p:ext uri="{BB962C8B-B14F-4D97-AF65-F5344CB8AC3E}">
        <p14:creationId xmlns:p14="http://schemas.microsoft.com/office/powerpoint/2010/main" val="121035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Groceries</a:t>
            </a:r>
            <a:endParaRPr lang="en-US" dirty="0"/>
          </a:p>
        </p:txBody>
      </p:sp>
      <p:sp>
        <p:nvSpPr>
          <p:cNvPr id="24579" name="Content Placeholder 1"/>
          <p:cNvSpPr>
            <a:spLocks noGrp="1"/>
          </p:cNvSpPr>
          <p:nvPr>
            <p:ph sz="half" idx="1"/>
          </p:nvPr>
        </p:nvSpPr>
        <p:spPr>
          <a:xfrm>
            <a:off x="547689" y="1533884"/>
            <a:ext cx="5895642" cy="567466"/>
          </a:xfrm>
        </p:spPr>
        <p:txBody>
          <a:bodyPr anchor="ctr"/>
          <a:lstStyle/>
          <a:p>
            <a:pPr marL="0" indent="0">
              <a:buNone/>
            </a:pPr>
            <a:r>
              <a:rPr lang="en-US" sz="1800" dirty="0" smtClean="0"/>
              <a:t>Pick one of the grocery plans below.</a:t>
            </a:r>
            <a:endParaRPr lang="en-US" sz="1800" dirty="0"/>
          </a:p>
        </p:txBody>
      </p:sp>
      <p:graphicFrame>
        <p:nvGraphicFramePr>
          <p:cNvPr id="7" name="Content Placeholder 6" descr="table with grocery information" title="table with grocery information"/>
          <p:cNvGraphicFramePr>
            <a:graphicFrameLocks noGrp="1"/>
          </p:cNvGraphicFramePr>
          <p:nvPr>
            <p:ph sz="half" idx="2"/>
            <p:extLst>
              <p:ext uri="{D42A27DB-BD31-4B8C-83A1-F6EECF244321}">
                <p14:modId xmlns:p14="http://schemas.microsoft.com/office/powerpoint/2010/main" val="690633643"/>
              </p:ext>
            </p:extLst>
          </p:nvPr>
        </p:nvGraphicFramePr>
        <p:xfrm>
          <a:off x="507585" y="2704086"/>
          <a:ext cx="8053177" cy="1927874"/>
        </p:xfrm>
        <a:graphic>
          <a:graphicData uri="http://schemas.openxmlformats.org/drawingml/2006/table">
            <a:tbl>
              <a:tblPr firstRow="1" bandRow="1">
                <a:tableStyleId>{2D5ABB26-0587-4C30-8999-92F81FD0307C}</a:tableStyleId>
              </a:tblPr>
              <a:tblGrid>
                <a:gridCol w="2171820">
                  <a:extLst>
                    <a:ext uri="{9D8B030D-6E8A-4147-A177-3AD203B41FA5}">
                      <a16:colId xmlns:a16="http://schemas.microsoft.com/office/drawing/2014/main" val="3936017157"/>
                    </a:ext>
                  </a:extLst>
                </a:gridCol>
                <a:gridCol w="1573618">
                  <a:extLst>
                    <a:ext uri="{9D8B030D-6E8A-4147-A177-3AD203B41FA5}">
                      <a16:colId xmlns:a16="http://schemas.microsoft.com/office/drawing/2014/main" val="935859941"/>
                    </a:ext>
                  </a:extLst>
                </a:gridCol>
                <a:gridCol w="1442173">
                  <a:extLst>
                    <a:ext uri="{9D8B030D-6E8A-4147-A177-3AD203B41FA5}">
                      <a16:colId xmlns:a16="http://schemas.microsoft.com/office/drawing/2014/main" val="1778910693"/>
                    </a:ext>
                  </a:extLst>
                </a:gridCol>
                <a:gridCol w="1432783">
                  <a:extLst>
                    <a:ext uri="{9D8B030D-6E8A-4147-A177-3AD203B41FA5}">
                      <a16:colId xmlns:a16="http://schemas.microsoft.com/office/drawing/2014/main" val="2776026809"/>
                    </a:ext>
                  </a:extLst>
                </a:gridCol>
                <a:gridCol w="1432783">
                  <a:extLst>
                    <a:ext uri="{9D8B030D-6E8A-4147-A177-3AD203B41FA5}">
                      <a16:colId xmlns:a16="http://schemas.microsoft.com/office/drawing/2014/main" val="1453436008"/>
                    </a:ext>
                  </a:extLst>
                </a:gridCol>
              </a:tblGrid>
              <a:tr h="475049">
                <a:tc>
                  <a:txBody>
                    <a:bodyPr/>
                    <a:lstStyle/>
                    <a:p>
                      <a:pPr algn="l"/>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1 Person</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2 People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3 People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Cost for 4+ People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647513">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Regular Grocery Plan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$330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$640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$740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$890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109156"/>
                  </a:ext>
                </a:extLst>
              </a:tr>
              <a:tr h="762201">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Organic Grocery Plan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$400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$770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$890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$1,070</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bl>
          </a:graphicData>
        </a:graphic>
      </p:graphicFrame>
      <p:pic>
        <p:nvPicPr>
          <p:cNvPr id="3" name="Picture 2" descr="shopping cart icon" title="shopping cart icon"/>
          <p:cNvPicPr>
            <a:picLocks noChangeAspect="1"/>
          </p:cNvPicPr>
          <p:nvPr/>
        </p:nvPicPr>
        <p:blipFill>
          <a:blip r:embed="rId4"/>
          <a:stretch>
            <a:fillRect/>
          </a:stretch>
        </p:blipFill>
        <p:spPr>
          <a:xfrm>
            <a:off x="7519737" y="233846"/>
            <a:ext cx="1257551" cy="1220197"/>
          </a:xfrm>
          <a:prstGeom prst="rect">
            <a:avLst/>
          </a:prstGeom>
        </p:spPr>
      </p:pic>
    </p:spTree>
    <p:custDataLst>
      <p:tags r:id="rId1"/>
    </p:custDataLst>
    <p:extLst>
      <p:ext uri="{BB962C8B-B14F-4D97-AF65-F5344CB8AC3E}">
        <p14:creationId xmlns:p14="http://schemas.microsoft.com/office/powerpoint/2010/main" val="114675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and Budget Worksheet</a:t>
            </a:r>
            <a:endParaRPr lang="en-US" dirty="0"/>
          </a:p>
        </p:txBody>
      </p:sp>
      <p:pic>
        <p:nvPicPr>
          <p:cNvPr id="4" name="Content Placeholder 3" descr="image of a profile and budget worksheet" title="profile and budget workshee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41089" y="891403"/>
            <a:ext cx="4842881" cy="5707899"/>
          </a:xfrm>
        </p:spPr>
      </p:pic>
    </p:spTree>
    <p:custDataLst>
      <p:tags r:id="rId1"/>
    </p:custDataLst>
    <p:extLst>
      <p:ext uri="{BB962C8B-B14F-4D97-AF65-F5344CB8AC3E}">
        <p14:creationId xmlns:p14="http://schemas.microsoft.com/office/powerpoint/2010/main" val="348868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Charitable Contributions</a:t>
            </a:r>
            <a:endParaRPr lang="en-US" dirty="0"/>
          </a:p>
        </p:txBody>
      </p:sp>
      <p:sp>
        <p:nvSpPr>
          <p:cNvPr id="24579" name="Content Placeholder 1"/>
          <p:cNvSpPr>
            <a:spLocks noGrp="1"/>
          </p:cNvSpPr>
          <p:nvPr>
            <p:ph sz="half" idx="1"/>
          </p:nvPr>
        </p:nvSpPr>
        <p:spPr>
          <a:xfrm>
            <a:off x="544804" y="1315057"/>
            <a:ext cx="6820633" cy="861461"/>
          </a:xfrm>
        </p:spPr>
        <p:txBody>
          <a:bodyPr anchor="ctr"/>
          <a:lstStyle/>
          <a:p>
            <a:pPr marL="0" indent="0">
              <a:buNone/>
            </a:pPr>
            <a:r>
              <a:rPr lang="en-US" sz="1800" dirty="0" smtClean="0"/>
              <a:t>Donate a minimum of $10 to one or more of the charities listed below and / or select community service.</a:t>
            </a:r>
            <a:endParaRPr lang="en-US" sz="1800" dirty="0"/>
          </a:p>
        </p:txBody>
      </p:sp>
      <p:graphicFrame>
        <p:nvGraphicFramePr>
          <p:cNvPr id="7" name="Content Placeholder 6" descr="table with charitable contribution information" title="table with charitable contribution information"/>
          <p:cNvGraphicFramePr>
            <a:graphicFrameLocks noGrp="1"/>
          </p:cNvGraphicFramePr>
          <p:nvPr>
            <p:ph sz="half" idx="2"/>
            <p:extLst>
              <p:ext uri="{D42A27DB-BD31-4B8C-83A1-F6EECF244321}">
                <p14:modId xmlns:p14="http://schemas.microsoft.com/office/powerpoint/2010/main" val="4212041118"/>
              </p:ext>
            </p:extLst>
          </p:nvPr>
        </p:nvGraphicFramePr>
        <p:xfrm>
          <a:off x="704097" y="2320989"/>
          <a:ext cx="7152523" cy="3882554"/>
        </p:xfrm>
        <a:graphic>
          <a:graphicData uri="http://schemas.openxmlformats.org/drawingml/2006/table">
            <a:tbl>
              <a:tblPr firstRow="1" bandRow="1">
                <a:tableStyleId>{2D5ABB26-0587-4C30-8999-92F81FD0307C}</a:tableStyleId>
              </a:tblPr>
              <a:tblGrid>
                <a:gridCol w="3555010">
                  <a:extLst>
                    <a:ext uri="{9D8B030D-6E8A-4147-A177-3AD203B41FA5}">
                      <a16:colId xmlns:a16="http://schemas.microsoft.com/office/drawing/2014/main" val="3936017157"/>
                    </a:ext>
                  </a:extLst>
                </a:gridCol>
                <a:gridCol w="3597513">
                  <a:extLst>
                    <a:ext uri="{9D8B030D-6E8A-4147-A177-3AD203B41FA5}">
                      <a16:colId xmlns:a16="http://schemas.microsoft.com/office/drawing/2014/main" val="935859941"/>
                    </a:ext>
                  </a:extLst>
                </a:gridCol>
              </a:tblGrid>
              <a:tr h="313927">
                <a:tc>
                  <a:txBody>
                    <a:bodyPr/>
                    <a:lstStyle/>
                    <a:p>
                      <a:pPr algn="l"/>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Donation Amount</a:t>
                      </a:r>
                      <a:endParaRPr lang="en-US"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63762663"/>
                  </a:ext>
                </a:extLst>
              </a:tr>
              <a:tr h="409240">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Community Organization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Donate $10 or More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1109156"/>
                  </a:ext>
                </a:extLst>
              </a:tr>
              <a:tr h="621359">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Youth Organization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Donate $10 or More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3305873"/>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Religious</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Donation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Donate $10 or More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6995497"/>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Community Service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$0 </a:t>
                      </a:r>
                    </a:p>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5 hours</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or more time commitment</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92791181"/>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Medical Research</a:t>
                      </a:r>
                      <a:r>
                        <a:rPr lang="en-US" sz="1400" b="1" baseline="0" dirty="0" smtClean="0">
                          <a:latin typeface="Open Sans Light" panose="020B0306030504020204" pitchFamily="34" charset="0"/>
                          <a:ea typeface="Open Sans Light" panose="020B0306030504020204" pitchFamily="34" charset="0"/>
                          <a:cs typeface="Open Sans Light" panose="020B0306030504020204" pitchFamily="34" charset="0"/>
                        </a:rPr>
                        <a:t> Charity</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Donate $10 or More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3768881"/>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Animal Shelter</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Donate $10 or More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19519983"/>
                  </a:ext>
                </a:extLst>
              </a:tr>
              <a:tr h="504967">
                <a:tc>
                  <a:txBody>
                    <a:bodyPr/>
                    <a:lstStyle/>
                    <a:p>
                      <a:pPr algn="l"/>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Homeless Shelter</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Donate $10 or More</a:t>
                      </a:r>
                    </a:p>
                  </a:txBody>
                  <a:tcPr marL="43158" marR="431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42841455"/>
                  </a:ext>
                </a:extLst>
              </a:tr>
            </a:tbl>
          </a:graphicData>
        </a:graphic>
      </p:graphicFrame>
      <p:pic>
        <p:nvPicPr>
          <p:cNvPr id="2" name="Picture 1" descr="hands under heart icon" title="hands under hear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0649" y="176204"/>
            <a:ext cx="1287471" cy="1287471"/>
          </a:xfrm>
          <a:prstGeom prst="rect">
            <a:avLst/>
          </a:prstGeom>
        </p:spPr>
      </p:pic>
    </p:spTree>
    <p:custDataLst>
      <p:tags r:id="rId1"/>
    </p:custDataLst>
    <p:extLst>
      <p:ext uri="{BB962C8B-B14F-4D97-AF65-F5344CB8AC3E}">
        <p14:creationId xmlns:p14="http://schemas.microsoft.com/office/powerpoint/2010/main" val="139975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Time for a Chance Card!</a:t>
            </a:r>
            <a:endParaRPr lang="en-US" dirty="0"/>
          </a:p>
        </p:txBody>
      </p:sp>
      <p:sp>
        <p:nvSpPr>
          <p:cNvPr id="24579" name="Content Placeholder 1"/>
          <p:cNvSpPr>
            <a:spLocks noGrp="1"/>
          </p:cNvSpPr>
          <p:nvPr>
            <p:ph sz="half" idx="1"/>
          </p:nvPr>
        </p:nvSpPr>
        <p:spPr>
          <a:xfrm>
            <a:off x="547729" y="1647824"/>
            <a:ext cx="7890417" cy="1688934"/>
          </a:xfrm>
        </p:spPr>
        <p:txBody>
          <a:bodyPr/>
          <a:lstStyle/>
          <a:p>
            <a:pPr marL="0" indent="0">
              <a:buNone/>
            </a:pPr>
            <a:r>
              <a:rPr lang="en-US" sz="2800" dirty="0"/>
              <a:t>It is your birthday and you get a gift! Add $100 to your </a:t>
            </a:r>
            <a:r>
              <a:rPr lang="en-US" sz="2800" dirty="0" smtClean="0"/>
              <a:t>account. </a:t>
            </a:r>
            <a:endParaRPr lang="en-US" sz="2800" dirty="0"/>
          </a:p>
        </p:txBody>
      </p:sp>
      <p:sp>
        <p:nvSpPr>
          <p:cNvPr id="5" name="Freeform 8" descr="gift icon" title="gift icon"/>
          <p:cNvSpPr>
            <a:spLocks noEditPoints="1"/>
          </p:cNvSpPr>
          <p:nvPr/>
        </p:nvSpPr>
        <p:spPr bwMode="auto">
          <a:xfrm>
            <a:off x="3316235" y="3645408"/>
            <a:ext cx="2110006" cy="1997402"/>
          </a:xfrm>
          <a:custGeom>
            <a:avLst/>
            <a:gdLst>
              <a:gd name="T0" fmla="*/ 103 w 679"/>
              <a:gd name="T1" fmla="*/ 48 h 712"/>
              <a:gd name="T2" fmla="*/ 178 w 679"/>
              <a:gd name="T3" fmla="*/ 17 h 712"/>
              <a:gd name="T4" fmla="*/ 275 w 679"/>
              <a:gd name="T5" fmla="*/ 97 h 712"/>
              <a:gd name="T6" fmla="*/ 409 w 679"/>
              <a:gd name="T7" fmla="*/ 91 h 712"/>
              <a:gd name="T8" fmla="*/ 572 w 679"/>
              <a:gd name="T9" fmla="*/ 42 h 712"/>
              <a:gd name="T10" fmla="*/ 614 w 679"/>
              <a:gd name="T11" fmla="*/ 194 h 712"/>
              <a:gd name="T12" fmla="*/ 679 w 679"/>
              <a:gd name="T13" fmla="*/ 222 h 712"/>
              <a:gd name="T14" fmla="*/ 654 w 679"/>
              <a:gd name="T15" fmla="*/ 358 h 712"/>
              <a:gd name="T16" fmla="*/ 636 w 679"/>
              <a:gd name="T17" fmla="*/ 676 h 712"/>
              <a:gd name="T18" fmla="*/ 80 w 679"/>
              <a:gd name="T19" fmla="*/ 712 h 712"/>
              <a:gd name="T20" fmla="*/ 44 w 679"/>
              <a:gd name="T21" fmla="*/ 377 h 712"/>
              <a:gd name="T22" fmla="*/ 0 w 679"/>
              <a:gd name="T23" fmla="*/ 333 h 712"/>
              <a:gd name="T24" fmla="*/ 29 w 679"/>
              <a:gd name="T25" fmla="*/ 194 h 712"/>
              <a:gd name="T26" fmla="*/ 65 w 679"/>
              <a:gd name="T27" fmla="*/ 192 h 712"/>
              <a:gd name="T28" fmla="*/ 605 w 679"/>
              <a:gd name="T29" fmla="*/ 521 h 712"/>
              <a:gd name="T30" fmla="*/ 591 w 679"/>
              <a:gd name="T31" fmla="*/ 358 h 712"/>
              <a:gd name="T32" fmla="*/ 415 w 679"/>
              <a:gd name="T33" fmla="*/ 372 h 712"/>
              <a:gd name="T34" fmla="*/ 430 w 679"/>
              <a:gd name="T35" fmla="*/ 682 h 712"/>
              <a:gd name="T36" fmla="*/ 605 w 679"/>
              <a:gd name="T37" fmla="*/ 666 h 712"/>
              <a:gd name="T38" fmla="*/ 74 w 679"/>
              <a:gd name="T39" fmla="*/ 520 h 712"/>
              <a:gd name="T40" fmla="*/ 88 w 679"/>
              <a:gd name="T41" fmla="*/ 682 h 712"/>
              <a:gd name="T42" fmla="*/ 264 w 679"/>
              <a:gd name="T43" fmla="*/ 668 h 712"/>
              <a:gd name="T44" fmla="*/ 248 w 679"/>
              <a:gd name="T45" fmla="*/ 358 h 712"/>
              <a:gd name="T46" fmla="*/ 73 w 679"/>
              <a:gd name="T47" fmla="*/ 375 h 712"/>
              <a:gd name="T48" fmla="*/ 385 w 679"/>
              <a:gd name="T49" fmla="*/ 681 h 712"/>
              <a:gd name="T50" fmla="*/ 387 w 679"/>
              <a:gd name="T51" fmla="*/ 368 h 712"/>
              <a:gd name="T52" fmla="*/ 309 w 679"/>
              <a:gd name="T53" fmla="*/ 358 h 712"/>
              <a:gd name="T54" fmla="*/ 292 w 679"/>
              <a:gd name="T55" fmla="*/ 665 h 712"/>
              <a:gd name="T56" fmla="*/ 385 w 679"/>
              <a:gd name="T57" fmla="*/ 681 h 712"/>
              <a:gd name="T58" fmla="*/ 648 w 679"/>
              <a:gd name="T59" fmla="*/ 328 h 712"/>
              <a:gd name="T60" fmla="*/ 434 w 679"/>
              <a:gd name="T61" fmla="*/ 227 h 712"/>
              <a:gd name="T62" fmla="*/ 30 w 679"/>
              <a:gd name="T63" fmla="*/ 226 h 712"/>
              <a:gd name="T64" fmla="*/ 46 w 679"/>
              <a:gd name="T65" fmla="*/ 329 h 712"/>
              <a:gd name="T66" fmla="*/ 246 w 679"/>
              <a:gd name="T67" fmla="*/ 291 h 712"/>
              <a:gd name="T68" fmla="*/ 30 w 679"/>
              <a:gd name="T69" fmla="*/ 226 h 712"/>
              <a:gd name="T70" fmla="*/ 276 w 679"/>
              <a:gd name="T71" fmla="*/ 322 h 712"/>
              <a:gd name="T72" fmla="*/ 393 w 679"/>
              <a:gd name="T73" fmla="*/ 328 h 712"/>
              <a:gd name="T74" fmla="*/ 403 w 679"/>
              <a:gd name="T75" fmla="*/ 226 h 712"/>
              <a:gd name="T76" fmla="*/ 566 w 679"/>
              <a:gd name="T77" fmla="*/ 95 h 712"/>
              <a:gd name="T78" fmla="*/ 521 w 679"/>
              <a:gd name="T79" fmla="*/ 42 h 712"/>
              <a:gd name="T80" fmla="*/ 423 w 679"/>
              <a:gd name="T81" fmla="*/ 120 h 712"/>
              <a:gd name="T82" fmla="*/ 566 w 679"/>
              <a:gd name="T83" fmla="*/ 95 h 712"/>
              <a:gd name="T84" fmla="*/ 245 w 679"/>
              <a:gd name="T85" fmla="*/ 108 h 712"/>
              <a:gd name="T86" fmla="*/ 168 w 679"/>
              <a:gd name="T87" fmla="*/ 45 h 712"/>
              <a:gd name="T88" fmla="*/ 110 w 679"/>
              <a:gd name="T89" fmla="*/ 94 h 712"/>
              <a:gd name="T90" fmla="*/ 453 w 679"/>
              <a:gd name="T91" fmla="*/ 188 h 712"/>
              <a:gd name="T92" fmla="*/ 550 w 679"/>
              <a:gd name="T93" fmla="*/ 194 h 712"/>
              <a:gd name="T94" fmla="*/ 583 w 679"/>
              <a:gd name="T95" fmla="*/ 145 h 712"/>
              <a:gd name="T96" fmla="*/ 520 w 679"/>
              <a:gd name="T97" fmla="*/ 143 h 712"/>
              <a:gd name="T98" fmla="*/ 223 w 679"/>
              <a:gd name="T99" fmla="*/ 194 h 712"/>
              <a:gd name="T100" fmla="*/ 194 w 679"/>
              <a:gd name="T101" fmla="*/ 164 h 712"/>
              <a:gd name="T102" fmla="*/ 98 w 679"/>
              <a:gd name="T103" fmla="*/ 140 h 712"/>
              <a:gd name="T104" fmla="*/ 106 w 679"/>
              <a:gd name="T105" fmla="*/ 193 h 712"/>
              <a:gd name="T106" fmla="*/ 302 w 679"/>
              <a:gd name="T107" fmla="*/ 154 h 712"/>
              <a:gd name="T108" fmla="*/ 377 w 679"/>
              <a:gd name="T109" fmla="*/ 192 h 712"/>
              <a:gd name="T110" fmla="*/ 302 w 679"/>
              <a:gd name="T111" fmla="*/ 15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9" h="712">
                <a:moveTo>
                  <a:pt x="65" y="192"/>
                </a:moveTo>
                <a:cubicBezTo>
                  <a:pt x="58" y="139"/>
                  <a:pt x="76" y="92"/>
                  <a:pt x="103" y="48"/>
                </a:cubicBezTo>
                <a:cubicBezTo>
                  <a:pt x="107" y="43"/>
                  <a:pt x="111" y="37"/>
                  <a:pt x="116" y="32"/>
                </a:cubicBezTo>
                <a:cubicBezTo>
                  <a:pt x="133" y="10"/>
                  <a:pt x="153" y="5"/>
                  <a:pt x="178" y="17"/>
                </a:cubicBezTo>
                <a:cubicBezTo>
                  <a:pt x="216" y="33"/>
                  <a:pt x="244" y="62"/>
                  <a:pt x="271" y="91"/>
                </a:cubicBezTo>
                <a:cubicBezTo>
                  <a:pt x="273" y="93"/>
                  <a:pt x="274" y="95"/>
                  <a:pt x="275" y="97"/>
                </a:cubicBezTo>
                <a:cubicBezTo>
                  <a:pt x="290" y="120"/>
                  <a:pt x="311" y="124"/>
                  <a:pt x="337" y="125"/>
                </a:cubicBezTo>
                <a:cubicBezTo>
                  <a:pt x="369" y="126"/>
                  <a:pt x="389" y="115"/>
                  <a:pt x="409" y="91"/>
                </a:cubicBezTo>
                <a:cubicBezTo>
                  <a:pt x="431" y="65"/>
                  <a:pt x="459" y="43"/>
                  <a:pt x="488" y="23"/>
                </a:cubicBezTo>
                <a:cubicBezTo>
                  <a:pt x="523" y="0"/>
                  <a:pt x="549" y="8"/>
                  <a:pt x="572" y="42"/>
                </a:cubicBezTo>
                <a:cubicBezTo>
                  <a:pt x="596" y="79"/>
                  <a:pt x="613" y="119"/>
                  <a:pt x="616" y="163"/>
                </a:cubicBezTo>
                <a:cubicBezTo>
                  <a:pt x="617" y="172"/>
                  <a:pt x="615" y="182"/>
                  <a:pt x="614" y="194"/>
                </a:cubicBezTo>
                <a:cubicBezTo>
                  <a:pt x="626" y="194"/>
                  <a:pt x="638" y="193"/>
                  <a:pt x="650" y="194"/>
                </a:cubicBezTo>
                <a:cubicBezTo>
                  <a:pt x="669" y="194"/>
                  <a:pt x="679" y="204"/>
                  <a:pt x="679" y="222"/>
                </a:cubicBezTo>
                <a:cubicBezTo>
                  <a:pt x="679" y="259"/>
                  <a:pt x="679" y="296"/>
                  <a:pt x="679" y="333"/>
                </a:cubicBezTo>
                <a:cubicBezTo>
                  <a:pt x="679" y="349"/>
                  <a:pt x="670" y="359"/>
                  <a:pt x="654" y="358"/>
                </a:cubicBezTo>
                <a:cubicBezTo>
                  <a:pt x="639" y="357"/>
                  <a:pt x="635" y="362"/>
                  <a:pt x="635" y="376"/>
                </a:cubicBezTo>
                <a:cubicBezTo>
                  <a:pt x="636" y="476"/>
                  <a:pt x="635" y="576"/>
                  <a:pt x="636" y="676"/>
                </a:cubicBezTo>
                <a:cubicBezTo>
                  <a:pt x="636" y="697"/>
                  <a:pt x="627" y="712"/>
                  <a:pt x="600" y="712"/>
                </a:cubicBezTo>
                <a:cubicBezTo>
                  <a:pt x="427" y="711"/>
                  <a:pt x="253" y="711"/>
                  <a:pt x="80" y="712"/>
                </a:cubicBezTo>
                <a:cubicBezTo>
                  <a:pt x="52" y="712"/>
                  <a:pt x="43" y="700"/>
                  <a:pt x="43" y="674"/>
                </a:cubicBezTo>
                <a:cubicBezTo>
                  <a:pt x="44" y="575"/>
                  <a:pt x="43" y="476"/>
                  <a:pt x="44" y="377"/>
                </a:cubicBezTo>
                <a:cubicBezTo>
                  <a:pt x="44" y="363"/>
                  <a:pt x="41" y="356"/>
                  <a:pt x="25" y="358"/>
                </a:cubicBezTo>
                <a:cubicBezTo>
                  <a:pt x="9" y="359"/>
                  <a:pt x="0" y="349"/>
                  <a:pt x="0" y="333"/>
                </a:cubicBezTo>
                <a:cubicBezTo>
                  <a:pt x="0" y="296"/>
                  <a:pt x="0" y="259"/>
                  <a:pt x="0" y="222"/>
                </a:cubicBezTo>
                <a:cubicBezTo>
                  <a:pt x="0" y="204"/>
                  <a:pt x="11" y="194"/>
                  <a:pt x="29" y="194"/>
                </a:cubicBezTo>
                <a:cubicBezTo>
                  <a:pt x="40" y="193"/>
                  <a:pt x="51" y="193"/>
                  <a:pt x="62" y="193"/>
                </a:cubicBezTo>
                <a:cubicBezTo>
                  <a:pt x="62" y="193"/>
                  <a:pt x="63" y="193"/>
                  <a:pt x="65" y="192"/>
                </a:cubicBezTo>
                <a:close/>
                <a:moveTo>
                  <a:pt x="605" y="521"/>
                </a:moveTo>
                <a:cubicBezTo>
                  <a:pt x="605" y="521"/>
                  <a:pt x="605" y="521"/>
                  <a:pt x="605" y="521"/>
                </a:cubicBezTo>
                <a:cubicBezTo>
                  <a:pt x="605" y="472"/>
                  <a:pt x="605" y="422"/>
                  <a:pt x="606" y="373"/>
                </a:cubicBezTo>
                <a:cubicBezTo>
                  <a:pt x="606" y="362"/>
                  <a:pt x="602" y="358"/>
                  <a:pt x="591" y="358"/>
                </a:cubicBezTo>
                <a:cubicBezTo>
                  <a:pt x="537" y="358"/>
                  <a:pt x="483" y="358"/>
                  <a:pt x="429" y="358"/>
                </a:cubicBezTo>
                <a:cubicBezTo>
                  <a:pt x="418" y="358"/>
                  <a:pt x="415" y="362"/>
                  <a:pt x="415" y="372"/>
                </a:cubicBezTo>
                <a:cubicBezTo>
                  <a:pt x="416" y="470"/>
                  <a:pt x="416" y="569"/>
                  <a:pt x="416" y="667"/>
                </a:cubicBezTo>
                <a:cubicBezTo>
                  <a:pt x="416" y="678"/>
                  <a:pt x="419" y="682"/>
                  <a:pt x="430" y="682"/>
                </a:cubicBezTo>
                <a:cubicBezTo>
                  <a:pt x="484" y="682"/>
                  <a:pt x="537" y="682"/>
                  <a:pt x="590" y="682"/>
                </a:cubicBezTo>
                <a:cubicBezTo>
                  <a:pt x="602" y="682"/>
                  <a:pt x="606" y="678"/>
                  <a:pt x="605" y="666"/>
                </a:cubicBezTo>
                <a:cubicBezTo>
                  <a:pt x="605" y="618"/>
                  <a:pt x="605" y="569"/>
                  <a:pt x="605" y="521"/>
                </a:cubicBezTo>
                <a:close/>
                <a:moveTo>
                  <a:pt x="74" y="520"/>
                </a:moveTo>
                <a:cubicBezTo>
                  <a:pt x="74" y="569"/>
                  <a:pt x="74" y="618"/>
                  <a:pt x="73" y="667"/>
                </a:cubicBezTo>
                <a:cubicBezTo>
                  <a:pt x="73" y="677"/>
                  <a:pt x="76" y="682"/>
                  <a:pt x="88" y="682"/>
                </a:cubicBezTo>
                <a:cubicBezTo>
                  <a:pt x="142" y="682"/>
                  <a:pt x="196" y="682"/>
                  <a:pt x="249" y="682"/>
                </a:cubicBezTo>
                <a:cubicBezTo>
                  <a:pt x="260" y="682"/>
                  <a:pt x="264" y="678"/>
                  <a:pt x="264" y="668"/>
                </a:cubicBezTo>
                <a:cubicBezTo>
                  <a:pt x="263" y="570"/>
                  <a:pt x="263" y="471"/>
                  <a:pt x="264" y="373"/>
                </a:cubicBezTo>
                <a:cubicBezTo>
                  <a:pt x="264" y="362"/>
                  <a:pt x="260" y="358"/>
                  <a:pt x="248" y="358"/>
                </a:cubicBezTo>
                <a:cubicBezTo>
                  <a:pt x="195" y="358"/>
                  <a:pt x="143" y="358"/>
                  <a:pt x="91" y="358"/>
                </a:cubicBezTo>
                <a:cubicBezTo>
                  <a:pt x="77" y="358"/>
                  <a:pt x="73" y="362"/>
                  <a:pt x="73" y="375"/>
                </a:cubicBezTo>
                <a:cubicBezTo>
                  <a:pt x="74" y="423"/>
                  <a:pt x="74" y="472"/>
                  <a:pt x="74" y="520"/>
                </a:cubicBezTo>
                <a:close/>
                <a:moveTo>
                  <a:pt x="385" y="681"/>
                </a:moveTo>
                <a:cubicBezTo>
                  <a:pt x="386" y="678"/>
                  <a:pt x="386" y="677"/>
                  <a:pt x="386" y="676"/>
                </a:cubicBezTo>
                <a:cubicBezTo>
                  <a:pt x="386" y="574"/>
                  <a:pt x="386" y="471"/>
                  <a:pt x="387" y="368"/>
                </a:cubicBezTo>
                <a:cubicBezTo>
                  <a:pt x="387" y="359"/>
                  <a:pt x="382" y="358"/>
                  <a:pt x="375" y="358"/>
                </a:cubicBezTo>
                <a:cubicBezTo>
                  <a:pt x="353" y="358"/>
                  <a:pt x="331" y="359"/>
                  <a:pt x="309" y="358"/>
                </a:cubicBezTo>
                <a:cubicBezTo>
                  <a:pt x="295" y="357"/>
                  <a:pt x="292" y="362"/>
                  <a:pt x="292" y="375"/>
                </a:cubicBezTo>
                <a:cubicBezTo>
                  <a:pt x="293" y="471"/>
                  <a:pt x="292" y="568"/>
                  <a:pt x="292" y="665"/>
                </a:cubicBezTo>
                <a:cubicBezTo>
                  <a:pt x="292" y="670"/>
                  <a:pt x="292" y="674"/>
                  <a:pt x="292" y="681"/>
                </a:cubicBezTo>
                <a:cubicBezTo>
                  <a:pt x="324" y="681"/>
                  <a:pt x="354" y="681"/>
                  <a:pt x="385" y="681"/>
                </a:cubicBezTo>
                <a:close/>
                <a:moveTo>
                  <a:pt x="434" y="328"/>
                </a:moveTo>
                <a:cubicBezTo>
                  <a:pt x="506" y="328"/>
                  <a:pt x="577" y="328"/>
                  <a:pt x="648" y="328"/>
                </a:cubicBezTo>
                <a:cubicBezTo>
                  <a:pt x="648" y="293"/>
                  <a:pt x="648" y="260"/>
                  <a:pt x="648" y="227"/>
                </a:cubicBezTo>
                <a:cubicBezTo>
                  <a:pt x="576" y="227"/>
                  <a:pt x="505" y="227"/>
                  <a:pt x="434" y="227"/>
                </a:cubicBezTo>
                <a:cubicBezTo>
                  <a:pt x="434" y="261"/>
                  <a:pt x="434" y="294"/>
                  <a:pt x="434" y="328"/>
                </a:cubicBezTo>
                <a:close/>
                <a:moveTo>
                  <a:pt x="30" y="226"/>
                </a:moveTo>
                <a:cubicBezTo>
                  <a:pt x="30" y="256"/>
                  <a:pt x="30" y="285"/>
                  <a:pt x="29" y="313"/>
                </a:cubicBezTo>
                <a:cubicBezTo>
                  <a:pt x="29" y="326"/>
                  <a:pt x="34" y="329"/>
                  <a:pt x="46" y="329"/>
                </a:cubicBezTo>
                <a:cubicBezTo>
                  <a:pt x="100" y="328"/>
                  <a:pt x="154" y="329"/>
                  <a:pt x="209" y="329"/>
                </a:cubicBezTo>
                <a:cubicBezTo>
                  <a:pt x="246" y="329"/>
                  <a:pt x="246" y="329"/>
                  <a:pt x="246" y="291"/>
                </a:cubicBezTo>
                <a:cubicBezTo>
                  <a:pt x="246" y="270"/>
                  <a:pt x="246" y="248"/>
                  <a:pt x="246" y="226"/>
                </a:cubicBezTo>
                <a:cubicBezTo>
                  <a:pt x="173" y="226"/>
                  <a:pt x="102" y="226"/>
                  <a:pt x="30" y="226"/>
                </a:cubicBezTo>
                <a:close/>
                <a:moveTo>
                  <a:pt x="276" y="226"/>
                </a:moveTo>
                <a:cubicBezTo>
                  <a:pt x="276" y="259"/>
                  <a:pt x="276" y="290"/>
                  <a:pt x="276" y="322"/>
                </a:cubicBezTo>
                <a:cubicBezTo>
                  <a:pt x="276" y="324"/>
                  <a:pt x="282" y="328"/>
                  <a:pt x="286" y="328"/>
                </a:cubicBezTo>
                <a:cubicBezTo>
                  <a:pt x="322" y="329"/>
                  <a:pt x="357" y="329"/>
                  <a:pt x="393" y="328"/>
                </a:cubicBezTo>
                <a:cubicBezTo>
                  <a:pt x="397" y="328"/>
                  <a:pt x="403" y="324"/>
                  <a:pt x="403" y="322"/>
                </a:cubicBezTo>
                <a:cubicBezTo>
                  <a:pt x="403" y="290"/>
                  <a:pt x="403" y="259"/>
                  <a:pt x="403" y="226"/>
                </a:cubicBezTo>
                <a:cubicBezTo>
                  <a:pt x="360" y="226"/>
                  <a:pt x="319" y="226"/>
                  <a:pt x="276" y="226"/>
                </a:cubicBezTo>
                <a:close/>
                <a:moveTo>
                  <a:pt x="566" y="95"/>
                </a:moveTo>
                <a:cubicBezTo>
                  <a:pt x="559" y="75"/>
                  <a:pt x="548" y="58"/>
                  <a:pt x="533" y="44"/>
                </a:cubicBezTo>
                <a:cubicBezTo>
                  <a:pt x="531" y="42"/>
                  <a:pt x="525" y="41"/>
                  <a:pt x="521" y="42"/>
                </a:cubicBezTo>
                <a:cubicBezTo>
                  <a:pt x="512" y="45"/>
                  <a:pt x="501" y="48"/>
                  <a:pt x="494" y="55"/>
                </a:cubicBezTo>
                <a:cubicBezTo>
                  <a:pt x="470" y="76"/>
                  <a:pt x="447" y="99"/>
                  <a:pt x="423" y="120"/>
                </a:cubicBezTo>
                <a:cubicBezTo>
                  <a:pt x="399" y="141"/>
                  <a:pt x="409" y="167"/>
                  <a:pt x="408" y="196"/>
                </a:cubicBezTo>
                <a:cubicBezTo>
                  <a:pt x="453" y="146"/>
                  <a:pt x="500" y="107"/>
                  <a:pt x="566" y="95"/>
                </a:cubicBezTo>
                <a:close/>
                <a:moveTo>
                  <a:pt x="269" y="194"/>
                </a:moveTo>
                <a:cubicBezTo>
                  <a:pt x="276" y="159"/>
                  <a:pt x="273" y="130"/>
                  <a:pt x="245" y="108"/>
                </a:cubicBezTo>
                <a:cubicBezTo>
                  <a:pt x="234" y="99"/>
                  <a:pt x="225" y="87"/>
                  <a:pt x="214" y="78"/>
                </a:cubicBezTo>
                <a:cubicBezTo>
                  <a:pt x="200" y="66"/>
                  <a:pt x="184" y="55"/>
                  <a:pt x="168" y="45"/>
                </a:cubicBezTo>
                <a:cubicBezTo>
                  <a:pt x="162" y="42"/>
                  <a:pt x="149" y="42"/>
                  <a:pt x="145" y="46"/>
                </a:cubicBezTo>
                <a:cubicBezTo>
                  <a:pt x="132" y="60"/>
                  <a:pt x="122" y="77"/>
                  <a:pt x="110" y="94"/>
                </a:cubicBezTo>
                <a:cubicBezTo>
                  <a:pt x="179" y="107"/>
                  <a:pt x="226" y="145"/>
                  <a:pt x="269" y="194"/>
                </a:cubicBezTo>
                <a:close/>
                <a:moveTo>
                  <a:pt x="453" y="188"/>
                </a:moveTo>
                <a:cubicBezTo>
                  <a:pt x="454" y="190"/>
                  <a:pt x="455" y="192"/>
                  <a:pt x="456" y="194"/>
                </a:cubicBezTo>
                <a:cubicBezTo>
                  <a:pt x="487" y="194"/>
                  <a:pt x="518" y="194"/>
                  <a:pt x="550" y="194"/>
                </a:cubicBezTo>
                <a:cubicBezTo>
                  <a:pt x="587" y="194"/>
                  <a:pt x="587" y="193"/>
                  <a:pt x="585" y="155"/>
                </a:cubicBezTo>
                <a:cubicBezTo>
                  <a:pt x="584" y="152"/>
                  <a:pt x="583" y="149"/>
                  <a:pt x="583" y="145"/>
                </a:cubicBezTo>
                <a:cubicBezTo>
                  <a:pt x="579" y="131"/>
                  <a:pt x="571" y="124"/>
                  <a:pt x="557" y="128"/>
                </a:cubicBezTo>
                <a:cubicBezTo>
                  <a:pt x="544" y="131"/>
                  <a:pt x="531" y="136"/>
                  <a:pt x="520" y="143"/>
                </a:cubicBezTo>
                <a:cubicBezTo>
                  <a:pt x="497" y="157"/>
                  <a:pt x="475" y="173"/>
                  <a:pt x="453" y="188"/>
                </a:cubicBezTo>
                <a:close/>
                <a:moveTo>
                  <a:pt x="223" y="194"/>
                </a:moveTo>
                <a:cubicBezTo>
                  <a:pt x="224" y="192"/>
                  <a:pt x="225" y="191"/>
                  <a:pt x="225" y="190"/>
                </a:cubicBezTo>
                <a:cubicBezTo>
                  <a:pt x="215" y="181"/>
                  <a:pt x="205" y="171"/>
                  <a:pt x="194" y="164"/>
                </a:cubicBezTo>
                <a:cubicBezTo>
                  <a:pt x="171" y="151"/>
                  <a:pt x="147" y="139"/>
                  <a:pt x="122" y="128"/>
                </a:cubicBezTo>
                <a:cubicBezTo>
                  <a:pt x="113" y="124"/>
                  <a:pt x="100" y="127"/>
                  <a:pt x="98" y="140"/>
                </a:cubicBezTo>
                <a:cubicBezTo>
                  <a:pt x="95" y="154"/>
                  <a:pt x="95" y="170"/>
                  <a:pt x="96" y="184"/>
                </a:cubicBezTo>
                <a:cubicBezTo>
                  <a:pt x="96" y="187"/>
                  <a:pt x="102" y="193"/>
                  <a:pt x="106" y="193"/>
                </a:cubicBezTo>
                <a:cubicBezTo>
                  <a:pt x="145" y="194"/>
                  <a:pt x="184" y="194"/>
                  <a:pt x="223" y="194"/>
                </a:cubicBezTo>
                <a:close/>
                <a:moveTo>
                  <a:pt x="302" y="154"/>
                </a:moveTo>
                <a:cubicBezTo>
                  <a:pt x="302" y="168"/>
                  <a:pt x="302" y="180"/>
                  <a:pt x="302" y="192"/>
                </a:cubicBezTo>
                <a:cubicBezTo>
                  <a:pt x="328" y="192"/>
                  <a:pt x="353" y="192"/>
                  <a:pt x="377" y="192"/>
                </a:cubicBezTo>
                <a:cubicBezTo>
                  <a:pt x="377" y="179"/>
                  <a:pt x="377" y="167"/>
                  <a:pt x="377" y="154"/>
                </a:cubicBezTo>
                <a:cubicBezTo>
                  <a:pt x="351" y="154"/>
                  <a:pt x="327" y="154"/>
                  <a:pt x="302" y="154"/>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2084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Personal Care</a:t>
            </a:r>
            <a:endParaRPr lang="en-US" dirty="0"/>
          </a:p>
        </p:txBody>
      </p:sp>
      <p:sp>
        <p:nvSpPr>
          <p:cNvPr id="24579" name="Content Placeholder 1"/>
          <p:cNvSpPr>
            <a:spLocks noGrp="1"/>
          </p:cNvSpPr>
          <p:nvPr>
            <p:ph sz="half" idx="1"/>
          </p:nvPr>
        </p:nvSpPr>
        <p:spPr>
          <a:xfrm>
            <a:off x="547730" y="1463675"/>
            <a:ext cx="7056228" cy="1494709"/>
          </a:xfrm>
        </p:spPr>
        <p:txBody>
          <a:bodyPr/>
          <a:lstStyle/>
          <a:p>
            <a:pPr marL="0" indent="0">
              <a:buNone/>
            </a:pPr>
            <a:r>
              <a:rPr lang="en-US" sz="1800" dirty="0" smtClean="0"/>
              <a:t>Pick one of the options for furniture below.</a:t>
            </a:r>
            <a:endParaRPr lang="en-US" sz="1800" dirty="0"/>
          </a:p>
        </p:txBody>
      </p:sp>
      <p:graphicFrame>
        <p:nvGraphicFramePr>
          <p:cNvPr id="7" name="Content Placeholder 6" descr="table with personal care information" title="table with personal care information"/>
          <p:cNvGraphicFramePr>
            <a:graphicFrameLocks noGrp="1"/>
          </p:cNvGraphicFramePr>
          <p:nvPr>
            <p:ph sz="half" idx="2"/>
            <p:extLst>
              <p:ext uri="{D42A27DB-BD31-4B8C-83A1-F6EECF244321}">
                <p14:modId xmlns:p14="http://schemas.microsoft.com/office/powerpoint/2010/main" val="1491011136"/>
              </p:ext>
            </p:extLst>
          </p:nvPr>
        </p:nvGraphicFramePr>
        <p:xfrm>
          <a:off x="547688" y="2332742"/>
          <a:ext cx="8018796" cy="3543481"/>
        </p:xfrm>
        <a:graphic>
          <a:graphicData uri="http://schemas.openxmlformats.org/drawingml/2006/table">
            <a:tbl>
              <a:tblPr firstRow="1" bandRow="1">
                <a:tableStyleId>{2D5ABB26-0587-4C30-8999-92F81FD0307C}</a:tableStyleId>
              </a:tblPr>
              <a:tblGrid>
                <a:gridCol w="3896817">
                  <a:extLst>
                    <a:ext uri="{9D8B030D-6E8A-4147-A177-3AD203B41FA5}">
                      <a16:colId xmlns:a16="http://schemas.microsoft.com/office/drawing/2014/main" val="3936017157"/>
                    </a:ext>
                  </a:extLst>
                </a:gridCol>
                <a:gridCol w="4121979">
                  <a:extLst>
                    <a:ext uri="{9D8B030D-6E8A-4147-A177-3AD203B41FA5}">
                      <a16:colId xmlns:a16="http://schemas.microsoft.com/office/drawing/2014/main" val="935859941"/>
                    </a:ext>
                  </a:extLst>
                </a:gridCol>
              </a:tblGrid>
              <a:tr h="434521">
                <a:tc>
                  <a:txBody>
                    <a:bodyPr/>
                    <a:lstStyle/>
                    <a:p>
                      <a:pPr algn="l"/>
                      <a:r>
                        <a:rPr lang="en-US"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Plan Information</a:t>
                      </a: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tx1"/>
                    </a:solidFill>
                  </a:tcPr>
                </a:tc>
                <a:tc>
                  <a:txBody>
                    <a:bodyPr/>
                    <a:lstStyle/>
                    <a:p>
                      <a:pPr algn="l"/>
                      <a:r>
                        <a:rPr lang="en-US" sz="16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Plan Information</a:t>
                      </a:r>
                    </a:p>
                  </a:txBody>
                  <a:tcPr anchor="ctr">
                    <a:solidFill>
                      <a:schemeClr val="tx1"/>
                    </a:solidFill>
                  </a:tcPr>
                </a:tc>
                <a:extLst>
                  <a:ext uri="{0D108BD9-81ED-4DB2-BD59-A6C34878D82A}">
                    <a16:rowId xmlns:a16="http://schemas.microsoft.com/office/drawing/2014/main" val="3187772220"/>
                  </a:ext>
                </a:extLst>
              </a:tr>
              <a:tr h="1084056">
                <a:tc>
                  <a:txBody>
                    <a:bodyPr/>
                    <a:lstStyle/>
                    <a:p>
                      <a:pPr algn="l"/>
                      <a:r>
                        <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Low Cost Personal Care Plan</a:t>
                      </a:r>
                    </a:p>
                    <a:p>
                      <a:pPr algn="l"/>
                      <a:r>
                        <a:rPr lang="en-US" sz="1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Included:</a:t>
                      </a:r>
                      <a:r>
                        <a:rPr lang="en-US" sz="16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brush, toothbrush, toothpaste, shampoo and cleaning supplies.</a:t>
                      </a:r>
                    </a:p>
                    <a:p>
                      <a:pPr algn="l"/>
                      <a:r>
                        <a:rPr lang="en-US" sz="16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Individuals</a:t>
                      </a:r>
                      <a:r>
                        <a:rPr lang="en-US" sz="16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$30</a:t>
                      </a:r>
                    </a:p>
                    <a:p>
                      <a:pPr algn="l"/>
                      <a:r>
                        <a:rPr lang="en-US" sz="16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Families</a:t>
                      </a:r>
                      <a:r>
                        <a:rPr lang="en-US" sz="16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$60</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pPr algn="l"/>
                      <a:r>
                        <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Moderate Cost Personal Care Plan</a:t>
                      </a:r>
                    </a:p>
                    <a:p>
                      <a:pPr algn="l"/>
                      <a:r>
                        <a:rPr lang="en-US" sz="1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Included:</a:t>
                      </a:r>
                      <a:r>
                        <a:rPr lang="en-US" sz="16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brush, toothbrush, toothpaste, shampoo, cleaning supplies, nail polish and vitamins.</a:t>
                      </a:r>
                    </a:p>
                    <a:p>
                      <a:pPr algn="l"/>
                      <a:r>
                        <a:rPr lang="en-US" sz="16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Individuals</a:t>
                      </a:r>
                      <a:r>
                        <a:rPr lang="en-US" sz="16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$50</a:t>
                      </a:r>
                    </a:p>
                    <a:p>
                      <a:pPr algn="l"/>
                      <a:r>
                        <a:rPr lang="en-US" sz="16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Families</a:t>
                      </a:r>
                      <a:r>
                        <a:rPr lang="en-US" sz="16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$100</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3503305873"/>
                  </a:ext>
                </a:extLst>
              </a:tr>
              <a:tr h="1084056">
                <a:tc>
                  <a:txBody>
                    <a:bodyPr/>
                    <a:lstStyle/>
                    <a:p>
                      <a:pPr algn="l"/>
                      <a:r>
                        <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High Cost Personal Care Plan</a:t>
                      </a:r>
                    </a:p>
                    <a:p>
                      <a:pPr algn="l"/>
                      <a:r>
                        <a:rPr lang="en-US" sz="1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Included:</a:t>
                      </a:r>
                      <a:r>
                        <a:rPr lang="en-US" sz="16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brush, toothbrush, toothpaste, shampoo, cleaning supplies, nail polish, vitamins, cologne or perfume.</a:t>
                      </a:r>
                    </a:p>
                    <a:p>
                      <a:pPr algn="l"/>
                      <a:r>
                        <a:rPr lang="en-US" sz="16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Individuals</a:t>
                      </a:r>
                      <a:r>
                        <a:rPr lang="en-US" sz="16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$75</a:t>
                      </a:r>
                    </a:p>
                    <a:p>
                      <a:pPr algn="l"/>
                      <a:r>
                        <a:rPr lang="en-US" sz="16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Cost for Families</a:t>
                      </a:r>
                      <a:r>
                        <a:rPr lang="en-US" sz="16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$125</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rgbClr val="D9D9D6"/>
                    </a:solidFill>
                  </a:tcPr>
                </a:tc>
                <a:tc>
                  <a:txBody>
                    <a:bodyPr/>
                    <a:lstStyle/>
                    <a:p>
                      <a:pPr algn="l"/>
                      <a:r>
                        <a:rPr lang="en-US" sz="16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Optional Personal Care Add-Ons</a:t>
                      </a:r>
                    </a:p>
                    <a:p>
                      <a:pPr marL="285750" indent="-285750" algn="l">
                        <a:buFont typeface="Wingdings" panose="05000000000000000000" pitchFamily="2" charset="2"/>
                        <a:buChar char="§"/>
                      </a:pPr>
                      <a:r>
                        <a:rPr lang="en-US" sz="14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Salon Visit</a:t>
                      </a:r>
                      <a:r>
                        <a:rPr lang="en-US" sz="14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$50</a:t>
                      </a:r>
                    </a:p>
                    <a:p>
                      <a:pPr marL="285750" indent="-285750" algn="l">
                        <a:buFont typeface="Wingdings" panose="05000000000000000000" pitchFamily="2" charset="2"/>
                        <a:buChar char="§"/>
                      </a:pPr>
                      <a:r>
                        <a:rPr lang="en-US" sz="14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Professional Haircut</a:t>
                      </a:r>
                      <a:r>
                        <a:rPr lang="en-US" sz="14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$20</a:t>
                      </a:r>
                    </a:p>
                    <a:p>
                      <a:pPr marL="285750" indent="-285750" algn="l">
                        <a:buFont typeface="Wingdings" panose="05000000000000000000" pitchFamily="2" charset="2"/>
                        <a:buChar char="§"/>
                      </a:pPr>
                      <a:r>
                        <a:rPr lang="en-US" sz="14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Manicure / Pedicure</a:t>
                      </a:r>
                      <a:r>
                        <a:rPr lang="en-US" sz="14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$50</a:t>
                      </a:r>
                    </a:p>
                    <a:p>
                      <a:pPr marL="285750" indent="-285750" algn="l">
                        <a:buFont typeface="Wingdings" panose="05000000000000000000" pitchFamily="2" charset="2"/>
                        <a:buChar char="§"/>
                      </a:pPr>
                      <a:r>
                        <a:rPr lang="en-US" sz="14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Dry Cleaning</a:t>
                      </a:r>
                      <a:r>
                        <a:rPr lang="en-US" sz="14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$40</a:t>
                      </a:r>
                      <a:endParaRPr lang="en-US"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Wingdings" panose="05000000000000000000" pitchFamily="2" charset="2"/>
                        <a:buChar char="§"/>
                      </a:pPr>
                      <a:r>
                        <a:rPr lang="en-US" sz="14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Home Cleaning Service</a:t>
                      </a:r>
                      <a:r>
                        <a:rPr lang="en-US" sz="140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$90</a:t>
                      </a:r>
                    </a:p>
                  </a:txBody>
                  <a:tcPr anchor="ctr">
                    <a:solidFill>
                      <a:srgbClr val="F2E2BD"/>
                    </a:solidFill>
                  </a:tcPr>
                </a:tc>
                <a:extLst>
                  <a:ext uri="{0D108BD9-81ED-4DB2-BD59-A6C34878D82A}">
                    <a16:rowId xmlns:a16="http://schemas.microsoft.com/office/drawing/2014/main" val="2646995497"/>
                  </a:ext>
                </a:extLst>
              </a:tr>
            </a:tbl>
          </a:graphicData>
        </a:graphic>
      </p:graphicFrame>
      <p:sp>
        <p:nvSpPr>
          <p:cNvPr id="6" name="Freeform 6" descr="hand on heart icon" title="hand on heart icon"/>
          <p:cNvSpPr>
            <a:spLocks noEditPoints="1"/>
          </p:cNvSpPr>
          <p:nvPr/>
        </p:nvSpPr>
        <p:spPr bwMode="auto">
          <a:xfrm>
            <a:off x="6725653" y="320675"/>
            <a:ext cx="1726527" cy="1508125"/>
          </a:xfrm>
          <a:custGeom>
            <a:avLst/>
            <a:gdLst>
              <a:gd name="T0" fmla="*/ 662 w 851"/>
              <a:gd name="T1" fmla="*/ 756 h 762"/>
              <a:gd name="T2" fmla="*/ 553 w 851"/>
              <a:gd name="T3" fmla="*/ 672 h 762"/>
              <a:gd name="T4" fmla="*/ 433 w 851"/>
              <a:gd name="T5" fmla="*/ 748 h 762"/>
              <a:gd name="T6" fmla="*/ 152 w 851"/>
              <a:gd name="T7" fmla="*/ 502 h 762"/>
              <a:gd name="T8" fmla="*/ 1 w 851"/>
              <a:gd name="T9" fmla="*/ 256 h 762"/>
              <a:gd name="T10" fmla="*/ 218 w 851"/>
              <a:gd name="T11" fmla="*/ 20 h 762"/>
              <a:gd name="T12" fmla="*/ 413 w 851"/>
              <a:gd name="T13" fmla="*/ 97 h 762"/>
              <a:gd name="T14" fmla="*/ 503 w 851"/>
              <a:gd name="T15" fmla="*/ 39 h 762"/>
              <a:gd name="T16" fmla="*/ 771 w 851"/>
              <a:gd name="T17" fmla="*/ 410 h 762"/>
              <a:gd name="T18" fmla="*/ 765 w 851"/>
              <a:gd name="T19" fmla="*/ 456 h 762"/>
              <a:gd name="T20" fmla="*/ 848 w 851"/>
              <a:gd name="T21" fmla="*/ 571 h 762"/>
              <a:gd name="T22" fmla="*/ 776 w 851"/>
              <a:gd name="T23" fmla="*/ 547 h 762"/>
              <a:gd name="T24" fmla="*/ 682 w 851"/>
              <a:gd name="T25" fmla="*/ 326 h 762"/>
              <a:gd name="T26" fmla="*/ 543 w 851"/>
              <a:gd name="T27" fmla="*/ 207 h 762"/>
              <a:gd name="T28" fmla="*/ 532 w 851"/>
              <a:gd name="T29" fmla="*/ 247 h 762"/>
              <a:gd name="T30" fmla="*/ 556 w 851"/>
              <a:gd name="T31" fmla="*/ 296 h 762"/>
              <a:gd name="T32" fmla="*/ 441 w 851"/>
              <a:gd name="T33" fmla="*/ 203 h 762"/>
              <a:gd name="T34" fmla="*/ 397 w 851"/>
              <a:gd name="T35" fmla="*/ 226 h 762"/>
              <a:gd name="T36" fmla="*/ 495 w 851"/>
              <a:gd name="T37" fmla="*/ 330 h 762"/>
              <a:gd name="T38" fmla="*/ 489 w 851"/>
              <a:gd name="T39" fmla="*/ 358 h 762"/>
              <a:gd name="T40" fmla="*/ 356 w 851"/>
              <a:gd name="T41" fmla="*/ 235 h 762"/>
              <a:gd name="T42" fmla="*/ 318 w 851"/>
              <a:gd name="T43" fmla="*/ 272 h 762"/>
              <a:gd name="T44" fmla="*/ 435 w 851"/>
              <a:gd name="T45" fmla="*/ 389 h 762"/>
              <a:gd name="T46" fmla="*/ 412 w 851"/>
              <a:gd name="T47" fmla="*/ 412 h 762"/>
              <a:gd name="T48" fmla="*/ 287 w 851"/>
              <a:gd name="T49" fmla="*/ 318 h 762"/>
              <a:gd name="T50" fmla="*/ 299 w 851"/>
              <a:gd name="T51" fmla="*/ 371 h 762"/>
              <a:gd name="T52" fmla="*/ 422 w 851"/>
              <a:gd name="T53" fmla="*/ 519 h 762"/>
              <a:gd name="T54" fmla="*/ 352 w 851"/>
              <a:gd name="T55" fmla="*/ 502 h 762"/>
              <a:gd name="T56" fmla="*/ 323 w 851"/>
              <a:gd name="T57" fmla="*/ 547 h 762"/>
              <a:gd name="T58" fmla="*/ 524 w 851"/>
              <a:gd name="T59" fmla="*/ 642 h 762"/>
              <a:gd name="T60" fmla="*/ 598 w 851"/>
              <a:gd name="T61" fmla="*/ 647 h 762"/>
              <a:gd name="T62" fmla="*/ 752 w 851"/>
              <a:gd name="T63" fmla="*/ 380 h 762"/>
              <a:gd name="T64" fmla="*/ 558 w 851"/>
              <a:gd name="T65" fmla="*/ 55 h 762"/>
              <a:gd name="T66" fmla="*/ 398 w 851"/>
              <a:gd name="T67" fmla="*/ 127 h 762"/>
              <a:gd name="T68" fmla="*/ 81 w 851"/>
              <a:gd name="T69" fmla="*/ 120 h 762"/>
              <a:gd name="T70" fmla="*/ 403 w 851"/>
              <a:gd name="T71" fmla="*/ 707 h 762"/>
              <a:gd name="T72" fmla="*/ 413 w 851"/>
              <a:gd name="T73" fmla="*/ 715 h 762"/>
              <a:gd name="T74" fmla="*/ 438 w 851"/>
              <a:gd name="T75" fmla="*/ 657 h 762"/>
              <a:gd name="T76" fmla="*/ 294 w 851"/>
              <a:gd name="T77" fmla="*/ 487 h 762"/>
              <a:gd name="T78" fmla="*/ 333 w 851"/>
              <a:gd name="T79" fmla="*/ 451 h 762"/>
              <a:gd name="T80" fmla="*/ 267 w 851"/>
              <a:gd name="T81" fmla="*/ 294 h 762"/>
              <a:gd name="T82" fmla="*/ 292 w 851"/>
              <a:gd name="T83" fmla="*/ 209 h 762"/>
              <a:gd name="T84" fmla="*/ 470 w 851"/>
              <a:gd name="T85" fmla="*/ 186 h 762"/>
              <a:gd name="T86" fmla="*/ 498 w 851"/>
              <a:gd name="T87" fmla="*/ 205 h 762"/>
              <a:gd name="T88" fmla="*/ 643 w 851"/>
              <a:gd name="T89" fmla="*/ 24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1" h="762">
                <a:moveTo>
                  <a:pt x="686" y="734"/>
                </a:moveTo>
                <a:cubicBezTo>
                  <a:pt x="678" y="742"/>
                  <a:pt x="671" y="748"/>
                  <a:pt x="662" y="756"/>
                </a:cubicBezTo>
                <a:cubicBezTo>
                  <a:pt x="641" y="735"/>
                  <a:pt x="619" y="714"/>
                  <a:pt x="599" y="692"/>
                </a:cubicBezTo>
                <a:cubicBezTo>
                  <a:pt x="586" y="678"/>
                  <a:pt x="572" y="674"/>
                  <a:pt x="553" y="672"/>
                </a:cubicBezTo>
                <a:cubicBezTo>
                  <a:pt x="519" y="669"/>
                  <a:pt x="495" y="680"/>
                  <a:pt x="474" y="706"/>
                </a:cubicBezTo>
                <a:cubicBezTo>
                  <a:pt x="462" y="722"/>
                  <a:pt x="447" y="734"/>
                  <a:pt x="433" y="748"/>
                </a:cubicBezTo>
                <a:cubicBezTo>
                  <a:pt x="419" y="762"/>
                  <a:pt x="412" y="762"/>
                  <a:pt x="398" y="748"/>
                </a:cubicBezTo>
                <a:cubicBezTo>
                  <a:pt x="316" y="666"/>
                  <a:pt x="234" y="584"/>
                  <a:pt x="152" y="502"/>
                </a:cubicBezTo>
                <a:cubicBezTo>
                  <a:pt x="121" y="470"/>
                  <a:pt x="88" y="439"/>
                  <a:pt x="58" y="407"/>
                </a:cubicBezTo>
                <a:cubicBezTo>
                  <a:pt x="20" y="364"/>
                  <a:pt x="2" y="314"/>
                  <a:pt x="1" y="256"/>
                </a:cubicBezTo>
                <a:cubicBezTo>
                  <a:pt x="0" y="190"/>
                  <a:pt x="22" y="134"/>
                  <a:pt x="66" y="88"/>
                </a:cubicBezTo>
                <a:cubicBezTo>
                  <a:pt x="107" y="45"/>
                  <a:pt x="158" y="23"/>
                  <a:pt x="218" y="20"/>
                </a:cubicBezTo>
                <a:cubicBezTo>
                  <a:pt x="293" y="16"/>
                  <a:pt x="356" y="42"/>
                  <a:pt x="410" y="94"/>
                </a:cubicBezTo>
                <a:cubicBezTo>
                  <a:pt x="411" y="95"/>
                  <a:pt x="412" y="96"/>
                  <a:pt x="413" y="97"/>
                </a:cubicBezTo>
                <a:cubicBezTo>
                  <a:pt x="414" y="97"/>
                  <a:pt x="415" y="97"/>
                  <a:pt x="414" y="94"/>
                </a:cubicBezTo>
                <a:cubicBezTo>
                  <a:pt x="444" y="76"/>
                  <a:pt x="472" y="53"/>
                  <a:pt x="503" y="39"/>
                </a:cubicBezTo>
                <a:cubicBezTo>
                  <a:pt x="591" y="0"/>
                  <a:pt x="703" y="18"/>
                  <a:pt x="773" y="96"/>
                </a:cubicBezTo>
                <a:cubicBezTo>
                  <a:pt x="850" y="183"/>
                  <a:pt x="851" y="323"/>
                  <a:pt x="771" y="410"/>
                </a:cubicBezTo>
                <a:cubicBezTo>
                  <a:pt x="766" y="415"/>
                  <a:pt x="765" y="424"/>
                  <a:pt x="764" y="432"/>
                </a:cubicBezTo>
                <a:cubicBezTo>
                  <a:pt x="763" y="440"/>
                  <a:pt x="766" y="448"/>
                  <a:pt x="765" y="456"/>
                </a:cubicBezTo>
                <a:cubicBezTo>
                  <a:pt x="760" y="483"/>
                  <a:pt x="773" y="501"/>
                  <a:pt x="792" y="517"/>
                </a:cubicBezTo>
                <a:cubicBezTo>
                  <a:pt x="812" y="534"/>
                  <a:pt x="829" y="552"/>
                  <a:pt x="848" y="571"/>
                </a:cubicBezTo>
                <a:cubicBezTo>
                  <a:pt x="839" y="579"/>
                  <a:pt x="832" y="586"/>
                  <a:pt x="823" y="595"/>
                </a:cubicBezTo>
                <a:cubicBezTo>
                  <a:pt x="808" y="579"/>
                  <a:pt x="793" y="561"/>
                  <a:pt x="776" y="547"/>
                </a:cubicBezTo>
                <a:cubicBezTo>
                  <a:pt x="744" y="522"/>
                  <a:pt x="730" y="492"/>
                  <a:pt x="732" y="450"/>
                </a:cubicBezTo>
                <a:cubicBezTo>
                  <a:pt x="735" y="403"/>
                  <a:pt x="715" y="360"/>
                  <a:pt x="682" y="326"/>
                </a:cubicBezTo>
                <a:cubicBezTo>
                  <a:pt x="645" y="288"/>
                  <a:pt x="608" y="252"/>
                  <a:pt x="571" y="214"/>
                </a:cubicBezTo>
                <a:cubicBezTo>
                  <a:pt x="562" y="206"/>
                  <a:pt x="553" y="201"/>
                  <a:pt x="543" y="207"/>
                </a:cubicBezTo>
                <a:cubicBezTo>
                  <a:pt x="535" y="211"/>
                  <a:pt x="529" y="220"/>
                  <a:pt x="526" y="229"/>
                </a:cubicBezTo>
                <a:cubicBezTo>
                  <a:pt x="524" y="233"/>
                  <a:pt x="528" y="242"/>
                  <a:pt x="532" y="247"/>
                </a:cubicBezTo>
                <a:cubicBezTo>
                  <a:pt x="536" y="254"/>
                  <a:pt x="543" y="259"/>
                  <a:pt x="549" y="265"/>
                </a:cubicBezTo>
                <a:cubicBezTo>
                  <a:pt x="563" y="279"/>
                  <a:pt x="565" y="288"/>
                  <a:pt x="556" y="296"/>
                </a:cubicBezTo>
                <a:cubicBezTo>
                  <a:pt x="544" y="306"/>
                  <a:pt x="536" y="297"/>
                  <a:pt x="527" y="289"/>
                </a:cubicBezTo>
                <a:cubicBezTo>
                  <a:pt x="499" y="260"/>
                  <a:pt x="470" y="231"/>
                  <a:pt x="441" y="203"/>
                </a:cubicBezTo>
                <a:cubicBezTo>
                  <a:pt x="431" y="193"/>
                  <a:pt x="420" y="191"/>
                  <a:pt x="408" y="198"/>
                </a:cubicBezTo>
                <a:cubicBezTo>
                  <a:pt x="397" y="204"/>
                  <a:pt x="394" y="215"/>
                  <a:pt x="397" y="226"/>
                </a:cubicBezTo>
                <a:cubicBezTo>
                  <a:pt x="398" y="231"/>
                  <a:pt x="402" y="236"/>
                  <a:pt x="405" y="240"/>
                </a:cubicBezTo>
                <a:cubicBezTo>
                  <a:pt x="435" y="270"/>
                  <a:pt x="465" y="300"/>
                  <a:pt x="495" y="330"/>
                </a:cubicBezTo>
                <a:cubicBezTo>
                  <a:pt x="499" y="335"/>
                  <a:pt x="501" y="343"/>
                  <a:pt x="500" y="349"/>
                </a:cubicBezTo>
                <a:cubicBezTo>
                  <a:pt x="500" y="352"/>
                  <a:pt x="492" y="359"/>
                  <a:pt x="489" y="358"/>
                </a:cubicBezTo>
                <a:cubicBezTo>
                  <a:pt x="482" y="357"/>
                  <a:pt x="474" y="354"/>
                  <a:pt x="469" y="349"/>
                </a:cubicBezTo>
                <a:cubicBezTo>
                  <a:pt x="431" y="311"/>
                  <a:pt x="393" y="273"/>
                  <a:pt x="356" y="235"/>
                </a:cubicBezTo>
                <a:cubicBezTo>
                  <a:pt x="348" y="227"/>
                  <a:pt x="339" y="221"/>
                  <a:pt x="326" y="225"/>
                </a:cubicBezTo>
                <a:cubicBezTo>
                  <a:pt x="305" y="232"/>
                  <a:pt x="301" y="254"/>
                  <a:pt x="318" y="272"/>
                </a:cubicBezTo>
                <a:cubicBezTo>
                  <a:pt x="346" y="300"/>
                  <a:pt x="374" y="328"/>
                  <a:pt x="401" y="355"/>
                </a:cubicBezTo>
                <a:cubicBezTo>
                  <a:pt x="413" y="367"/>
                  <a:pt x="424" y="378"/>
                  <a:pt x="435" y="389"/>
                </a:cubicBezTo>
                <a:cubicBezTo>
                  <a:pt x="443" y="397"/>
                  <a:pt x="446" y="406"/>
                  <a:pt x="437" y="414"/>
                </a:cubicBezTo>
                <a:cubicBezTo>
                  <a:pt x="429" y="422"/>
                  <a:pt x="420" y="419"/>
                  <a:pt x="412" y="412"/>
                </a:cubicBezTo>
                <a:cubicBezTo>
                  <a:pt x="383" y="382"/>
                  <a:pt x="353" y="353"/>
                  <a:pt x="324" y="323"/>
                </a:cubicBezTo>
                <a:cubicBezTo>
                  <a:pt x="311" y="311"/>
                  <a:pt x="299" y="309"/>
                  <a:pt x="287" y="318"/>
                </a:cubicBezTo>
                <a:cubicBezTo>
                  <a:pt x="276" y="327"/>
                  <a:pt x="275" y="341"/>
                  <a:pt x="285" y="356"/>
                </a:cubicBezTo>
                <a:cubicBezTo>
                  <a:pt x="289" y="361"/>
                  <a:pt x="294" y="366"/>
                  <a:pt x="299" y="371"/>
                </a:cubicBezTo>
                <a:cubicBezTo>
                  <a:pt x="338" y="410"/>
                  <a:pt x="376" y="449"/>
                  <a:pt x="416" y="488"/>
                </a:cubicBezTo>
                <a:cubicBezTo>
                  <a:pt x="425" y="497"/>
                  <a:pt x="431" y="506"/>
                  <a:pt x="422" y="519"/>
                </a:cubicBezTo>
                <a:cubicBezTo>
                  <a:pt x="414" y="531"/>
                  <a:pt x="405" y="532"/>
                  <a:pt x="390" y="524"/>
                </a:cubicBezTo>
                <a:cubicBezTo>
                  <a:pt x="377" y="517"/>
                  <a:pt x="365" y="509"/>
                  <a:pt x="352" y="502"/>
                </a:cubicBezTo>
                <a:cubicBezTo>
                  <a:pt x="338" y="494"/>
                  <a:pt x="324" y="497"/>
                  <a:pt x="316" y="510"/>
                </a:cubicBezTo>
                <a:cubicBezTo>
                  <a:pt x="308" y="521"/>
                  <a:pt x="311" y="538"/>
                  <a:pt x="323" y="547"/>
                </a:cubicBezTo>
                <a:cubicBezTo>
                  <a:pt x="362" y="572"/>
                  <a:pt x="400" y="597"/>
                  <a:pt x="440" y="621"/>
                </a:cubicBezTo>
                <a:cubicBezTo>
                  <a:pt x="465" y="637"/>
                  <a:pt x="495" y="642"/>
                  <a:pt x="524" y="642"/>
                </a:cubicBezTo>
                <a:cubicBezTo>
                  <a:pt x="543" y="642"/>
                  <a:pt x="562" y="642"/>
                  <a:pt x="581" y="642"/>
                </a:cubicBezTo>
                <a:cubicBezTo>
                  <a:pt x="587" y="642"/>
                  <a:pt x="594" y="643"/>
                  <a:pt x="598" y="647"/>
                </a:cubicBezTo>
                <a:cubicBezTo>
                  <a:pt x="627" y="675"/>
                  <a:pt x="656" y="704"/>
                  <a:pt x="686" y="734"/>
                </a:cubicBezTo>
                <a:close/>
                <a:moveTo>
                  <a:pt x="752" y="380"/>
                </a:moveTo>
                <a:cubicBezTo>
                  <a:pt x="790" y="340"/>
                  <a:pt x="808" y="273"/>
                  <a:pt x="796" y="214"/>
                </a:cubicBezTo>
                <a:cubicBezTo>
                  <a:pt x="775" y="103"/>
                  <a:pt x="669" y="32"/>
                  <a:pt x="558" y="55"/>
                </a:cubicBezTo>
                <a:cubicBezTo>
                  <a:pt x="508" y="65"/>
                  <a:pt x="468" y="91"/>
                  <a:pt x="434" y="127"/>
                </a:cubicBezTo>
                <a:cubicBezTo>
                  <a:pt x="419" y="142"/>
                  <a:pt x="412" y="142"/>
                  <a:pt x="398" y="127"/>
                </a:cubicBezTo>
                <a:cubicBezTo>
                  <a:pt x="365" y="93"/>
                  <a:pt x="327" y="66"/>
                  <a:pt x="279" y="56"/>
                </a:cubicBezTo>
                <a:cubicBezTo>
                  <a:pt x="202" y="40"/>
                  <a:pt x="135" y="59"/>
                  <a:pt x="81" y="120"/>
                </a:cubicBezTo>
                <a:cubicBezTo>
                  <a:pt x="10" y="199"/>
                  <a:pt x="17" y="322"/>
                  <a:pt x="93" y="398"/>
                </a:cubicBezTo>
                <a:cubicBezTo>
                  <a:pt x="197" y="500"/>
                  <a:pt x="300" y="604"/>
                  <a:pt x="403" y="707"/>
                </a:cubicBezTo>
                <a:cubicBezTo>
                  <a:pt x="407" y="711"/>
                  <a:pt x="411" y="715"/>
                  <a:pt x="416" y="719"/>
                </a:cubicBezTo>
                <a:cubicBezTo>
                  <a:pt x="415" y="718"/>
                  <a:pt x="414" y="716"/>
                  <a:pt x="413" y="715"/>
                </a:cubicBezTo>
                <a:cubicBezTo>
                  <a:pt x="430" y="699"/>
                  <a:pt x="448" y="683"/>
                  <a:pt x="465" y="667"/>
                </a:cubicBezTo>
                <a:cubicBezTo>
                  <a:pt x="456" y="663"/>
                  <a:pt x="446" y="661"/>
                  <a:pt x="438" y="657"/>
                </a:cubicBezTo>
                <a:cubicBezTo>
                  <a:pt x="392" y="628"/>
                  <a:pt x="346" y="600"/>
                  <a:pt x="301" y="569"/>
                </a:cubicBezTo>
                <a:cubicBezTo>
                  <a:pt x="274" y="550"/>
                  <a:pt x="271" y="510"/>
                  <a:pt x="294" y="487"/>
                </a:cubicBezTo>
                <a:cubicBezTo>
                  <a:pt x="307" y="475"/>
                  <a:pt x="325" y="469"/>
                  <a:pt x="341" y="460"/>
                </a:cubicBezTo>
                <a:cubicBezTo>
                  <a:pt x="340" y="458"/>
                  <a:pt x="336" y="454"/>
                  <a:pt x="333" y="451"/>
                </a:cubicBezTo>
                <a:cubicBezTo>
                  <a:pt x="310" y="428"/>
                  <a:pt x="288" y="406"/>
                  <a:pt x="266" y="384"/>
                </a:cubicBezTo>
                <a:cubicBezTo>
                  <a:pt x="240" y="356"/>
                  <a:pt x="240" y="317"/>
                  <a:pt x="267" y="294"/>
                </a:cubicBezTo>
                <a:cubicBezTo>
                  <a:pt x="272" y="289"/>
                  <a:pt x="278" y="286"/>
                  <a:pt x="284" y="282"/>
                </a:cubicBezTo>
                <a:cubicBezTo>
                  <a:pt x="272" y="256"/>
                  <a:pt x="271" y="230"/>
                  <a:pt x="292" y="209"/>
                </a:cubicBezTo>
                <a:cubicBezTo>
                  <a:pt x="314" y="187"/>
                  <a:pt x="340" y="189"/>
                  <a:pt x="366" y="200"/>
                </a:cubicBezTo>
                <a:cubicBezTo>
                  <a:pt x="386" y="156"/>
                  <a:pt x="439" y="150"/>
                  <a:pt x="470" y="186"/>
                </a:cubicBezTo>
                <a:cubicBezTo>
                  <a:pt x="477" y="195"/>
                  <a:pt x="485" y="203"/>
                  <a:pt x="493" y="211"/>
                </a:cubicBezTo>
                <a:cubicBezTo>
                  <a:pt x="496" y="207"/>
                  <a:pt x="498" y="206"/>
                  <a:pt x="498" y="205"/>
                </a:cubicBezTo>
                <a:cubicBezTo>
                  <a:pt x="522" y="167"/>
                  <a:pt x="562" y="161"/>
                  <a:pt x="594" y="193"/>
                </a:cubicBezTo>
                <a:cubicBezTo>
                  <a:pt x="611" y="209"/>
                  <a:pt x="627" y="225"/>
                  <a:pt x="643" y="242"/>
                </a:cubicBezTo>
                <a:cubicBezTo>
                  <a:pt x="683" y="284"/>
                  <a:pt x="732" y="320"/>
                  <a:pt x="752" y="380"/>
                </a:cubicBezTo>
                <a:close/>
              </a:path>
            </a:pathLst>
          </a:custGeom>
          <a:solidFill>
            <a:srgbClr val="5199AD"/>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417047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5498" y="2269791"/>
            <a:ext cx="8229600" cy="1143000"/>
          </a:xfrm>
        </p:spPr>
        <p:txBody>
          <a:bodyPr/>
          <a:lstStyle/>
          <a:p>
            <a:r>
              <a:rPr lang="en-US" sz="4400" dirty="0" smtClean="0"/>
              <a:t>Review</a:t>
            </a:r>
            <a:endParaRPr lang="en-US" sz="4400" dirty="0"/>
          </a:p>
        </p:txBody>
      </p:sp>
      <p:pic>
        <p:nvPicPr>
          <p:cNvPr id="6" name="Picture 5" descr="paper and pen icon" title="paper and pen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379" y="3994485"/>
            <a:ext cx="2147719" cy="2312928"/>
          </a:xfrm>
          <a:prstGeom prst="rect">
            <a:avLst/>
          </a:prstGeom>
        </p:spPr>
      </p:pic>
    </p:spTree>
    <p:custDataLst>
      <p:tags r:id="rId1"/>
    </p:custDataLst>
    <p:extLst>
      <p:ext uri="{BB962C8B-B14F-4D97-AF65-F5344CB8AC3E}">
        <p14:creationId xmlns:p14="http://schemas.microsoft.com/office/powerpoint/2010/main" val="2148486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5498" y="2269791"/>
            <a:ext cx="8229600" cy="1143000"/>
          </a:xfrm>
        </p:spPr>
        <p:txBody>
          <a:bodyPr/>
          <a:lstStyle/>
          <a:p>
            <a:r>
              <a:rPr lang="en-US" sz="4400" dirty="0" smtClean="0"/>
              <a:t>Debrief</a:t>
            </a:r>
            <a:endParaRPr lang="en-US" sz="4400" dirty="0"/>
          </a:p>
        </p:txBody>
      </p:sp>
      <p:pic>
        <p:nvPicPr>
          <p:cNvPr id="6" name="Picture 5" descr="paper and pen icon" title="paper and pen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379" y="3994485"/>
            <a:ext cx="2147719" cy="2312928"/>
          </a:xfrm>
          <a:prstGeom prst="rect">
            <a:avLst/>
          </a:prstGeom>
        </p:spPr>
      </p:pic>
    </p:spTree>
    <p:custDataLst>
      <p:tags r:id="rId1"/>
    </p:custDataLst>
    <p:extLst>
      <p:ext uri="{BB962C8B-B14F-4D97-AF65-F5344CB8AC3E}">
        <p14:creationId xmlns:p14="http://schemas.microsoft.com/office/powerpoint/2010/main" val="243763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ands on banking money skills you need for life logo" title="hands on banking icon"/>
          <p:cNvPicPr>
            <a:picLocks noChangeAspect="1"/>
          </p:cNvPicPr>
          <p:nvPr/>
        </p:nvPicPr>
        <p:blipFill>
          <a:blip r:embed="rId4" cstate="print"/>
          <a:stretch>
            <a:fillRect/>
          </a:stretch>
        </p:blipFill>
        <p:spPr>
          <a:xfrm>
            <a:off x="534389" y="254993"/>
            <a:ext cx="3657600" cy="1030309"/>
          </a:xfrm>
          <a:prstGeom prst="rect">
            <a:avLst/>
          </a:prstGeom>
        </p:spPr>
      </p:pic>
      <p:pic>
        <p:nvPicPr>
          <p:cNvPr id="21" name="Picture 20" descr="a public service provided by wells fargo logo" title="a public service provided by wells fargo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7264" y="221874"/>
            <a:ext cx="963154" cy="1096570"/>
          </a:xfrm>
          <a:prstGeom prst="rect">
            <a:avLst/>
          </a:prstGeom>
        </p:spPr>
      </p:pic>
      <p:sp>
        <p:nvSpPr>
          <p:cNvPr id="2" name="Title 1"/>
          <p:cNvSpPr>
            <a:spLocks noGrp="1"/>
          </p:cNvSpPr>
          <p:nvPr>
            <p:ph type="title"/>
          </p:nvPr>
        </p:nvSpPr>
        <p:spPr>
          <a:xfrm>
            <a:off x="525307" y="1684877"/>
            <a:ext cx="8229600" cy="788815"/>
          </a:xfrm>
        </p:spPr>
        <p:txBody>
          <a:bodyPr/>
          <a:lstStyle/>
          <a:p>
            <a:r>
              <a:rPr lang="en-US" spc="-9" dirty="0">
                <a:latin typeface="Century Gothic" panose="020B0502020202020204" pitchFamily="34" charset="0"/>
              </a:rPr>
              <a:t>Thank </a:t>
            </a:r>
            <a:r>
              <a:rPr lang="en-US" spc="-9" dirty="0" smtClean="0">
                <a:latin typeface="Century Gothic" panose="020B0502020202020204" pitchFamily="34" charset="0"/>
              </a:rPr>
              <a:t>you</a:t>
            </a:r>
            <a:endParaRPr lang="en-US" dirty="0"/>
          </a:p>
        </p:txBody>
      </p:sp>
      <p:sp>
        <p:nvSpPr>
          <p:cNvPr id="4" name="Content Placeholder 3"/>
          <p:cNvSpPr>
            <a:spLocks noGrp="1"/>
          </p:cNvSpPr>
          <p:nvPr>
            <p:ph idx="1"/>
          </p:nvPr>
        </p:nvSpPr>
        <p:spPr>
          <a:xfrm>
            <a:off x="579843" y="2574970"/>
            <a:ext cx="8229600" cy="1607610"/>
          </a:xfrm>
        </p:spPr>
        <p:txBody>
          <a:bodyPr/>
          <a:lstStyle/>
          <a:p>
            <a:pPr defTabSz="1341150">
              <a:spcAft>
                <a:spcPts val="880"/>
              </a:spcAft>
            </a:pPr>
            <a:r>
              <a:rPr lang="en-US" sz="2000" dirty="0" smtClean="0">
                <a:solidFill>
                  <a:srgbClr val="000000">
                    <a:lumMod val="50000"/>
                    <a:lumOff val="50000"/>
                  </a:srgbClr>
                </a:solidFill>
              </a:rPr>
              <a:t>For </a:t>
            </a:r>
            <a:r>
              <a:rPr lang="en-US" sz="2000" dirty="0">
                <a:solidFill>
                  <a:srgbClr val="000000">
                    <a:lumMod val="50000"/>
                    <a:lumOff val="50000"/>
                  </a:srgbClr>
                </a:solidFill>
              </a:rPr>
              <a:t>additional information email us at hobinfo@wellsfargo.com or visit:</a:t>
            </a:r>
          </a:p>
          <a:p>
            <a:pPr defTabSz="1341150"/>
            <a:r>
              <a:rPr lang="en-US" sz="2000" dirty="0">
                <a:solidFill>
                  <a:srgbClr val="000000">
                    <a:lumMod val="50000"/>
                    <a:lumOff val="50000"/>
                  </a:srgbClr>
                </a:solidFill>
              </a:rPr>
              <a:t>https://handsonbanking.org</a:t>
            </a:r>
          </a:p>
          <a:p>
            <a:pPr defTabSz="1341150"/>
            <a:r>
              <a:rPr lang="en-US" sz="2000" dirty="0">
                <a:solidFill>
                  <a:srgbClr val="000000">
                    <a:lumMod val="50000"/>
                    <a:lumOff val="50000"/>
                  </a:srgbClr>
                </a:solidFill>
              </a:rPr>
              <a:t>https://elfuturoentusmanos.org</a:t>
            </a:r>
            <a:r>
              <a:rPr lang="en-US" sz="2000" spc="-9" dirty="0">
                <a:solidFill>
                  <a:schemeClr val="tx2"/>
                </a:solidFill>
              </a:rPr>
              <a:t> </a:t>
            </a:r>
            <a:endParaRPr lang="en-US" sz="2000" dirty="0">
              <a:solidFill>
                <a:schemeClr val="tx2"/>
              </a:solidFill>
            </a:endParaRPr>
          </a:p>
          <a:p>
            <a:endParaRPr lang="en-US" dirty="0"/>
          </a:p>
        </p:txBody>
      </p:sp>
      <p:sp>
        <p:nvSpPr>
          <p:cNvPr id="8" name="Rectangle 7" descr="blue square" title="blue square"/>
          <p:cNvSpPr/>
          <p:nvPr/>
        </p:nvSpPr>
        <p:spPr>
          <a:xfrm>
            <a:off x="0" y="4419600"/>
            <a:ext cx="9144000" cy="2438400"/>
          </a:xfrm>
          <a:prstGeom prst="rect">
            <a:avLst/>
          </a:prstGeom>
          <a:solidFill>
            <a:srgbClr val="519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latin typeface="Century Gothic" panose="020B0502020202020204" pitchFamily="34" charset="0"/>
              <a:ea typeface="MS PGothic" pitchFamily="34" charset="-128"/>
              <a:cs typeface="Arial" pitchFamily="34" charset="0"/>
            </a:endParaRPr>
          </a:p>
        </p:txBody>
      </p:sp>
      <p:grpSp>
        <p:nvGrpSpPr>
          <p:cNvPr id="7" name="Group 4" descr="thank you icon" title="thank you icon"/>
          <p:cNvGrpSpPr>
            <a:grpSpLocks noChangeAspect="1"/>
          </p:cNvGrpSpPr>
          <p:nvPr/>
        </p:nvGrpSpPr>
        <p:grpSpPr bwMode="auto">
          <a:xfrm rot="20789146">
            <a:off x="3649424" y="4563367"/>
            <a:ext cx="1740333" cy="1966105"/>
            <a:chOff x="2510" y="1742"/>
            <a:chExt cx="740" cy="836"/>
          </a:xfrm>
          <a:solidFill>
            <a:schemeClr val="bg1"/>
          </a:solidFill>
        </p:grpSpPr>
        <p:sp>
          <p:nvSpPr>
            <p:cNvPr id="9" name="Freeform 8"/>
            <p:cNvSpPr>
              <a:spLocks noEditPoints="1"/>
            </p:cNvSpPr>
            <p:nvPr/>
          </p:nvSpPr>
          <p:spPr bwMode="auto">
            <a:xfrm>
              <a:off x="2510" y="1742"/>
              <a:ext cx="740" cy="836"/>
            </a:xfrm>
            <a:custGeom>
              <a:avLst/>
              <a:gdLst>
                <a:gd name="T0" fmla="*/ 384 w 392"/>
                <a:gd name="T1" fmla="*/ 52 h 444"/>
                <a:gd name="T2" fmla="*/ 112 w 392"/>
                <a:gd name="T3" fmla="*/ 52 h 444"/>
                <a:gd name="T4" fmla="*/ 112 w 392"/>
                <a:gd name="T5" fmla="*/ 32 h 444"/>
                <a:gd name="T6" fmla="*/ 79 w 392"/>
                <a:gd name="T7" fmla="*/ 0 h 444"/>
                <a:gd name="T8" fmla="*/ 47 w 392"/>
                <a:gd name="T9" fmla="*/ 32 h 444"/>
                <a:gd name="T10" fmla="*/ 47 w 392"/>
                <a:gd name="T11" fmla="*/ 52 h 444"/>
                <a:gd name="T12" fmla="*/ 8 w 392"/>
                <a:gd name="T13" fmla="*/ 52 h 444"/>
                <a:gd name="T14" fmla="*/ 0 w 392"/>
                <a:gd name="T15" fmla="*/ 52 h 444"/>
                <a:gd name="T16" fmla="*/ 0 w 392"/>
                <a:gd name="T17" fmla="*/ 60 h 444"/>
                <a:gd name="T18" fmla="*/ 0 w 392"/>
                <a:gd name="T19" fmla="*/ 436 h 444"/>
                <a:gd name="T20" fmla="*/ 0 w 392"/>
                <a:gd name="T21" fmla="*/ 444 h 444"/>
                <a:gd name="T22" fmla="*/ 8 w 392"/>
                <a:gd name="T23" fmla="*/ 444 h 444"/>
                <a:gd name="T24" fmla="*/ 384 w 392"/>
                <a:gd name="T25" fmla="*/ 444 h 444"/>
                <a:gd name="T26" fmla="*/ 392 w 392"/>
                <a:gd name="T27" fmla="*/ 444 h 444"/>
                <a:gd name="T28" fmla="*/ 392 w 392"/>
                <a:gd name="T29" fmla="*/ 436 h 444"/>
                <a:gd name="T30" fmla="*/ 392 w 392"/>
                <a:gd name="T31" fmla="*/ 60 h 444"/>
                <a:gd name="T32" fmla="*/ 392 w 392"/>
                <a:gd name="T33" fmla="*/ 52 h 444"/>
                <a:gd name="T34" fmla="*/ 384 w 392"/>
                <a:gd name="T35" fmla="*/ 52 h 444"/>
                <a:gd name="T36" fmla="*/ 65 w 392"/>
                <a:gd name="T37" fmla="*/ 78 h 444"/>
                <a:gd name="T38" fmla="*/ 56 w 392"/>
                <a:gd name="T39" fmla="*/ 87 h 444"/>
                <a:gd name="T40" fmla="*/ 56 w 392"/>
                <a:gd name="T41" fmla="*/ 116 h 444"/>
                <a:gd name="T42" fmla="*/ 84 w 392"/>
                <a:gd name="T43" fmla="*/ 144 h 444"/>
                <a:gd name="T44" fmla="*/ 112 w 392"/>
                <a:gd name="T45" fmla="*/ 116 h 444"/>
                <a:gd name="T46" fmla="*/ 112 w 392"/>
                <a:gd name="T47" fmla="*/ 69 h 444"/>
                <a:gd name="T48" fmla="*/ 375 w 392"/>
                <a:gd name="T49" fmla="*/ 69 h 444"/>
                <a:gd name="T50" fmla="*/ 375 w 392"/>
                <a:gd name="T51" fmla="*/ 427 h 444"/>
                <a:gd name="T52" fmla="*/ 17 w 392"/>
                <a:gd name="T53" fmla="*/ 427 h 444"/>
                <a:gd name="T54" fmla="*/ 17 w 392"/>
                <a:gd name="T55" fmla="*/ 69 h 444"/>
                <a:gd name="T56" fmla="*/ 94 w 392"/>
                <a:gd name="T57" fmla="*/ 69 h 444"/>
                <a:gd name="T58" fmla="*/ 94 w 392"/>
                <a:gd name="T59" fmla="*/ 116 h 444"/>
                <a:gd name="T60" fmla="*/ 84 w 392"/>
                <a:gd name="T61" fmla="*/ 126 h 444"/>
                <a:gd name="T62" fmla="*/ 74 w 392"/>
                <a:gd name="T63" fmla="*/ 116 h 444"/>
                <a:gd name="T64" fmla="*/ 74 w 392"/>
                <a:gd name="T65" fmla="*/ 87 h 444"/>
                <a:gd name="T66" fmla="*/ 65 w 392"/>
                <a:gd name="T67" fmla="*/ 78 h 444"/>
                <a:gd name="T68" fmla="*/ 65 w 392"/>
                <a:gd name="T69" fmla="*/ 32 h 444"/>
                <a:gd name="T70" fmla="*/ 79 w 392"/>
                <a:gd name="T71" fmla="*/ 17 h 444"/>
                <a:gd name="T72" fmla="*/ 94 w 392"/>
                <a:gd name="T73" fmla="*/ 32 h 444"/>
                <a:gd name="T74" fmla="*/ 94 w 392"/>
                <a:gd name="T75" fmla="*/ 52 h 444"/>
                <a:gd name="T76" fmla="*/ 65 w 392"/>
                <a:gd name="T77" fmla="*/ 52 h 444"/>
                <a:gd name="T78" fmla="*/ 65 w 392"/>
                <a:gd name="T79" fmla="*/ 3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444">
                  <a:moveTo>
                    <a:pt x="384" y="52"/>
                  </a:moveTo>
                  <a:cubicBezTo>
                    <a:pt x="112" y="52"/>
                    <a:pt x="112" y="52"/>
                    <a:pt x="112" y="52"/>
                  </a:cubicBezTo>
                  <a:cubicBezTo>
                    <a:pt x="112" y="32"/>
                    <a:pt x="112" y="32"/>
                    <a:pt x="112" y="32"/>
                  </a:cubicBezTo>
                  <a:cubicBezTo>
                    <a:pt x="112" y="14"/>
                    <a:pt x="97" y="0"/>
                    <a:pt x="79" y="0"/>
                  </a:cubicBezTo>
                  <a:cubicBezTo>
                    <a:pt x="62" y="0"/>
                    <a:pt x="47" y="14"/>
                    <a:pt x="47" y="32"/>
                  </a:cubicBezTo>
                  <a:cubicBezTo>
                    <a:pt x="47" y="52"/>
                    <a:pt x="47" y="52"/>
                    <a:pt x="47" y="52"/>
                  </a:cubicBezTo>
                  <a:cubicBezTo>
                    <a:pt x="8" y="52"/>
                    <a:pt x="8" y="52"/>
                    <a:pt x="8" y="52"/>
                  </a:cubicBezTo>
                  <a:cubicBezTo>
                    <a:pt x="0" y="52"/>
                    <a:pt x="0" y="52"/>
                    <a:pt x="0" y="52"/>
                  </a:cubicBezTo>
                  <a:cubicBezTo>
                    <a:pt x="0" y="60"/>
                    <a:pt x="0" y="60"/>
                    <a:pt x="0" y="60"/>
                  </a:cubicBezTo>
                  <a:cubicBezTo>
                    <a:pt x="0" y="436"/>
                    <a:pt x="0" y="436"/>
                    <a:pt x="0" y="436"/>
                  </a:cubicBezTo>
                  <a:cubicBezTo>
                    <a:pt x="0" y="444"/>
                    <a:pt x="0" y="444"/>
                    <a:pt x="0" y="444"/>
                  </a:cubicBezTo>
                  <a:cubicBezTo>
                    <a:pt x="8" y="444"/>
                    <a:pt x="8" y="444"/>
                    <a:pt x="8" y="444"/>
                  </a:cubicBezTo>
                  <a:cubicBezTo>
                    <a:pt x="384" y="444"/>
                    <a:pt x="384" y="444"/>
                    <a:pt x="384" y="444"/>
                  </a:cubicBezTo>
                  <a:cubicBezTo>
                    <a:pt x="392" y="444"/>
                    <a:pt x="392" y="444"/>
                    <a:pt x="392" y="444"/>
                  </a:cubicBezTo>
                  <a:cubicBezTo>
                    <a:pt x="392" y="436"/>
                    <a:pt x="392" y="436"/>
                    <a:pt x="392" y="436"/>
                  </a:cubicBezTo>
                  <a:cubicBezTo>
                    <a:pt x="392" y="60"/>
                    <a:pt x="392" y="60"/>
                    <a:pt x="392" y="60"/>
                  </a:cubicBezTo>
                  <a:cubicBezTo>
                    <a:pt x="392" y="52"/>
                    <a:pt x="392" y="52"/>
                    <a:pt x="392" y="52"/>
                  </a:cubicBezTo>
                  <a:lnTo>
                    <a:pt x="384" y="52"/>
                  </a:lnTo>
                  <a:close/>
                  <a:moveTo>
                    <a:pt x="65" y="78"/>
                  </a:moveTo>
                  <a:cubicBezTo>
                    <a:pt x="60" y="78"/>
                    <a:pt x="56" y="82"/>
                    <a:pt x="56" y="87"/>
                  </a:cubicBezTo>
                  <a:cubicBezTo>
                    <a:pt x="56" y="116"/>
                    <a:pt x="56" y="116"/>
                    <a:pt x="56" y="116"/>
                  </a:cubicBezTo>
                  <a:cubicBezTo>
                    <a:pt x="56" y="132"/>
                    <a:pt x="69" y="144"/>
                    <a:pt x="84" y="144"/>
                  </a:cubicBezTo>
                  <a:cubicBezTo>
                    <a:pt x="101" y="144"/>
                    <a:pt x="112" y="133"/>
                    <a:pt x="112" y="116"/>
                  </a:cubicBezTo>
                  <a:cubicBezTo>
                    <a:pt x="112" y="69"/>
                    <a:pt x="112" y="69"/>
                    <a:pt x="112" y="69"/>
                  </a:cubicBezTo>
                  <a:cubicBezTo>
                    <a:pt x="375" y="69"/>
                    <a:pt x="375" y="69"/>
                    <a:pt x="375" y="69"/>
                  </a:cubicBezTo>
                  <a:cubicBezTo>
                    <a:pt x="375" y="427"/>
                    <a:pt x="375" y="427"/>
                    <a:pt x="375" y="427"/>
                  </a:cubicBezTo>
                  <a:cubicBezTo>
                    <a:pt x="17" y="427"/>
                    <a:pt x="17" y="427"/>
                    <a:pt x="17" y="427"/>
                  </a:cubicBezTo>
                  <a:cubicBezTo>
                    <a:pt x="17" y="69"/>
                    <a:pt x="17" y="69"/>
                    <a:pt x="17" y="69"/>
                  </a:cubicBezTo>
                  <a:cubicBezTo>
                    <a:pt x="94" y="69"/>
                    <a:pt x="94" y="69"/>
                    <a:pt x="94" y="69"/>
                  </a:cubicBezTo>
                  <a:cubicBezTo>
                    <a:pt x="94" y="116"/>
                    <a:pt x="94" y="116"/>
                    <a:pt x="94" y="116"/>
                  </a:cubicBezTo>
                  <a:cubicBezTo>
                    <a:pt x="94" y="121"/>
                    <a:pt x="93" y="126"/>
                    <a:pt x="84" y="126"/>
                  </a:cubicBezTo>
                  <a:cubicBezTo>
                    <a:pt x="79" y="126"/>
                    <a:pt x="74" y="122"/>
                    <a:pt x="74" y="116"/>
                  </a:cubicBezTo>
                  <a:cubicBezTo>
                    <a:pt x="74" y="87"/>
                    <a:pt x="74" y="87"/>
                    <a:pt x="74" y="87"/>
                  </a:cubicBezTo>
                  <a:cubicBezTo>
                    <a:pt x="74" y="82"/>
                    <a:pt x="70" y="78"/>
                    <a:pt x="65" y="78"/>
                  </a:cubicBezTo>
                  <a:close/>
                  <a:moveTo>
                    <a:pt x="65" y="32"/>
                  </a:moveTo>
                  <a:cubicBezTo>
                    <a:pt x="65" y="24"/>
                    <a:pt x="71" y="17"/>
                    <a:pt x="79" y="17"/>
                  </a:cubicBezTo>
                  <a:cubicBezTo>
                    <a:pt x="88" y="17"/>
                    <a:pt x="94" y="24"/>
                    <a:pt x="94" y="32"/>
                  </a:cubicBezTo>
                  <a:cubicBezTo>
                    <a:pt x="94" y="52"/>
                    <a:pt x="94" y="52"/>
                    <a:pt x="94" y="52"/>
                  </a:cubicBezTo>
                  <a:cubicBezTo>
                    <a:pt x="65" y="52"/>
                    <a:pt x="65" y="52"/>
                    <a:pt x="65" y="52"/>
                  </a:cubicBezTo>
                  <a:lnTo>
                    <a:pt x="6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650" y="2075"/>
              <a:ext cx="105" cy="115"/>
            </a:xfrm>
            <a:custGeom>
              <a:avLst/>
              <a:gdLst>
                <a:gd name="T0" fmla="*/ 22 w 105"/>
                <a:gd name="T1" fmla="*/ 17 h 115"/>
                <a:gd name="T2" fmla="*/ 43 w 105"/>
                <a:gd name="T3" fmla="*/ 17 h 115"/>
                <a:gd name="T4" fmla="*/ 24 w 105"/>
                <a:gd name="T5" fmla="*/ 96 h 115"/>
                <a:gd name="T6" fmla="*/ 11 w 105"/>
                <a:gd name="T7" fmla="*/ 96 h 115"/>
                <a:gd name="T8" fmla="*/ 7 w 105"/>
                <a:gd name="T9" fmla="*/ 115 h 115"/>
                <a:gd name="T10" fmla="*/ 54 w 105"/>
                <a:gd name="T11" fmla="*/ 115 h 115"/>
                <a:gd name="T12" fmla="*/ 60 w 105"/>
                <a:gd name="T13" fmla="*/ 96 h 115"/>
                <a:gd name="T14" fmla="*/ 45 w 105"/>
                <a:gd name="T15" fmla="*/ 96 h 115"/>
                <a:gd name="T16" fmla="*/ 62 w 105"/>
                <a:gd name="T17" fmla="*/ 17 h 115"/>
                <a:gd name="T18" fmla="*/ 83 w 105"/>
                <a:gd name="T19" fmla="*/ 17 h 115"/>
                <a:gd name="T20" fmla="*/ 79 w 105"/>
                <a:gd name="T21" fmla="*/ 36 h 115"/>
                <a:gd name="T22" fmla="*/ 98 w 105"/>
                <a:gd name="T23" fmla="*/ 36 h 115"/>
                <a:gd name="T24" fmla="*/ 105 w 105"/>
                <a:gd name="T25" fmla="*/ 0 h 115"/>
                <a:gd name="T26" fmla="*/ 7 w 105"/>
                <a:gd name="T27" fmla="*/ 0 h 115"/>
                <a:gd name="T28" fmla="*/ 0 w 105"/>
                <a:gd name="T29" fmla="*/ 36 h 115"/>
                <a:gd name="T30" fmla="*/ 19 w 105"/>
                <a:gd name="T31" fmla="*/ 36 h 115"/>
                <a:gd name="T32" fmla="*/ 22 w 105"/>
                <a:gd name="T33" fmla="*/ 1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15">
                  <a:moveTo>
                    <a:pt x="22" y="17"/>
                  </a:moveTo>
                  <a:lnTo>
                    <a:pt x="43" y="17"/>
                  </a:lnTo>
                  <a:lnTo>
                    <a:pt x="24" y="96"/>
                  </a:lnTo>
                  <a:lnTo>
                    <a:pt x="11" y="96"/>
                  </a:lnTo>
                  <a:lnTo>
                    <a:pt x="7" y="115"/>
                  </a:lnTo>
                  <a:lnTo>
                    <a:pt x="54" y="115"/>
                  </a:lnTo>
                  <a:lnTo>
                    <a:pt x="60" y="96"/>
                  </a:lnTo>
                  <a:lnTo>
                    <a:pt x="45" y="96"/>
                  </a:lnTo>
                  <a:lnTo>
                    <a:pt x="62" y="17"/>
                  </a:lnTo>
                  <a:lnTo>
                    <a:pt x="83" y="17"/>
                  </a:lnTo>
                  <a:lnTo>
                    <a:pt x="79" y="36"/>
                  </a:lnTo>
                  <a:lnTo>
                    <a:pt x="98" y="36"/>
                  </a:lnTo>
                  <a:lnTo>
                    <a:pt x="105" y="0"/>
                  </a:lnTo>
                  <a:lnTo>
                    <a:pt x="7" y="0"/>
                  </a:lnTo>
                  <a:lnTo>
                    <a:pt x="0" y="36"/>
                  </a:lnTo>
                  <a:lnTo>
                    <a:pt x="19" y="36"/>
                  </a:lnTo>
                  <a:lnTo>
                    <a:pt x="2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744" y="2062"/>
              <a:ext cx="91" cy="128"/>
            </a:xfrm>
            <a:custGeom>
              <a:avLst/>
              <a:gdLst>
                <a:gd name="T0" fmla="*/ 14 w 48"/>
                <a:gd name="T1" fmla="*/ 9 h 68"/>
                <a:gd name="T2" fmla="*/ 0 w 48"/>
                <a:gd name="T3" fmla="*/ 68 h 68"/>
                <a:gd name="T4" fmla="*/ 10 w 48"/>
                <a:gd name="T5" fmla="*/ 68 h 68"/>
                <a:gd name="T6" fmla="*/ 16 w 48"/>
                <a:gd name="T7" fmla="*/ 44 h 68"/>
                <a:gd name="T8" fmla="*/ 25 w 48"/>
                <a:gd name="T9" fmla="*/ 35 h 68"/>
                <a:gd name="T10" fmla="*/ 30 w 48"/>
                <a:gd name="T11" fmla="*/ 41 h 68"/>
                <a:gd name="T12" fmla="*/ 30 w 48"/>
                <a:gd name="T13" fmla="*/ 44 h 68"/>
                <a:gd name="T14" fmla="*/ 27 w 48"/>
                <a:gd name="T15" fmla="*/ 55 h 68"/>
                <a:gd name="T16" fmla="*/ 26 w 48"/>
                <a:gd name="T17" fmla="*/ 60 h 68"/>
                <a:gd name="T18" fmla="*/ 36 w 48"/>
                <a:gd name="T19" fmla="*/ 68 h 68"/>
                <a:gd name="T20" fmla="*/ 48 w 48"/>
                <a:gd name="T21" fmla="*/ 57 h 68"/>
                <a:gd name="T22" fmla="*/ 44 w 48"/>
                <a:gd name="T23" fmla="*/ 55 h 68"/>
                <a:gd name="T24" fmla="*/ 38 w 48"/>
                <a:gd name="T25" fmla="*/ 62 h 68"/>
                <a:gd name="T26" fmla="*/ 36 w 48"/>
                <a:gd name="T27" fmla="*/ 59 h 68"/>
                <a:gd name="T28" fmla="*/ 37 w 48"/>
                <a:gd name="T29" fmla="*/ 56 h 68"/>
                <a:gd name="T30" fmla="*/ 40 w 48"/>
                <a:gd name="T31" fmla="*/ 45 h 68"/>
                <a:gd name="T32" fmla="*/ 41 w 48"/>
                <a:gd name="T33" fmla="*/ 39 h 68"/>
                <a:gd name="T34" fmla="*/ 30 w 48"/>
                <a:gd name="T35" fmla="*/ 27 h 68"/>
                <a:gd name="T36" fmla="*/ 18 w 48"/>
                <a:gd name="T37" fmla="*/ 35 h 68"/>
                <a:gd name="T38" fmla="*/ 26 w 48"/>
                <a:gd name="T39" fmla="*/ 0 h 68"/>
                <a:gd name="T40" fmla="*/ 8 w 48"/>
                <a:gd name="T41" fmla="*/ 0 h 68"/>
                <a:gd name="T42" fmla="*/ 6 w 48"/>
                <a:gd name="T43" fmla="*/ 9 h 68"/>
                <a:gd name="T44" fmla="*/ 14 w 48"/>
                <a:gd name="T45"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8">
                  <a:moveTo>
                    <a:pt x="14" y="9"/>
                  </a:moveTo>
                  <a:cubicBezTo>
                    <a:pt x="0" y="68"/>
                    <a:pt x="0" y="68"/>
                    <a:pt x="0" y="68"/>
                  </a:cubicBezTo>
                  <a:cubicBezTo>
                    <a:pt x="10" y="68"/>
                    <a:pt x="10" y="68"/>
                    <a:pt x="10" y="68"/>
                  </a:cubicBezTo>
                  <a:cubicBezTo>
                    <a:pt x="16" y="44"/>
                    <a:pt x="16" y="44"/>
                    <a:pt x="16" y="44"/>
                  </a:cubicBezTo>
                  <a:cubicBezTo>
                    <a:pt x="17" y="38"/>
                    <a:pt x="20" y="35"/>
                    <a:pt x="25" y="35"/>
                  </a:cubicBezTo>
                  <a:cubicBezTo>
                    <a:pt x="28" y="35"/>
                    <a:pt x="30" y="37"/>
                    <a:pt x="30" y="41"/>
                  </a:cubicBezTo>
                  <a:cubicBezTo>
                    <a:pt x="30" y="42"/>
                    <a:pt x="30" y="43"/>
                    <a:pt x="30" y="44"/>
                  </a:cubicBezTo>
                  <a:cubicBezTo>
                    <a:pt x="27" y="55"/>
                    <a:pt x="27" y="55"/>
                    <a:pt x="27" y="55"/>
                  </a:cubicBezTo>
                  <a:cubicBezTo>
                    <a:pt x="26" y="57"/>
                    <a:pt x="26" y="58"/>
                    <a:pt x="26" y="60"/>
                  </a:cubicBezTo>
                  <a:cubicBezTo>
                    <a:pt x="26" y="65"/>
                    <a:pt x="29" y="68"/>
                    <a:pt x="36" y="68"/>
                  </a:cubicBezTo>
                  <a:cubicBezTo>
                    <a:pt x="41" y="68"/>
                    <a:pt x="45" y="65"/>
                    <a:pt x="48" y="57"/>
                  </a:cubicBezTo>
                  <a:cubicBezTo>
                    <a:pt x="44" y="55"/>
                    <a:pt x="44" y="55"/>
                    <a:pt x="44" y="55"/>
                  </a:cubicBezTo>
                  <a:cubicBezTo>
                    <a:pt x="42" y="61"/>
                    <a:pt x="40" y="62"/>
                    <a:pt x="38" y="62"/>
                  </a:cubicBezTo>
                  <a:cubicBezTo>
                    <a:pt x="37" y="62"/>
                    <a:pt x="36" y="61"/>
                    <a:pt x="36" y="59"/>
                  </a:cubicBezTo>
                  <a:cubicBezTo>
                    <a:pt x="36" y="58"/>
                    <a:pt x="37" y="57"/>
                    <a:pt x="37" y="56"/>
                  </a:cubicBezTo>
                  <a:cubicBezTo>
                    <a:pt x="40" y="45"/>
                    <a:pt x="40" y="45"/>
                    <a:pt x="40" y="45"/>
                  </a:cubicBezTo>
                  <a:cubicBezTo>
                    <a:pt x="40" y="43"/>
                    <a:pt x="41" y="41"/>
                    <a:pt x="41" y="39"/>
                  </a:cubicBezTo>
                  <a:cubicBezTo>
                    <a:pt x="41" y="31"/>
                    <a:pt x="36" y="27"/>
                    <a:pt x="30" y="27"/>
                  </a:cubicBezTo>
                  <a:cubicBezTo>
                    <a:pt x="25" y="27"/>
                    <a:pt x="20" y="31"/>
                    <a:pt x="18" y="35"/>
                  </a:cubicBezTo>
                  <a:cubicBezTo>
                    <a:pt x="26" y="0"/>
                    <a:pt x="26" y="0"/>
                    <a:pt x="26" y="0"/>
                  </a:cubicBezTo>
                  <a:cubicBezTo>
                    <a:pt x="8" y="0"/>
                    <a:pt x="8" y="0"/>
                    <a:pt x="8" y="0"/>
                  </a:cubicBezTo>
                  <a:cubicBezTo>
                    <a:pt x="6" y="9"/>
                    <a:pt x="6" y="9"/>
                    <a:pt x="6" y="9"/>
                  </a:cubicBezTo>
                  <a:lnTo>
                    <a:pt x="1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2842" y="2113"/>
              <a:ext cx="91" cy="77"/>
            </a:xfrm>
            <a:custGeom>
              <a:avLst/>
              <a:gdLst>
                <a:gd name="T0" fmla="*/ 13 w 48"/>
                <a:gd name="T1" fmla="*/ 41 h 41"/>
                <a:gd name="T2" fmla="*/ 28 w 48"/>
                <a:gd name="T3" fmla="*/ 32 h 41"/>
                <a:gd name="T4" fmla="*/ 36 w 48"/>
                <a:gd name="T5" fmla="*/ 41 h 41"/>
                <a:gd name="T6" fmla="*/ 48 w 48"/>
                <a:gd name="T7" fmla="*/ 30 h 41"/>
                <a:gd name="T8" fmla="*/ 44 w 48"/>
                <a:gd name="T9" fmla="*/ 28 h 41"/>
                <a:gd name="T10" fmla="*/ 39 w 48"/>
                <a:gd name="T11" fmla="*/ 35 h 41"/>
                <a:gd name="T12" fmla="*/ 37 w 48"/>
                <a:gd name="T13" fmla="*/ 32 h 41"/>
                <a:gd name="T14" fmla="*/ 38 w 48"/>
                <a:gd name="T15" fmla="*/ 28 h 41"/>
                <a:gd name="T16" fmla="*/ 45 w 48"/>
                <a:gd name="T17" fmla="*/ 0 h 41"/>
                <a:gd name="T18" fmla="*/ 35 w 48"/>
                <a:gd name="T19" fmla="*/ 0 h 41"/>
                <a:gd name="T20" fmla="*/ 33 w 48"/>
                <a:gd name="T21" fmla="*/ 9 h 41"/>
                <a:gd name="T22" fmla="*/ 21 w 48"/>
                <a:gd name="T23" fmla="*/ 0 h 41"/>
                <a:gd name="T24" fmla="*/ 0 w 48"/>
                <a:gd name="T25" fmla="*/ 26 h 41"/>
                <a:gd name="T26" fmla="*/ 13 w 48"/>
                <a:gd name="T27" fmla="*/ 41 h 41"/>
                <a:gd name="T28" fmla="*/ 23 w 48"/>
                <a:gd name="T29" fmla="*/ 9 h 41"/>
                <a:gd name="T30" fmla="*/ 31 w 48"/>
                <a:gd name="T31" fmla="*/ 17 h 41"/>
                <a:gd name="T32" fmla="*/ 18 w 48"/>
                <a:gd name="T33" fmla="*/ 33 h 41"/>
                <a:gd name="T34" fmla="*/ 11 w 48"/>
                <a:gd name="T35" fmla="*/ 24 h 41"/>
                <a:gd name="T36" fmla="*/ 23 w 48"/>
                <a:gd name="T3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41">
                  <a:moveTo>
                    <a:pt x="13" y="41"/>
                  </a:moveTo>
                  <a:cubicBezTo>
                    <a:pt x="20" y="41"/>
                    <a:pt x="24" y="37"/>
                    <a:pt x="28" y="32"/>
                  </a:cubicBezTo>
                  <a:cubicBezTo>
                    <a:pt x="28" y="38"/>
                    <a:pt x="31" y="41"/>
                    <a:pt x="36" y="41"/>
                  </a:cubicBezTo>
                  <a:cubicBezTo>
                    <a:pt x="40" y="41"/>
                    <a:pt x="46" y="39"/>
                    <a:pt x="48" y="30"/>
                  </a:cubicBezTo>
                  <a:cubicBezTo>
                    <a:pt x="44" y="28"/>
                    <a:pt x="44" y="28"/>
                    <a:pt x="44" y="28"/>
                  </a:cubicBezTo>
                  <a:cubicBezTo>
                    <a:pt x="42" y="34"/>
                    <a:pt x="40" y="35"/>
                    <a:pt x="39" y="35"/>
                  </a:cubicBezTo>
                  <a:cubicBezTo>
                    <a:pt x="38" y="35"/>
                    <a:pt x="37" y="34"/>
                    <a:pt x="37" y="32"/>
                  </a:cubicBezTo>
                  <a:cubicBezTo>
                    <a:pt x="37" y="31"/>
                    <a:pt x="37" y="30"/>
                    <a:pt x="38" y="28"/>
                  </a:cubicBezTo>
                  <a:cubicBezTo>
                    <a:pt x="45" y="0"/>
                    <a:pt x="45" y="0"/>
                    <a:pt x="45" y="0"/>
                  </a:cubicBezTo>
                  <a:cubicBezTo>
                    <a:pt x="35" y="0"/>
                    <a:pt x="35" y="0"/>
                    <a:pt x="35" y="0"/>
                  </a:cubicBezTo>
                  <a:cubicBezTo>
                    <a:pt x="33" y="9"/>
                    <a:pt x="33" y="9"/>
                    <a:pt x="33" y="9"/>
                  </a:cubicBezTo>
                  <a:cubicBezTo>
                    <a:pt x="31" y="4"/>
                    <a:pt x="27" y="0"/>
                    <a:pt x="21" y="0"/>
                  </a:cubicBezTo>
                  <a:cubicBezTo>
                    <a:pt x="10" y="0"/>
                    <a:pt x="0" y="12"/>
                    <a:pt x="0" y="26"/>
                  </a:cubicBezTo>
                  <a:cubicBezTo>
                    <a:pt x="0" y="35"/>
                    <a:pt x="6" y="41"/>
                    <a:pt x="13" y="41"/>
                  </a:cubicBezTo>
                  <a:close/>
                  <a:moveTo>
                    <a:pt x="23" y="9"/>
                  </a:moveTo>
                  <a:cubicBezTo>
                    <a:pt x="28" y="9"/>
                    <a:pt x="31" y="12"/>
                    <a:pt x="31" y="17"/>
                  </a:cubicBezTo>
                  <a:cubicBezTo>
                    <a:pt x="31" y="26"/>
                    <a:pt x="25" y="33"/>
                    <a:pt x="18" y="33"/>
                  </a:cubicBezTo>
                  <a:cubicBezTo>
                    <a:pt x="13" y="33"/>
                    <a:pt x="11" y="29"/>
                    <a:pt x="11" y="24"/>
                  </a:cubicBezTo>
                  <a:cubicBezTo>
                    <a:pt x="11" y="16"/>
                    <a:pt x="16" y="9"/>
                    <a:pt x="2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944" y="2113"/>
              <a:ext cx="89" cy="77"/>
            </a:xfrm>
            <a:custGeom>
              <a:avLst/>
              <a:gdLst>
                <a:gd name="T0" fmla="*/ 10 w 47"/>
                <a:gd name="T1" fmla="*/ 41 h 41"/>
                <a:gd name="T2" fmla="*/ 16 w 47"/>
                <a:gd name="T3" fmla="*/ 17 h 41"/>
                <a:gd name="T4" fmla="*/ 25 w 47"/>
                <a:gd name="T5" fmla="*/ 8 h 41"/>
                <a:gd name="T6" fmla="*/ 30 w 47"/>
                <a:gd name="T7" fmla="*/ 14 h 41"/>
                <a:gd name="T8" fmla="*/ 30 w 47"/>
                <a:gd name="T9" fmla="*/ 17 h 41"/>
                <a:gd name="T10" fmla="*/ 27 w 47"/>
                <a:gd name="T11" fmla="*/ 28 h 41"/>
                <a:gd name="T12" fmla="*/ 26 w 47"/>
                <a:gd name="T13" fmla="*/ 33 h 41"/>
                <a:gd name="T14" fmla="*/ 35 w 47"/>
                <a:gd name="T15" fmla="*/ 41 h 41"/>
                <a:gd name="T16" fmla="*/ 47 w 47"/>
                <a:gd name="T17" fmla="*/ 30 h 41"/>
                <a:gd name="T18" fmla="*/ 43 w 47"/>
                <a:gd name="T19" fmla="*/ 28 h 41"/>
                <a:gd name="T20" fmla="*/ 38 w 47"/>
                <a:gd name="T21" fmla="*/ 35 h 41"/>
                <a:gd name="T22" fmla="*/ 36 w 47"/>
                <a:gd name="T23" fmla="*/ 32 h 41"/>
                <a:gd name="T24" fmla="*/ 37 w 47"/>
                <a:gd name="T25" fmla="*/ 29 h 41"/>
                <a:gd name="T26" fmla="*/ 40 w 47"/>
                <a:gd name="T27" fmla="*/ 18 h 41"/>
                <a:gd name="T28" fmla="*/ 41 w 47"/>
                <a:gd name="T29" fmla="*/ 12 h 41"/>
                <a:gd name="T30" fmla="*/ 30 w 47"/>
                <a:gd name="T31" fmla="*/ 0 h 41"/>
                <a:gd name="T32" fmla="*/ 16 w 47"/>
                <a:gd name="T33" fmla="*/ 10 h 41"/>
                <a:gd name="T34" fmla="*/ 18 w 47"/>
                <a:gd name="T35" fmla="*/ 0 h 41"/>
                <a:gd name="T36" fmla="*/ 3 w 47"/>
                <a:gd name="T37" fmla="*/ 0 h 41"/>
                <a:gd name="T38" fmla="*/ 0 w 47"/>
                <a:gd name="T39" fmla="*/ 9 h 41"/>
                <a:gd name="T40" fmla="*/ 8 w 47"/>
                <a:gd name="T41" fmla="*/ 9 h 41"/>
                <a:gd name="T42" fmla="*/ 0 w 47"/>
                <a:gd name="T43" fmla="*/ 41 h 41"/>
                <a:gd name="T44" fmla="*/ 10 w 47"/>
                <a:gd name="T4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1">
                  <a:moveTo>
                    <a:pt x="10" y="41"/>
                  </a:moveTo>
                  <a:cubicBezTo>
                    <a:pt x="16" y="17"/>
                    <a:pt x="16" y="17"/>
                    <a:pt x="16" y="17"/>
                  </a:cubicBezTo>
                  <a:cubicBezTo>
                    <a:pt x="17" y="11"/>
                    <a:pt x="20" y="8"/>
                    <a:pt x="25" y="8"/>
                  </a:cubicBezTo>
                  <a:cubicBezTo>
                    <a:pt x="28" y="8"/>
                    <a:pt x="30" y="10"/>
                    <a:pt x="30" y="14"/>
                  </a:cubicBezTo>
                  <a:cubicBezTo>
                    <a:pt x="30" y="15"/>
                    <a:pt x="30" y="16"/>
                    <a:pt x="30" y="17"/>
                  </a:cubicBezTo>
                  <a:cubicBezTo>
                    <a:pt x="27" y="28"/>
                    <a:pt x="27" y="28"/>
                    <a:pt x="27" y="28"/>
                  </a:cubicBezTo>
                  <a:cubicBezTo>
                    <a:pt x="26" y="30"/>
                    <a:pt x="26" y="31"/>
                    <a:pt x="26" y="33"/>
                  </a:cubicBezTo>
                  <a:cubicBezTo>
                    <a:pt x="26" y="38"/>
                    <a:pt x="29" y="41"/>
                    <a:pt x="35" y="41"/>
                  </a:cubicBezTo>
                  <a:cubicBezTo>
                    <a:pt x="41" y="41"/>
                    <a:pt x="45" y="38"/>
                    <a:pt x="47" y="30"/>
                  </a:cubicBezTo>
                  <a:cubicBezTo>
                    <a:pt x="43" y="28"/>
                    <a:pt x="43" y="28"/>
                    <a:pt x="43" y="28"/>
                  </a:cubicBezTo>
                  <a:cubicBezTo>
                    <a:pt x="41" y="34"/>
                    <a:pt x="40" y="35"/>
                    <a:pt x="38" y="35"/>
                  </a:cubicBezTo>
                  <a:cubicBezTo>
                    <a:pt x="37" y="35"/>
                    <a:pt x="36" y="34"/>
                    <a:pt x="36" y="32"/>
                  </a:cubicBezTo>
                  <a:cubicBezTo>
                    <a:pt x="36" y="31"/>
                    <a:pt x="36" y="30"/>
                    <a:pt x="37" y="29"/>
                  </a:cubicBezTo>
                  <a:cubicBezTo>
                    <a:pt x="40" y="18"/>
                    <a:pt x="40" y="18"/>
                    <a:pt x="40" y="18"/>
                  </a:cubicBezTo>
                  <a:cubicBezTo>
                    <a:pt x="40" y="16"/>
                    <a:pt x="41" y="14"/>
                    <a:pt x="41" y="12"/>
                  </a:cubicBezTo>
                  <a:cubicBezTo>
                    <a:pt x="41" y="4"/>
                    <a:pt x="36" y="0"/>
                    <a:pt x="30" y="0"/>
                  </a:cubicBezTo>
                  <a:cubicBezTo>
                    <a:pt x="25" y="0"/>
                    <a:pt x="19" y="5"/>
                    <a:pt x="16" y="10"/>
                  </a:cubicBezTo>
                  <a:cubicBezTo>
                    <a:pt x="18" y="0"/>
                    <a:pt x="18" y="0"/>
                    <a:pt x="18" y="0"/>
                  </a:cubicBezTo>
                  <a:cubicBezTo>
                    <a:pt x="3" y="0"/>
                    <a:pt x="3" y="0"/>
                    <a:pt x="3" y="0"/>
                  </a:cubicBezTo>
                  <a:cubicBezTo>
                    <a:pt x="0" y="9"/>
                    <a:pt x="0" y="9"/>
                    <a:pt x="0" y="9"/>
                  </a:cubicBezTo>
                  <a:cubicBezTo>
                    <a:pt x="8" y="9"/>
                    <a:pt x="8" y="9"/>
                    <a:pt x="8" y="9"/>
                  </a:cubicBezTo>
                  <a:cubicBezTo>
                    <a:pt x="0" y="41"/>
                    <a:pt x="0" y="41"/>
                    <a:pt x="0" y="41"/>
                  </a:cubicBezTo>
                  <a:lnTo>
                    <a:pt x="1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039" y="2062"/>
              <a:ext cx="79" cy="128"/>
            </a:xfrm>
            <a:custGeom>
              <a:avLst/>
              <a:gdLst>
                <a:gd name="T0" fmla="*/ 11 w 42"/>
                <a:gd name="T1" fmla="*/ 68 h 68"/>
                <a:gd name="T2" fmla="*/ 14 w 42"/>
                <a:gd name="T3" fmla="*/ 53 h 68"/>
                <a:gd name="T4" fmla="*/ 18 w 42"/>
                <a:gd name="T5" fmla="*/ 52 h 68"/>
                <a:gd name="T6" fmla="*/ 22 w 42"/>
                <a:gd name="T7" fmla="*/ 62 h 68"/>
                <a:gd name="T8" fmla="*/ 26 w 42"/>
                <a:gd name="T9" fmla="*/ 67 h 68"/>
                <a:gd name="T10" fmla="*/ 31 w 42"/>
                <a:gd name="T11" fmla="*/ 68 h 68"/>
                <a:gd name="T12" fmla="*/ 42 w 42"/>
                <a:gd name="T13" fmla="*/ 55 h 68"/>
                <a:gd name="T14" fmla="*/ 38 w 42"/>
                <a:gd name="T15" fmla="*/ 54 h 68"/>
                <a:gd name="T16" fmla="*/ 34 w 42"/>
                <a:gd name="T17" fmla="*/ 62 h 68"/>
                <a:gd name="T18" fmla="*/ 32 w 42"/>
                <a:gd name="T19" fmla="*/ 61 h 68"/>
                <a:gd name="T20" fmla="*/ 31 w 42"/>
                <a:gd name="T21" fmla="*/ 58 h 68"/>
                <a:gd name="T22" fmla="*/ 27 w 42"/>
                <a:gd name="T23" fmla="*/ 50 h 68"/>
                <a:gd name="T24" fmla="*/ 42 w 42"/>
                <a:gd name="T25" fmla="*/ 34 h 68"/>
                <a:gd name="T26" fmla="*/ 35 w 42"/>
                <a:gd name="T27" fmla="*/ 27 h 68"/>
                <a:gd name="T28" fmla="*/ 29 w 42"/>
                <a:gd name="T29" fmla="*/ 33 h 68"/>
                <a:gd name="T30" fmla="*/ 32 w 42"/>
                <a:gd name="T31" fmla="*/ 37 h 68"/>
                <a:gd name="T32" fmla="*/ 15 w 42"/>
                <a:gd name="T33" fmla="*/ 46 h 68"/>
                <a:gd name="T34" fmla="*/ 26 w 42"/>
                <a:gd name="T35" fmla="*/ 0 h 68"/>
                <a:gd name="T36" fmla="*/ 9 w 42"/>
                <a:gd name="T37" fmla="*/ 0 h 68"/>
                <a:gd name="T38" fmla="*/ 6 w 42"/>
                <a:gd name="T39" fmla="*/ 9 h 68"/>
                <a:gd name="T40" fmla="*/ 14 w 42"/>
                <a:gd name="T41" fmla="*/ 9 h 68"/>
                <a:gd name="T42" fmla="*/ 0 w 42"/>
                <a:gd name="T43" fmla="*/ 68 h 68"/>
                <a:gd name="T44" fmla="*/ 11 w 42"/>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8">
                  <a:moveTo>
                    <a:pt x="11" y="68"/>
                  </a:moveTo>
                  <a:cubicBezTo>
                    <a:pt x="14" y="53"/>
                    <a:pt x="14" y="53"/>
                    <a:pt x="14" y="53"/>
                  </a:cubicBezTo>
                  <a:cubicBezTo>
                    <a:pt x="18" y="52"/>
                    <a:pt x="18" y="52"/>
                    <a:pt x="18" y="52"/>
                  </a:cubicBezTo>
                  <a:cubicBezTo>
                    <a:pt x="22" y="62"/>
                    <a:pt x="22" y="62"/>
                    <a:pt x="22" y="62"/>
                  </a:cubicBezTo>
                  <a:cubicBezTo>
                    <a:pt x="23" y="64"/>
                    <a:pt x="24" y="66"/>
                    <a:pt x="26" y="67"/>
                  </a:cubicBezTo>
                  <a:cubicBezTo>
                    <a:pt x="27" y="68"/>
                    <a:pt x="29" y="68"/>
                    <a:pt x="31" y="68"/>
                  </a:cubicBezTo>
                  <a:cubicBezTo>
                    <a:pt x="35" y="68"/>
                    <a:pt x="40" y="66"/>
                    <a:pt x="42" y="55"/>
                  </a:cubicBezTo>
                  <a:cubicBezTo>
                    <a:pt x="38" y="54"/>
                    <a:pt x="38" y="54"/>
                    <a:pt x="38" y="54"/>
                  </a:cubicBezTo>
                  <a:cubicBezTo>
                    <a:pt x="36" y="60"/>
                    <a:pt x="35" y="62"/>
                    <a:pt x="34" y="62"/>
                  </a:cubicBezTo>
                  <a:cubicBezTo>
                    <a:pt x="33" y="62"/>
                    <a:pt x="33" y="61"/>
                    <a:pt x="32" y="61"/>
                  </a:cubicBezTo>
                  <a:cubicBezTo>
                    <a:pt x="32" y="60"/>
                    <a:pt x="31" y="59"/>
                    <a:pt x="31" y="58"/>
                  </a:cubicBezTo>
                  <a:cubicBezTo>
                    <a:pt x="27" y="50"/>
                    <a:pt x="27" y="50"/>
                    <a:pt x="27" y="50"/>
                  </a:cubicBezTo>
                  <a:cubicBezTo>
                    <a:pt x="37" y="45"/>
                    <a:pt x="42" y="40"/>
                    <a:pt x="42" y="34"/>
                  </a:cubicBezTo>
                  <a:cubicBezTo>
                    <a:pt x="42" y="29"/>
                    <a:pt x="39" y="27"/>
                    <a:pt x="35" y="27"/>
                  </a:cubicBezTo>
                  <a:cubicBezTo>
                    <a:pt x="32" y="27"/>
                    <a:pt x="29" y="29"/>
                    <a:pt x="29" y="33"/>
                  </a:cubicBezTo>
                  <a:cubicBezTo>
                    <a:pt x="29" y="35"/>
                    <a:pt x="30" y="36"/>
                    <a:pt x="32" y="37"/>
                  </a:cubicBezTo>
                  <a:cubicBezTo>
                    <a:pt x="30" y="40"/>
                    <a:pt x="26" y="43"/>
                    <a:pt x="15" y="46"/>
                  </a:cubicBezTo>
                  <a:cubicBezTo>
                    <a:pt x="26" y="0"/>
                    <a:pt x="26" y="0"/>
                    <a:pt x="26" y="0"/>
                  </a:cubicBezTo>
                  <a:cubicBezTo>
                    <a:pt x="9" y="0"/>
                    <a:pt x="9" y="0"/>
                    <a:pt x="9" y="0"/>
                  </a:cubicBezTo>
                  <a:cubicBezTo>
                    <a:pt x="6" y="9"/>
                    <a:pt x="6" y="9"/>
                    <a:pt x="6" y="9"/>
                  </a:cubicBezTo>
                  <a:cubicBezTo>
                    <a:pt x="14" y="9"/>
                    <a:pt x="14" y="9"/>
                    <a:pt x="14" y="9"/>
                  </a:cubicBezTo>
                  <a:cubicBezTo>
                    <a:pt x="0" y="68"/>
                    <a:pt x="0" y="68"/>
                    <a:pt x="0" y="68"/>
                  </a:cubicBezTo>
                  <a:lnTo>
                    <a:pt x="11"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735" y="2256"/>
              <a:ext cx="98" cy="113"/>
            </a:xfrm>
            <a:custGeom>
              <a:avLst/>
              <a:gdLst>
                <a:gd name="T0" fmla="*/ 45 w 52"/>
                <a:gd name="T1" fmla="*/ 0 h 60"/>
                <a:gd name="T2" fmla="*/ 39 w 52"/>
                <a:gd name="T3" fmla="*/ 7 h 60"/>
                <a:gd name="T4" fmla="*/ 43 w 52"/>
                <a:gd name="T5" fmla="*/ 13 h 60"/>
                <a:gd name="T6" fmla="*/ 31 w 52"/>
                <a:gd name="T7" fmla="*/ 31 h 60"/>
                <a:gd name="T8" fmla="*/ 26 w 52"/>
                <a:gd name="T9" fmla="*/ 1 h 60"/>
                <a:gd name="T10" fmla="*/ 13 w 52"/>
                <a:gd name="T11" fmla="*/ 1 h 60"/>
                <a:gd name="T12" fmla="*/ 11 w 52"/>
                <a:gd name="T13" fmla="*/ 10 h 60"/>
                <a:gd name="T14" fmla="*/ 18 w 52"/>
                <a:gd name="T15" fmla="*/ 10 h 60"/>
                <a:gd name="T16" fmla="*/ 24 w 52"/>
                <a:gd name="T17" fmla="*/ 39 h 60"/>
                <a:gd name="T18" fmla="*/ 11 w 52"/>
                <a:gd name="T19" fmla="*/ 51 h 60"/>
                <a:gd name="T20" fmla="*/ 6 w 52"/>
                <a:gd name="T21" fmla="*/ 47 h 60"/>
                <a:gd name="T22" fmla="*/ 0 w 52"/>
                <a:gd name="T23" fmla="*/ 53 h 60"/>
                <a:gd name="T24" fmla="*/ 8 w 52"/>
                <a:gd name="T25" fmla="*/ 60 h 60"/>
                <a:gd name="T26" fmla="*/ 35 w 52"/>
                <a:gd name="T27" fmla="*/ 39 h 60"/>
                <a:gd name="T28" fmla="*/ 52 w 52"/>
                <a:gd name="T29" fmla="*/ 9 h 60"/>
                <a:gd name="T30" fmla="*/ 45 w 52"/>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0">
                  <a:moveTo>
                    <a:pt x="45" y="0"/>
                  </a:moveTo>
                  <a:cubicBezTo>
                    <a:pt x="41" y="0"/>
                    <a:pt x="39" y="3"/>
                    <a:pt x="39" y="7"/>
                  </a:cubicBezTo>
                  <a:cubicBezTo>
                    <a:pt x="39" y="10"/>
                    <a:pt x="40" y="12"/>
                    <a:pt x="43" y="13"/>
                  </a:cubicBezTo>
                  <a:cubicBezTo>
                    <a:pt x="41" y="18"/>
                    <a:pt x="37" y="24"/>
                    <a:pt x="31" y="31"/>
                  </a:cubicBezTo>
                  <a:cubicBezTo>
                    <a:pt x="26" y="1"/>
                    <a:pt x="26" y="1"/>
                    <a:pt x="26" y="1"/>
                  </a:cubicBezTo>
                  <a:cubicBezTo>
                    <a:pt x="13" y="1"/>
                    <a:pt x="13" y="1"/>
                    <a:pt x="13" y="1"/>
                  </a:cubicBezTo>
                  <a:cubicBezTo>
                    <a:pt x="11" y="10"/>
                    <a:pt x="11" y="10"/>
                    <a:pt x="11" y="10"/>
                  </a:cubicBezTo>
                  <a:cubicBezTo>
                    <a:pt x="18" y="10"/>
                    <a:pt x="18" y="10"/>
                    <a:pt x="18" y="10"/>
                  </a:cubicBezTo>
                  <a:cubicBezTo>
                    <a:pt x="24" y="39"/>
                    <a:pt x="24" y="39"/>
                    <a:pt x="24" y="39"/>
                  </a:cubicBezTo>
                  <a:cubicBezTo>
                    <a:pt x="16" y="48"/>
                    <a:pt x="13" y="51"/>
                    <a:pt x="11" y="51"/>
                  </a:cubicBezTo>
                  <a:cubicBezTo>
                    <a:pt x="10" y="49"/>
                    <a:pt x="8" y="47"/>
                    <a:pt x="6" y="47"/>
                  </a:cubicBezTo>
                  <a:cubicBezTo>
                    <a:pt x="2" y="47"/>
                    <a:pt x="0" y="50"/>
                    <a:pt x="0" y="53"/>
                  </a:cubicBezTo>
                  <a:cubicBezTo>
                    <a:pt x="0" y="57"/>
                    <a:pt x="3" y="60"/>
                    <a:pt x="8" y="60"/>
                  </a:cubicBezTo>
                  <a:cubicBezTo>
                    <a:pt x="14" y="60"/>
                    <a:pt x="19" y="58"/>
                    <a:pt x="35" y="39"/>
                  </a:cubicBezTo>
                  <a:cubicBezTo>
                    <a:pt x="50" y="21"/>
                    <a:pt x="52" y="13"/>
                    <a:pt x="52" y="9"/>
                  </a:cubicBezTo>
                  <a:cubicBezTo>
                    <a:pt x="52" y="4"/>
                    <a:pt x="5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2842" y="2256"/>
              <a:ext cx="80" cy="79"/>
            </a:xfrm>
            <a:custGeom>
              <a:avLst/>
              <a:gdLst>
                <a:gd name="T0" fmla="*/ 23 w 42"/>
                <a:gd name="T1" fmla="*/ 0 h 42"/>
                <a:gd name="T2" fmla="*/ 0 w 42"/>
                <a:gd name="T3" fmla="*/ 24 h 42"/>
                <a:gd name="T4" fmla="*/ 19 w 42"/>
                <a:gd name="T5" fmla="*/ 42 h 42"/>
                <a:gd name="T6" fmla="*/ 42 w 42"/>
                <a:gd name="T7" fmla="*/ 19 h 42"/>
                <a:gd name="T8" fmla="*/ 23 w 42"/>
                <a:gd name="T9" fmla="*/ 0 h 42"/>
                <a:gd name="T10" fmla="*/ 20 w 42"/>
                <a:gd name="T11" fmla="*/ 34 h 42"/>
                <a:gd name="T12" fmla="*/ 11 w 42"/>
                <a:gd name="T13" fmla="*/ 24 h 42"/>
                <a:gd name="T14" fmla="*/ 23 w 42"/>
                <a:gd name="T15" fmla="*/ 9 h 42"/>
                <a:gd name="T16" fmla="*/ 32 w 42"/>
                <a:gd name="T17" fmla="*/ 19 h 42"/>
                <a:gd name="T18" fmla="*/ 20 w 42"/>
                <a:gd name="T19"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23" y="0"/>
                  </a:moveTo>
                  <a:cubicBezTo>
                    <a:pt x="10" y="0"/>
                    <a:pt x="0" y="12"/>
                    <a:pt x="0" y="24"/>
                  </a:cubicBezTo>
                  <a:cubicBezTo>
                    <a:pt x="0" y="34"/>
                    <a:pt x="7" y="42"/>
                    <a:pt x="19" y="42"/>
                  </a:cubicBezTo>
                  <a:cubicBezTo>
                    <a:pt x="33" y="42"/>
                    <a:pt x="42" y="31"/>
                    <a:pt x="42" y="19"/>
                  </a:cubicBezTo>
                  <a:cubicBezTo>
                    <a:pt x="42" y="9"/>
                    <a:pt x="35" y="0"/>
                    <a:pt x="23" y="0"/>
                  </a:cubicBezTo>
                  <a:close/>
                  <a:moveTo>
                    <a:pt x="20" y="34"/>
                  </a:moveTo>
                  <a:cubicBezTo>
                    <a:pt x="15" y="34"/>
                    <a:pt x="11" y="30"/>
                    <a:pt x="11" y="24"/>
                  </a:cubicBezTo>
                  <a:cubicBezTo>
                    <a:pt x="11" y="15"/>
                    <a:pt x="16" y="9"/>
                    <a:pt x="23" y="9"/>
                  </a:cubicBezTo>
                  <a:cubicBezTo>
                    <a:pt x="28" y="9"/>
                    <a:pt x="32" y="12"/>
                    <a:pt x="32" y="19"/>
                  </a:cubicBezTo>
                  <a:cubicBezTo>
                    <a:pt x="32" y="27"/>
                    <a:pt x="26"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933" y="2258"/>
              <a:ext cx="89" cy="77"/>
            </a:xfrm>
            <a:custGeom>
              <a:avLst/>
              <a:gdLst>
                <a:gd name="T0" fmla="*/ 4 w 47"/>
                <a:gd name="T1" fmla="*/ 22 h 41"/>
                <a:gd name="T2" fmla="*/ 3 w 47"/>
                <a:gd name="T3" fmla="*/ 30 h 41"/>
                <a:gd name="T4" fmla="*/ 13 w 47"/>
                <a:gd name="T5" fmla="*/ 41 h 41"/>
                <a:gd name="T6" fmla="*/ 27 w 47"/>
                <a:gd name="T7" fmla="*/ 32 h 41"/>
                <a:gd name="T8" fmla="*/ 35 w 47"/>
                <a:gd name="T9" fmla="*/ 41 h 41"/>
                <a:gd name="T10" fmla="*/ 47 w 47"/>
                <a:gd name="T11" fmla="*/ 29 h 41"/>
                <a:gd name="T12" fmla="*/ 43 w 47"/>
                <a:gd name="T13" fmla="*/ 28 h 41"/>
                <a:gd name="T14" fmla="*/ 38 w 47"/>
                <a:gd name="T15" fmla="*/ 34 h 41"/>
                <a:gd name="T16" fmla="*/ 36 w 47"/>
                <a:gd name="T17" fmla="*/ 32 h 41"/>
                <a:gd name="T18" fmla="*/ 37 w 47"/>
                <a:gd name="T19" fmla="*/ 28 h 41"/>
                <a:gd name="T20" fmla="*/ 44 w 47"/>
                <a:gd name="T21" fmla="*/ 0 h 41"/>
                <a:gd name="T22" fmla="*/ 34 w 47"/>
                <a:gd name="T23" fmla="*/ 0 h 41"/>
                <a:gd name="T24" fmla="*/ 28 w 47"/>
                <a:gd name="T25" fmla="*/ 24 h 41"/>
                <a:gd name="T26" fmla="*/ 19 w 47"/>
                <a:gd name="T27" fmla="*/ 33 h 41"/>
                <a:gd name="T28" fmla="*/ 14 w 47"/>
                <a:gd name="T29" fmla="*/ 27 h 41"/>
                <a:gd name="T30" fmla="*/ 14 w 47"/>
                <a:gd name="T31" fmla="*/ 23 h 41"/>
                <a:gd name="T32" fmla="*/ 20 w 47"/>
                <a:gd name="T33" fmla="*/ 0 h 41"/>
                <a:gd name="T34" fmla="*/ 3 w 47"/>
                <a:gd name="T35" fmla="*/ 0 h 41"/>
                <a:gd name="T36" fmla="*/ 0 w 47"/>
                <a:gd name="T37" fmla="*/ 9 h 41"/>
                <a:gd name="T38" fmla="*/ 8 w 47"/>
                <a:gd name="T39" fmla="*/ 9 h 41"/>
                <a:gd name="T40" fmla="*/ 4 w 47"/>
                <a:gd name="T41"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1">
                  <a:moveTo>
                    <a:pt x="4" y="22"/>
                  </a:moveTo>
                  <a:cubicBezTo>
                    <a:pt x="4" y="25"/>
                    <a:pt x="3" y="28"/>
                    <a:pt x="3" y="30"/>
                  </a:cubicBezTo>
                  <a:cubicBezTo>
                    <a:pt x="3" y="37"/>
                    <a:pt x="8" y="41"/>
                    <a:pt x="13" y="41"/>
                  </a:cubicBezTo>
                  <a:cubicBezTo>
                    <a:pt x="18" y="41"/>
                    <a:pt x="23" y="38"/>
                    <a:pt x="27" y="32"/>
                  </a:cubicBezTo>
                  <a:cubicBezTo>
                    <a:pt x="27" y="38"/>
                    <a:pt x="30" y="41"/>
                    <a:pt x="35" y="41"/>
                  </a:cubicBezTo>
                  <a:cubicBezTo>
                    <a:pt x="40" y="41"/>
                    <a:pt x="45" y="39"/>
                    <a:pt x="47" y="29"/>
                  </a:cubicBezTo>
                  <a:cubicBezTo>
                    <a:pt x="43" y="28"/>
                    <a:pt x="43" y="28"/>
                    <a:pt x="43" y="28"/>
                  </a:cubicBezTo>
                  <a:cubicBezTo>
                    <a:pt x="41" y="33"/>
                    <a:pt x="39" y="34"/>
                    <a:pt x="38" y="34"/>
                  </a:cubicBezTo>
                  <a:cubicBezTo>
                    <a:pt x="37" y="34"/>
                    <a:pt x="36" y="34"/>
                    <a:pt x="36" y="32"/>
                  </a:cubicBezTo>
                  <a:cubicBezTo>
                    <a:pt x="36" y="31"/>
                    <a:pt x="37" y="29"/>
                    <a:pt x="37" y="28"/>
                  </a:cubicBezTo>
                  <a:cubicBezTo>
                    <a:pt x="44" y="0"/>
                    <a:pt x="44" y="0"/>
                    <a:pt x="44" y="0"/>
                  </a:cubicBezTo>
                  <a:cubicBezTo>
                    <a:pt x="34" y="0"/>
                    <a:pt x="34" y="0"/>
                    <a:pt x="34" y="0"/>
                  </a:cubicBezTo>
                  <a:cubicBezTo>
                    <a:pt x="28" y="24"/>
                    <a:pt x="28" y="24"/>
                    <a:pt x="28" y="24"/>
                  </a:cubicBezTo>
                  <a:cubicBezTo>
                    <a:pt x="26" y="30"/>
                    <a:pt x="24" y="33"/>
                    <a:pt x="19" y="33"/>
                  </a:cubicBezTo>
                  <a:cubicBezTo>
                    <a:pt x="16" y="33"/>
                    <a:pt x="14" y="31"/>
                    <a:pt x="14" y="27"/>
                  </a:cubicBezTo>
                  <a:cubicBezTo>
                    <a:pt x="14" y="26"/>
                    <a:pt x="14" y="25"/>
                    <a:pt x="14" y="23"/>
                  </a:cubicBezTo>
                  <a:cubicBezTo>
                    <a:pt x="20" y="0"/>
                    <a:pt x="20" y="0"/>
                    <a:pt x="20" y="0"/>
                  </a:cubicBezTo>
                  <a:cubicBezTo>
                    <a:pt x="3" y="0"/>
                    <a:pt x="3" y="0"/>
                    <a:pt x="3" y="0"/>
                  </a:cubicBezTo>
                  <a:cubicBezTo>
                    <a:pt x="0" y="9"/>
                    <a:pt x="0" y="9"/>
                    <a:pt x="0" y="9"/>
                  </a:cubicBezTo>
                  <a:cubicBezTo>
                    <a:pt x="8" y="9"/>
                    <a:pt x="8" y="9"/>
                    <a:pt x="8" y="9"/>
                  </a:cubicBezTo>
                  <a:lnTo>
                    <a:pt x="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230401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273050"/>
            <a:ext cx="8043862" cy="1009650"/>
          </a:xfrm>
        </p:spPr>
        <p:txBody>
          <a:bodyPr/>
          <a:lstStyle/>
          <a:p>
            <a:r>
              <a:rPr lang="en-US" dirty="0"/>
              <a:t>Profile &amp; Budget </a:t>
            </a:r>
            <a:r>
              <a:rPr lang="en-US" dirty="0" smtClean="0"/>
              <a:t>Worksheet</a:t>
            </a:r>
            <a:endParaRPr lang="en-US" dirty="0"/>
          </a:p>
        </p:txBody>
      </p:sp>
      <p:graphicFrame>
        <p:nvGraphicFramePr>
          <p:cNvPr id="3" name="Table 2" descr="table with profile and budget information to be filled in by the user" title="table with profile and budget information to be filled in by the user"/>
          <p:cNvGraphicFramePr>
            <a:graphicFrameLocks noGrp="1"/>
          </p:cNvGraphicFramePr>
          <p:nvPr>
            <p:extLst>
              <p:ext uri="{D42A27DB-BD31-4B8C-83A1-F6EECF244321}">
                <p14:modId xmlns:p14="http://schemas.microsoft.com/office/powerpoint/2010/main" val="703732523"/>
              </p:ext>
            </p:extLst>
          </p:nvPr>
        </p:nvGraphicFramePr>
        <p:xfrm>
          <a:off x="886618" y="1136649"/>
          <a:ext cx="7372352" cy="5376157"/>
        </p:xfrm>
        <a:graphic>
          <a:graphicData uri="http://schemas.openxmlformats.org/drawingml/2006/table">
            <a:tbl>
              <a:tblPr firstRow="1" bandRow="1" bandCol="1">
                <a:tableStyleId>{69012ECD-51FC-41F1-AA8D-1B2483CD663E}</a:tableStyleId>
              </a:tblPr>
              <a:tblGrid>
                <a:gridCol w="1843088">
                  <a:extLst>
                    <a:ext uri="{9D8B030D-6E8A-4147-A177-3AD203B41FA5}">
                      <a16:colId xmlns:a16="http://schemas.microsoft.com/office/drawing/2014/main" val="227484772"/>
                    </a:ext>
                  </a:extLst>
                </a:gridCol>
                <a:gridCol w="1843088">
                  <a:extLst>
                    <a:ext uri="{9D8B030D-6E8A-4147-A177-3AD203B41FA5}">
                      <a16:colId xmlns:a16="http://schemas.microsoft.com/office/drawing/2014/main" val="2172838467"/>
                    </a:ext>
                  </a:extLst>
                </a:gridCol>
                <a:gridCol w="1843088">
                  <a:extLst>
                    <a:ext uri="{9D8B030D-6E8A-4147-A177-3AD203B41FA5}">
                      <a16:colId xmlns:a16="http://schemas.microsoft.com/office/drawing/2014/main" val="3883438065"/>
                    </a:ext>
                  </a:extLst>
                </a:gridCol>
                <a:gridCol w="1843088">
                  <a:extLst>
                    <a:ext uri="{9D8B030D-6E8A-4147-A177-3AD203B41FA5}">
                      <a16:colId xmlns:a16="http://schemas.microsoft.com/office/drawing/2014/main" val="3331414663"/>
                    </a:ext>
                  </a:extLst>
                </a:gridCol>
              </a:tblGrid>
              <a:tr h="985294">
                <a:tc gridSpan="4">
                  <a:txBody>
                    <a:bodyPr/>
                    <a:lstStyle/>
                    <a:p>
                      <a:pPr algn="ctr"/>
                      <a:r>
                        <a:rPr lang="en-US" b="0" dirty="0"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Profession - </a:t>
                      </a:r>
                    </a:p>
                    <a:p>
                      <a:pPr algn="ctr"/>
                      <a:r>
                        <a:rPr lang="en-US" b="0" dirty="0"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Monthly</a:t>
                      </a:r>
                      <a:r>
                        <a:rPr lang="en-US" b="0" baseline="0" dirty="0"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Take Home Pay </a:t>
                      </a:r>
                      <a:r>
                        <a:rPr lang="en-US" b="0" baseline="0" dirty="0"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p>
                  </a:txBody>
                  <a:tcPr anchor="ctr">
                    <a:solidFill>
                      <a:schemeClr val="accent5">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nchor="ctr"/>
                </a:tc>
                <a:extLst>
                  <a:ext uri="{0D108BD9-81ED-4DB2-BD59-A6C34878D82A}">
                    <a16:rowId xmlns:a16="http://schemas.microsoft.com/office/drawing/2014/main" val="542232887"/>
                  </a:ext>
                </a:extLst>
              </a:tr>
              <a:tr h="370840">
                <a:tc>
                  <a:txBody>
                    <a:bodyPr/>
                    <a:lstStyle/>
                    <a:p>
                      <a:r>
                        <a:rPr lang="en-US" dirty="0" smtClean="0">
                          <a:latin typeface="Open Sans Light" panose="020B0306030504020204" pitchFamily="34" charset="0"/>
                          <a:ea typeface="Open Sans Light" panose="020B0306030504020204" pitchFamily="34" charset="0"/>
                          <a:cs typeface="Open Sans Light" panose="020B0306030504020204" pitchFamily="34" charset="0"/>
                        </a:rPr>
                        <a:t>Station</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dirty="0" smtClean="0">
                          <a:latin typeface="Open Sans Light" panose="020B0306030504020204" pitchFamily="34" charset="0"/>
                          <a:ea typeface="Open Sans Light" panose="020B0306030504020204" pitchFamily="34" charset="0"/>
                          <a:cs typeface="Open Sans Light" panose="020B0306030504020204" pitchFamily="34" charset="0"/>
                        </a:rPr>
                        <a:t>Option</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dirty="0" smtClean="0">
                          <a:latin typeface="Open Sans Light" panose="020B0306030504020204" pitchFamily="34" charset="0"/>
                          <a:ea typeface="Open Sans Light" panose="020B0306030504020204" pitchFamily="34" charset="0"/>
                          <a:cs typeface="Open Sans Light" panose="020B0306030504020204" pitchFamily="34" charset="0"/>
                        </a:rPr>
                        <a:t>Cost</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dirty="0" smtClean="0">
                          <a:latin typeface="Open Sans Light" panose="020B0306030504020204" pitchFamily="34" charset="0"/>
                          <a:ea typeface="Open Sans Light" panose="020B0306030504020204" pitchFamily="34" charset="0"/>
                          <a:cs typeface="Open Sans Light" panose="020B0306030504020204" pitchFamily="34" charset="0"/>
                        </a:rPr>
                        <a:t>Remaining</a:t>
                      </a:r>
                      <a:r>
                        <a:rPr lang="en-US" baseline="0" dirty="0" smtClean="0">
                          <a:latin typeface="Open Sans Light" panose="020B0306030504020204" pitchFamily="34" charset="0"/>
                          <a:ea typeface="Open Sans Light" panose="020B0306030504020204" pitchFamily="34" charset="0"/>
                          <a:cs typeface="Open Sans Light" panose="020B0306030504020204" pitchFamily="34" charset="0"/>
                        </a:rPr>
                        <a:t> Balance</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3693849548"/>
                  </a:ext>
                </a:extLst>
              </a:tr>
              <a:tr h="3750783">
                <a:tc>
                  <a:txBody>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2801309158"/>
                  </a:ext>
                </a:extLst>
              </a:tr>
            </a:tbl>
          </a:graphicData>
        </a:graphic>
      </p:graphicFrame>
    </p:spTree>
    <p:custDataLst>
      <p:tags r:id="rId1"/>
    </p:custDataLst>
    <p:extLst>
      <p:ext uri="{BB962C8B-B14F-4D97-AF65-F5344CB8AC3E}">
        <p14:creationId xmlns:p14="http://schemas.microsoft.com/office/powerpoint/2010/main" val="1197608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Profile and Budget Worksheet – </a:t>
            </a:r>
            <a:r>
              <a:rPr lang="en-US" dirty="0" err="1" smtClean="0"/>
              <a:t>Con’t</a:t>
            </a:r>
            <a:r>
              <a:rPr lang="en-US" dirty="0" smtClean="0"/>
              <a:t>.</a:t>
            </a:r>
            <a:endParaRPr lang="en-US" dirty="0"/>
          </a:p>
        </p:txBody>
      </p:sp>
      <p:pic>
        <p:nvPicPr>
          <p:cNvPr id="7" name="Content Placeholder 6" descr="image of a profile and budget worksheet" title="profile and budget worksheet"/>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592731" y="1247106"/>
            <a:ext cx="4139514" cy="5359745"/>
          </a:xfrm>
        </p:spPr>
      </p:pic>
    </p:spTree>
    <p:custDataLst>
      <p:tags r:id="rId1"/>
    </p:custDataLst>
    <p:extLst>
      <p:ext uri="{BB962C8B-B14F-4D97-AF65-F5344CB8AC3E}">
        <p14:creationId xmlns:p14="http://schemas.microsoft.com/office/powerpoint/2010/main" val="91400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5498" y="2269791"/>
            <a:ext cx="8229600" cy="1143000"/>
          </a:xfrm>
        </p:spPr>
        <p:txBody>
          <a:bodyPr/>
          <a:lstStyle/>
          <a:p>
            <a:r>
              <a:rPr lang="en-US" sz="4400" dirty="0" smtClean="0"/>
              <a:t>The Experience</a:t>
            </a:r>
            <a:endParaRPr lang="en-US" sz="4400" dirty="0"/>
          </a:p>
        </p:txBody>
      </p:sp>
      <p:pic>
        <p:nvPicPr>
          <p:cNvPr id="6" name="Picture 5" descr="paper and pen icon" title="paper and pen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379" y="3994485"/>
            <a:ext cx="2147719" cy="2312928"/>
          </a:xfrm>
          <a:prstGeom prst="rect">
            <a:avLst/>
          </a:prstGeom>
        </p:spPr>
      </p:pic>
    </p:spTree>
    <p:custDataLst>
      <p:tags r:id="rId1"/>
    </p:custDataLst>
    <p:extLst>
      <p:ext uri="{BB962C8B-B14F-4D97-AF65-F5344CB8AC3E}">
        <p14:creationId xmlns:p14="http://schemas.microsoft.com/office/powerpoint/2010/main" val="561177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a:t>
            </a:r>
            <a:endParaRPr lang="en-US" dirty="0"/>
          </a:p>
        </p:txBody>
      </p:sp>
      <p:sp>
        <p:nvSpPr>
          <p:cNvPr id="24579" name="Content Placeholder 1"/>
          <p:cNvSpPr>
            <a:spLocks noGrp="1"/>
          </p:cNvSpPr>
          <p:nvPr>
            <p:ph sz="half" idx="1"/>
          </p:nvPr>
        </p:nvSpPr>
        <p:spPr>
          <a:xfrm>
            <a:off x="547730" y="1463675"/>
            <a:ext cx="7056228" cy="1494709"/>
          </a:xfrm>
        </p:spPr>
        <p:txBody>
          <a:bodyPr/>
          <a:lstStyle/>
          <a:p>
            <a:pPr marL="0" indent="0">
              <a:buNone/>
            </a:pPr>
            <a:r>
              <a:rPr lang="en-US" sz="1600" dirty="0" smtClean="0"/>
              <a:t>Select a mobile phone, cable and internet plan below.  It is also acceptable to pick a bundle package (includes cable, internet and home phone) and a mobile phone plan.</a:t>
            </a:r>
            <a:endParaRPr lang="en-US" sz="1600" dirty="0"/>
          </a:p>
        </p:txBody>
      </p:sp>
      <p:graphicFrame>
        <p:nvGraphicFramePr>
          <p:cNvPr id="7" name="Content Placeholder 6" descr="table with information about household communication options" title="table with communication option"/>
          <p:cNvGraphicFramePr>
            <a:graphicFrameLocks noGrp="1"/>
          </p:cNvGraphicFramePr>
          <p:nvPr>
            <p:ph sz="half" idx="2"/>
            <p:extLst>
              <p:ext uri="{D42A27DB-BD31-4B8C-83A1-F6EECF244321}">
                <p14:modId xmlns:p14="http://schemas.microsoft.com/office/powerpoint/2010/main" val="1041260944"/>
              </p:ext>
            </p:extLst>
          </p:nvPr>
        </p:nvGraphicFramePr>
        <p:xfrm>
          <a:off x="538164" y="2606676"/>
          <a:ext cx="8239124" cy="3661408"/>
        </p:xfrm>
        <a:graphic>
          <a:graphicData uri="http://schemas.openxmlformats.org/drawingml/2006/table">
            <a:tbl>
              <a:tblPr firstRow="1" bandRow="1" bandCol="1">
                <a:tableStyleId>{2D5ABB26-0587-4C30-8999-92F81FD0307C}</a:tableStyleId>
              </a:tblPr>
              <a:tblGrid>
                <a:gridCol w="2942973">
                  <a:extLst>
                    <a:ext uri="{9D8B030D-6E8A-4147-A177-3AD203B41FA5}">
                      <a16:colId xmlns:a16="http://schemas.microsoft.com/office/drawing/2014/main" val="3936017157"/>
                    </a:ext>
                  </a:extLst>
                </a:gridCol>
                <a:gridCol w="1572126">
                  <a:extLst>
                    <a:ext uri="{9D8B030D-6E8A-4147-A177-3AD203B41FA5}">
                      <a16:colId xmlns:a16="http://schemas.microsoft.com/office/drawing/2014/main" val="935859941"/>
                    </a:ext>
                  </a:extLst>
                </a:gridCol>
                <a:gridCol w="1664244">
                  <a:extLst>
                    <a:ext uri="{9D8B030D-6E8A-4147-A177-3AD203B41FA5}">
                      <a16:colId xmlns:a16="http://schemas.microsoft.com/office/drawing/2014/main" val="1778910693"/>
                    </a:ext>
                  </a:extLst>
                </a:gridCol>
                <a:gridCol w="2059781">
                  <a:extLst>
                    <a:ext uri="{9D8B030D-6E8A-4147-A177-3AD203B41FA5}">
                      <a16:colId xmlns:a16="http://schemas.microsoft.com/office/drawing/2014/main" val="1371301100"/>
                    </a:ext>
                  </a:extLst>
                </a:gridCol>
              </a:tblGrid>
              <a:tr h="409240">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Mobile Phone</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Cable</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Internet</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Bundle Packages</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463762663"/>
                  </a:ext>
                </a:extLst>
              </a:tr>
              <a:tr h="1084056">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Pre-Paid Cell Phone</a:t>
                      </a:r>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 Plan</a:t>
                      </a:r>
                    </a:p>
                    <a:p>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Includes 200 minutes per month &amp; 100 text per month</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$40</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Add $20 for each person on the plan</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Basic Cable</a:t>
                      </a:r>
                    </a:p>
                    <a:p>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Basic Channels</a:t>
                      </a:r>
                    </a:p>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$65</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B>
                      <a:noFill/>
                    </a:lnB>
                    <a:solidFill>
                      <a:schemeClr val="accent1">
                        <a:lumMod val="20000"/>
                        <a:lumOff val="80000"/>
                      </a:schemeClr>
                    </a:solidFill>
                  </a:tcP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Basic Home Internet</a:t>
                      </a:r>
                    </a:p>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$65</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Basic Bundle</a:t>
                      </a:r>
                    </a:p>
                    <a:p>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Included:</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basic cable, basic internet and home phone</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$95</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60000"/>
                        <a:lumOff val="40000"/>
                      </a:schemeClr>
                    </a:solidFill>
                  </a:tcPr>
                </a:tc>
                <a:extLst>
                  <a:ext uri="{0D108BD9-81ED-4DB2-BD59-A6C34878D82A}">
                    <a16:rowId xmlns:a16="http://schemas.microsoft.com/office/drawing/2014/main" val="3503305873"/>
                  </a:ext>
                </a:extLst>
              </a:tr>
              <a:tr h="1084056">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Basic Cell Phone Plan</a:t>
                      </a:r>
                    </a:p>
                    <a:p>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Included: Unlimited minutes, 100 text and 1GB</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of data</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Add $20 for each person on the plan</a:t>
                      </a:r>
                      <a:endParaRPr lang="en-US" sz="1200" b="1" dirty="0" smtClean="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a:noFill/>
                    </a:lnR>
                    <a:solidFill>
                      <a:schemeClr val="accent1">
                        <a:lumMod val="20000"/>
                        <a:lumOff val="80000"/>
                      </a:schemeClr>
                    </a:solidFill>
                  </a:tcP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Premium Cable</a:t>
                      </a:r>
                    </a:p>
                    <a:p>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Premium </a:t>
                      </a:r>
                      <a:r>
                        <a:rPr lang="en-US" sz="1200" dirty="0" err="1" smtClean="0">
                          <a:latin typeface="Open Sans Light" panose="020B0306030504020204" pitchFamily="34" charset="0"/>
                          <a:ea typeface="Open Sans Light" panose="020B0306030504020204" pitchFamily="34" charset="0"/>
                          <a:cs typeface="Open Sans Light" panose="020B0306030504020204" pitchFamily="34" charset="0"/>
                        </a:rPr>
                        <a:t>Chanels</a:t>
                      </a:r>
                      <a:endParaRPr lang="en-US" sz="1200" dirty="0" smtClean="0">
                        <a:latin typeface="Open Sans Light" panose="020B0306030504020204" pitchFamily="34" charset="0"/>
                        <a:ea typeface="Open Sans Light" panose="020B0306030504020204" pitchFamily="34" charset="0"/>
                        <a:cs typeface="Open Sans Light" panose="020B0306030504020204" pitchFamily="34" charset="0"/>
                      </a:endParaRPr>
                    </a:p>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$85</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High Speed</a:t>
                      </a:r>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 Home Internet</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$85</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a:noFill/>
                    </a:lnL>
                    <a:solidFill>
                      <a:schemeClr val="accent1">
                        <a:lumMod val="20000"/>
                        <a:lumOff val="80000"/>
                      </a:schemeClr>
                    </a:solidFill>
                  </a:tcP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Premium Bundle</a:t>
                      </a:r>
                    </a:p>
                    <a:p>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Included: High</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speed internet, premium cable channels and home phone</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$150</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60000"/>
                        <a:lumOff val="40000"/>
                      </a:schemeClr>
                    </a:solidFill>
                  </a:tcPr>
                </a:tc>
                <a:extLst>
                  <a:ext uri="{0D108BD9-81ED-4DB2-BD59-A6C34878D82A}">
                    <a16:rowId xmlns:a16="http://schemas.microsoft.com/office/drawing/2014/main" val="2646995497"/>
                  </a:ext>
                </a:extLst>
              </a:tr>
              <a:tr h="1084056">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Unlimited Cell Phone Plan</a:t>
                      </a:r>
                    </a:p>
                    <a:p>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Included: Unlimited minutes, unlimited texts, unlimited data</a:t>
                      </a:r>
                    </a:p>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 $120 (covers all people on the plan)</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Basic Streaming</a:t>
                      </a:r>
                    </a:p>
                    <a:p>
                      <a:r>
                        <a:rPr lang="en-US" sz="1200" dirty="0" smtClean="0">
                          <a:latin typeface="Open Sans Light" panose="020B0306030504020204" pitchFamily="34" charset="0"/>
                          <a:ea typeface="Open Sans Light" panose="020B0306030504020204" pitchFamily="34" charset="0"/>
                          <a:cs typeface="Open Sans Light" panose="020B0306030504020204" pitchFamily="34" charset="0"/>
                        </a:rPr>
                        <a:t>Online</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streaming service</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Cost</a:t>
                      </a:r>
                      <a:r>
                        <a:rPr lang="en-US" sz="1200" baseline="0" dirty="0" smtClean="0">
                          <a:latin typeface="Open Sans Light" panose="020B0306030504020204" pitchFamily="34" charset="0"/>
                          <a:ea typeface="Open Sans Light" panose="020B0306030504020204" pitchFamily="34" charset="0"/>
                          <a:cs typeface="Open Sans Light" panose="020B0306030504020204" pitchFamily="34" charset="0"/>
                        </a:rPr>
                        <a:t>: $20</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T>
                      <a:noFill/>
                    </a:lnT>
                    <a:solidFill>
                      <a:schemeClr val="accent1">
                        <a:lumMod val="20000"/>
                        <a:lumOff val="80000"/>
                      </a:schemeClr>
                    </a:solidFill>
                  </a:tcPr>
                </a:tc>
                <a:tc>
                  <a:txBody>
                    <a:bodyPr/>
                    <a:lstStyle/>
                    <a:p>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2905513233"/>
                  </a:ext>
                </a:extLst>
              </a:tr>
            </a:tbl>
          </a:graphicData>
        </a:graphic>
      </p:graphicFrame>
      <p:pic>
        <p:nvPicPr>
          <p:cNvPr id="8" name="Content Placeholder 2" descr="phone icon" title="phon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782678" y="1174918"/>
            <a:ext cx="1164437" cy="116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773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Clothing</a:t>
            </a:r>
            <a:endParaRPr lang="en-US" dirty="0"/>
          </a:p>
        </p:txBody>
      </p:sp>
      <p:sp>
        <p:nvSpPr>
          <p:cNvPr id="24579" name="Content Placeholder 1"/>
          <p:cNvSpPr>
            <a:spLocks noGrp="1"/>
          </p:cNvSpPr>
          <p:nvPr>
            <p:ph sz="half" idx="1"/>
          </p:nvPr>
        </p:nvSpPr>
        <p:spPr>
          <a:xfrm>
            <a:off x="547730" y="2035175"/>
            <a:ext cx="7056228" cy="923209"/>
          </a:xfrm>
        </p:spPr>
        <p:txBody>
          <a:bodyPr/>
          <a:lstStyle/>
          <a:p>
            <a:pPr marL="0" indent="0">
              <a:buNone/>
            </a:pPr>
            <a:r>
              <a:rPr lang="en-US" sz="1600" dirty="0" smtClean="0"/>
              <a:t>Pick your choice for clothing from the options below.  Remember all of the prices shown per adult and per child.  Be sure to make a choice for each member of your family.</a:t>
            </a:r>
            <a:endParaRPr lang="en-US" sz="1600" dirty="0"/>
          </a:p>
        </p:txBody>
      </p:sp>
      <p:graphicFrame>
        <p:nvGraphicFramePr>
          <p:cNvPr id="7" name="Content Placeholder 6" descr="table with clothing options and costs" title="table with clothing options and costs"/>
          <p:cNvGraphicFramePr>
            <a:graphicFrameLocks noGrp="1"/>
          </p:cNvGraphicFramePr>
          <p:nvPr>
            <p:ph sz="half" idx="2"/>
            <p:extLst>
              <p:ext uri="{D42A27DB-BD31-4B8C-83A1-F6EECF244321}">
                <p14:modId xmlns:p14="http://schemas.microsoft.com/office/powerpoint/2010/main" val="467981220"/>
              </p:ext>
            </p:extLst>
          </p:nvPr>
        </p:nvGraphicFramePr>
        <p:xfrm>
          <a:off x="1227975" y="3186984"/>
          <a:ext cx="6375983" cy="2900460"/>
        </p:xfrm>
        <a:graphic>
          <a:graphicData uri="http://schemas.openxmlformats.org/drawingml/2006/table">
            <a:tbl>
              <a:tblPr firstRow="1" bandRow="1">
                <a:tableStyleId>{2D5ABB26-0587-4C30-8999-92F81FD0307C}</a:tableStyleId>
              </a:tblPr>
              <a:tblGrid>
                <a:gridCol w="3098475">
                  <a:extLst>
                    <a:ext uri="{9D8B030D-6E8A-4147-A177-3AD203B41FA5}">
                      <a16:colId xmlns:a16="http://schemas.microsoft.com/office/drawing/2014/main" val="3936017157"/>
                    </a:ext>
                  </a:extLst>
                </a:gridCol>
                <a:gridCol w="3277508">
                  <a:extLst>
                    <a:ext uri="{9D8B030D-6E8A-4147-A177-3AD203B41FA5}">
                      <a16:colId xmlns:a16="http://schemas.microsoft.com/office/drawing/2014/main" val="935859941"/>
                    </a:ext>
                  </a:extLst>
                </a:gridCol>
              </a:tblGrid>
              <a:tr h="966820">
                <a:tc>
                  <a:txBody>
                    <a:bodyPr/>
                    <a:lstStyle/>
                    <a:p>
                      <a:pPr algn="ctr"/>
                      <a:r>
                        <a:rPr lang="en-US" sz="1600" b="1" dirty="0" smtClean="0">
                          <a:latin typeface="Open Sans Light" panose="020B0306030504020204" pitchFamily="34" charset="0"/>
                          <a:ea typeface="Open Sans Light" panose="020B0306030504020204" pitchFamily="34" charset="0"/>
                          <a:cs typeface="Open Sans Light" panose="020B0306030504020204" pitchFamily="34" charset="0"/>
                        </a:rPr>
                        <a:t>Yard Sale</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Adult: $30</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Child: $15</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pPr algn="ctr"/>
                      <a:r>
                        <a:rPr lang="en-US" sz="1600" b="1" dirty="0" smtClean="0">
                          <a:latin typeface="Open Sans Light" panose="020B0306030504020204" pitchFamily="34" charset="0"/>
                          <a:ea typeface="Open Sans Light" panose="020B0306030504020204" pitchFamily="34" charset="0"/>
                          <a:cs typeface="Open Sans Light" panose="020B0306030504020204" pitchFamily="34" charset="0"/>
                        </a:rPr>
                        <a:t>Thrift</a:t>
                      </a:r>
                      <a:r>
                        <a:rPr lang="en-US" sz="1600" b="1" baseline="0" dirty="0" smtClean="0">
                          <a:latin typeface="Open Sans Light" panose="020B0306030504020204" pitchFamily="34" charset="0"/>
                          <a:ea typeface="Open Sans Light" panose="020B0306030504020204" pitchFamily="34" charset="0"/>
                          <a:cs typeface="Open Sans Light" panose="020B0306030504020204" pitchFamily="34" charset="0"/>
                        </a:rPr>
                        <a:t> Stores</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Adult: $40</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Child: $20</a:t>
                      </a:r>
                    </a:p>
                  </a:txBody>
                  <a:tcPr anchor="ctr">
                    <a:solidFill>
                      <a:schemeClr val="accent1">
                        <a:lumMod val="20000"/>
                        <a:lumOff val="80000"/>
                      </a:schemeClr>
                    </a:solidFill>
                  </a:tcPr>
                </a:tc>
                <a:extLst>
                  <a:ext uri="{0D108BD9-81ED-4DB2-BD59-A6C34878D82A}">
                    <a16:rowId xmlns:a16="http://schemas.microsoft.com/office/drawing/2014/main" val="3503305873"/>
                  </a:ext>
                </a:extLst>
              </a:tr>
              <a:tr h="966820">
                <a:tc>
                  <a:txBody>
                    <a:bodyPr/>
                    <a:lstStyle/>
                    <a:p>
                      <a:pPr algn="ctr"/>
                      <a:r>
                        <a:rPr lang="en-US" sz="1600" b="1" dirty="0" smtClean="0">
                          <a:latin typeface="Open Sans Light" panose="020B0306030504020204" pitchFamily="34" charset="0"/>
                          <a:ea typeface="Open Sans Light" panose="020B0306030504020204" pitchFamily="34" charset="0"/>
                          <a:cs typeface="Open Sans Light" panose="020B0306030504020204" pitchFamily="34" charset="0"/>
                        </a:rPr>
                        <a:t>Discount Stores</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Adult: $60</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Child: $30</a:t>
                      </a:r>
                    </a:p>
                  </a:txBody>
                  <a:tcPr anchor="ctr">
                    <a:solidFill>
                      <a:schemeClr val="bg1"/>
                    </a:solidFill>
                  </a:tcPr>
                </a:tc>
                <a:tc>
                  <a:txBody>
                    <a:bodyPr/>
                    <a:lstStyle/>
                    <a:p>
                      <a:pPr algn="ctr"/>
                      <a:r>
                        <a:rPr lang="en-US" sz="1600" b="1" dirty="0" smtClean="0">
                          <a:latin typeface="Open Sans Light" panose="020B0306030504020204" pitchFamily="34" charset="0"/>
                          <a:ea typeface="Open Sans Light" panose="020B0306030504020204" pitchFamily="34" charset="0"/>
                          <a:cs typeface="Open Sans Light" panose="020B0306030504020204" pitchFamily="34" charset="0"/>
                        </a:rPr>
                        <a:t>Department Stores</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Adult: $100</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Child: $50</a:t>
                      </a:r>
                    </a:p>
                  </a:txBody>
                  <a:tcPr anchor="ctr">
                    <a:solidFill>
                      <a:schemeClr val="bg1"/>
                    </a:solidFill>
                  </a:tcPr>
                </a:tc>
                <a:extLst>
                  <a:ext uri="{0D108BD9-81ED-4DB2-BD59-A6C34878D82A}">
                    <a16:rowId xmlns:a16="http://schemas.microsoft.com/office/drawing/2014/main" val="2646995497"/>
                  </a:ext>
                </a:extLst>
              </a:tr>
              <a:tr h="966820">
                <a:tc>
                  <a:txBody>
                    <a:bodyPr/>
                    <a:lstStyle/>
                    <a:p>
                      <a:pPr algn="ctr"/>
                      <a:r>
                        <a:rPr lang="en-US" sz="1600" b="1" dirty="0" smtClean="0">
                          <a:latin typeface="Open Sans Light" panose="020B0306030504020204" pitchFamily="34" charset="0"/>
                          <a:ea typeface="Open Sans Light" panose="020B0306030504020204" pitchFamily="34" charset="0"/>
                          <a:cs typeface="Open Sans Light" panose="020B0306030504020204" pitchFamily="34" charset="0"/>
                        </a:rPr>
                        <a:t>Designer</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Adult: $150</a:t>
                      </a:r>
                    </a:p>
                    <a:p>
                      <a:pPr algn="ctr"/>
                      <a:r>
                        <a:rPr lang="en-US" sz="1600" dirty="0" smtClean="0">
                          <a:latin typeface="Open Sans Light" panose="020B0306030504020204" pitchFamily="34" charset="0"/>
                          <a:ea typeface="Open Sans Light" panose="020B0306030504020204" pitchFamily="34" charset="0"/>
                          <a:cs typeface="Open Sans Light" panose="020B0306030504020204" pitchFamily="34" charset="0"/>
                        </a:rPr>
                        <a:t>Per Child: $75</a:t>
                      </a:r>
                    </a:p>
                  </a:txBody>
                  <a:tcPr anchor="ctr">
                    <a:solidFill>
                      <a:schemeClr val="accent3">
                        <a:lumMod val="20000"/>
                        <a:lumOff val="80000"/>
                      </a:schemeClr>
                    </a:solidFill>
                  </a:tcPr>
                </a:tc>
                <a:tc>
                  <a:txBody>
                    <a:bodyPr/>
                    <a:lstStyle/>
                    <a:p>
                      <a:pPr algn="ct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905513233"/>
                  </a:ext>
                </a:extLst>
              </a:tr>
            </a:tbl>
          </a:graphicData>
        </a:graphic>
      </p:graphicFrame>
      <p:grpSp>
        <p:nvGrpSpPr>
          <p:cNvPr id="6" name="Group 5" descr="hangar with clothes icon" title="hangar with clothes icon"/>
          <p:cNvGrpSpPr/>
          <p:nvPr/>
        </p:nvGrpSpPr>
        <p:grpSpPr>
          <a:xfrm>
            <a:off x="7519737" y="147888"/>
            <a:ext cx="1257550" cy="1416217"/>
            <a:chOff x="7721600" y="374650"/>
            <a:chExt cx="1109663" cy="1187450"/>
          </a:xfrm>
          <a:solidFill>
            <a:srgbClr val="5199AD"/>
          </a:solidFill>
        </p:grpSpPr>
        <p:sp>
          <p:nvSpPr>
            <p:cNvPr id="8" name="Freeform 14"/>
            <p:cNvSpPr>
              <a:spLocks noEditPoints="1"/>
            </p:cNvSpPr>
            <p:nvPr/>
          </p:nvSpPr>
          <p:spPr bwMode="auto">
            <a:xfrm>
              <a:off x="7721600" y="374650"/>
              <a:ext cx="1109663" cy="1187450"/>
            </a:xfrm>
            <a:custGeom>
              <a:avLst/>
              <a:gdLst>
                <a:gd name="T0" fmla="*/ 753 w 929"/>
                <a:gd name="T1" fmla="*/ 533 h 996"/>
                <a:gd name="T2" fmla="*/ 755 w 929"/>
                <a:gd name="T3" fmla="*/ 968 h 996"/>
                <a:gd name="T4" fmla="*/ 715 w 929"/>
                <a:gd name="T5" fmla="*/ 996 h 996"/>
                <a:gd name="T6" fmla="*/ 77 w 929"/>
                <a:gd name="T7" fmla="*/ 992 h 996"/>
                <a:gd name="T8" fmla="*/ 37 w 929"/>
                <a:gd name="T9" fmla="*/ 855 h 996"/>
                <a:gd name="T10" fmla="*/ 36 w 929"/>
                <a:gd name="T11" fmla="*/ 723 h 996"/>
                <a:gd name="T12" fmla="*/ 93 w 929"/>
                <a:gd name="T13" fmla="*/ 584 h 996"/>
                <a:gd name="T14" fmla="*/ 187 w 929"/>
                <a:gd name="T15" fmla="*/ 581 h 996"/>
                <a:gd name="T16" fmla="*/ 114 w 929"/>
                <a:gd name="T17" fmla="*/ 500 h 996"/>
                <a:gd name="T18" fmla="*/ 27 w 929"/>
                <a:gd name="T19" fmla="*/ 365 h 996"/>
                <a:gd name="T20" fmla="*/ 192 w 929"/>
                <a:gd name="T21" fmla="*/ 208 h 996"/>
                <a:gd name="T22" fmla="*/ 361 w 929"/>
                <a:gd name="T23" fmla="*/ 209 h 996"/>
                <a:gd name="T24" fmla="*/ 370 w 929"/>
                <a:gd name="T25" fmla="*/ 226 h 996"/>
                <a:gd name="T26" fmla="*/ 456 w 929"/>
                <a:gd name="T27" fmla="*/ 170 h 996"/>
                <a:gd name="T28" fmla="*/ 485 w 929"/>
                <a:gd name="T29" fmla="*/ 110 h 996"/>
                <a:gd name="T30" fmla="*/ 486 w 929"/>
                <a:gd name="T31" fmla="*/ 47 h 996"/>
                <a:gd name="T32" fmla="*/ 442 w 929"/>
                <a:gd name="T33" fmla="*/ 80 h 996"/>
                <a:gd name="T34" fmla="*/ 403 w 929"/>
                <a:gd name="T35" fmla="*/ 73 h 996"/>
                <a:gd name="T36" fmla="*/ 545 w 929"/>
                <a:gd name="T37" fmla="*/ 53 h 996"/>
                <a:gd name="T38" fmla="*/ 516 w 929"/>
                <a:gd name="T39" fmla="*/ 195 h 996"/>
                <a:gd name="T40" fmla="*/ 576 w 929"/>
                <a:gd name="T41" fmla="*/ 225 h 996"/>
                <a:gd name="T42" fmla="*/ 608 w 929"/>
                <a:gd name="T43" fmla="*/ 180 h 996"/>
                <a:gd name="T44" fmla="*/ 783 w 929"/>
                <a:gd name="T45" fmla="*/ 224 h 996"/>
                <a:gd name="T46" fmla="*/ 918 w 929"/>
                <a:gd name="T47" fmla="*/ 369 h 996"/>
                <a:gd name="T48" fmla="*/ 839 w 929"/>
                <a:gd name="T49" fmla="*/ 489 h 996"/>
                <a:gd name="T50" fmla="*/ 769 w 929"/>
                <a:gd name="T51" fmla="*/ 517 h 996"/>
                <a:gd name="T52" fmla="*/ 756 w 929"/>
                <a:gd name="T53" fmla="*/ 511 h 996"/>
                <a:gd name="T54" fmla="*/ 758 w 929"/>
                <a:gd name="T55" fmla="*/ 258 h 996"/>
                <a:gd name="T56" fmla="*/ 622 w 929"/>
                <a:gd name="T57" fmla="*/ 225 h 996"/>
                <a:gd name="T58" fmla="*/ 320 w 929"/>
                <a:gd name="T59" fmla="*/ 226 h 996"/>
                <a:gd name="T60" fmla="*/ 181 w 929"/>
                <a:gd name="T61" fmla="*/ 262 h 996"/>
                <a:gd name="T62" fmla="*/ 67 w 929"/>
                <a:gd name="T63" fmla="*/ 389 h 996"/>
                <a:gd name="T64" fmla="*/ 193 w 929"/>
                <a:gd name="T65" fmla="*/ 437 h 996"/>
                <a:gd name="T66" fmla="*/ 229 w 929"/>
                <a:gd name="T67" fmla="*/ 452 h 996"/>
                <a:gd name="T68" fmla="*/ 231 w 929"/>
                <a:gd name="T69" fmla="*/ 582 h 996"/>
                <a:gd name="T70" fmla="*/ 440 w 929"/>
                <a:gd name="T71" fmla="*/ 584 h 996"/>
                <a:gd name="T72" fmla="*/ 500 w 929"/>
                <a:gd name="T73" fmla="*/ 722 h 996"/>
                <a:gd name="T74" fmla="*/ 501 w 929"/>
                <a:gd name="T75" fmla="*/ 854 h 996"/>
                <a:gd name="T76" fmla="*/ 519 w 929"/>
                <a:gd name="T77" fmla="*/ 952 h 996"/>
                <a:gd name="T78" fmla="*/ 712 w 929"/>
                <a:gd name="T79" fmla="*/ 927 h 996"/>
                <a:gd name="T80" fmla="*/ 713 w 929"/>
                <a:gd name="T81" fmla="*/ 462 h 996"/>
                <a:gd name="T82" fmla="*/ 757 w 929"/>
                <a:gd name="T83" fmla="*/ 444 h 996"/>
                <a:gd name="T84" fmla="*/ 879 w 929"/>
                <a:gd name="T85" fmla="*/ 386 h 996"/>
                <a:gd name="T86" fmla="*/ 117 w 929"/>
                <a:gd name="T87" fmla="*/ 747 h 996"/>
                <a:gd name="T88" fmla="*/ 58 w 929"/>
                <a:gd name="T89" fmla="*/ 786 h 996"/>
                <a:gd name="T90" fmla="*/ 115 w 929"/>
                <a:gd name="T91" fmla="*/ 831 h 996"/>
                <a:gd name="T92" fmla="*/ 449 w 929"/>
                <a:gd name="T93" fmla="*/ 828 h 996"/>
                <a:gd name="T94" fmla="*/ 448 w 929"/>
                <a:gd name="T95" fmla="*/ 750 h 996"/>
                <a:gd name="T96" fmla="*/ 269 w 929"/>
                <a:gd name="T97" fmla="*/ 747 h 996"/>
                <a:gd name="T98" fmla="*/ 419 w 929"/>
                <a:gd name="T99" fmla="*/ 954 h 996"/>
                <a:gd name="T100" fmla="*/ 480 w 929"/>
                <a:gd name="T101" fmla="*/ 915 h 996"/>
                <a:gd name="T102" fmla="*/ 424 w 929"/>
                <a:gd name="T103" fmla="*/ 871 h 996"/>
                <a:gd name="T104" fmla="*/ 89 w 929"/>
                <a:gd name="T105" fmla="*/ 872 h 996"/>
                <a:gd name="T106" fmla="*/ 92 w 929"/>
                <a:gd name="T107" fmla="*/ 953 h 996"/>
                <a:gd name="T108" fmla="*/ 266 w 929"/>
                <a:gd name="T109" fmla="*/ 954 h 996"/>
                <a:gd name="T110" fmla="*/ 115 w 929"/>
                <a:gd name="T111" fmla="*/ 623 h 996"/>
                <a:gd name="T112" fmla="*/ 57 w 929"/>
                <a:gd name="T113" fmla="*/ 664 h 996"/>
                <a:gd name="T114" fmla="*/ 120 w 929"/>
                <a:gd name="T115" fmla="*/ 706 h 996"/>
                <a:gd name="T116" fmla="*/ 438 w 929"/>
                <a:gd name="T117" fmla="*/ 706 h 996"/>
                <a:gd name="T118" fmla="*/ 439 w 929"/>
                <a:gd name="T119" fmla="*/ 624 h 996"/>
                <a:gd name="T120" fmla="*/ 271 w 929"/>
                <a:gd name="T121" fmla="*/ 623 h 996"/>
                <a:gd name="T122" fmla="*/ 478 w 929"/>
                <a:gd name="T123" fmla="*/ 222 h 996"/>
                <a:gd name="T124" fmla="*/ 391 w 929"/>
                <a:gd name="T125" fmla="*/ 26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9" h="996">
                  <a:moveTo>
                    <a:pt x="756" y="511"/>
                  </a:moveTo>
                  <a:cubicBezTo>
                    <a:pt x="755" y="518"/>
                    <a:pt x="753" y="526"/>
                    <a:pt x="753" y="533"/>
                  </a:cubicBezTo>
                  <a:cubicBezTo>
                    <a:pt x="753" y="662"/>
                    <a:pt x="753" y="791"/>
                    <a:pt x="753" y="920"/>
                  </a:cubicBezTo>
                  <a:cubicBezTo>
                    <a:pt x="753" y="936"/>
                    <a:pt x="756" y="952"/>
                    <a:pt x="755" y="968"/>
                  </a:cubicBezTo>
                  <a:cubicBezTo>
                    <a:pt x="755" y="987"/>
                    <a:pt x="747" y="994"/>
                    <a:pt x="727" y="995"/>
                  </a:cubicBezTo>
                  <a:cubicBezTo>
                    <a:pt x="723" y="996"/>
                    <a:pt x="719" y="996"/>
                    <a:pt x="715" y="996"/>
                  </a:cubicBezTo>
                  <a:cubicBezTo>
                    <a:pt x="512" y="996"/>
                    <a:pt x="309" y="996"/>
                    <a:pt x="107" y="995"/>
                  </a:cubicBezTo>
                  <a:cubicBezTo>
                    <a:pt x="97" y="995"/>
                    <a:pt x="86" y="994"/>
                    <a:pt x="77" y="992"/>
                  </a:cubicBezTo>
                  <a:cubicBezTo>
                    <a:pt x="24" y="978"/>
                    <a:pt x="0" y="921"/>
                    <a:pt x="25" y="873"/>
                  </a:cubicBezTo>
                  <a:cubicBezTo>
                    <a:pt x="29" y="866"/>
                    <a:pt x="34" y="860"/>
                    <a:pt x="37" y="855"/>
                  </a:cubicBezTo>
                  <a:cubicBezTo>
                    <a:pt x="29" y="832"/>
                    <a:pt x="16" y="811"/>
                    <a:pt x="16" y="790"/>
                  </a:cubicBezTo>
                  <a:cubicBezTo>
                    <a:pt x="16" y="768"/>
                    <a:pt x="28" y="747"/>
                    <a:pt x="36" y="723"/>
                  </a:cubicBezTo>
                  <a:cubicBezTo>
                    <a:pt x="31" y="713"/>
                    <a:pt x="23" y="699"/>
                    <a:pt x="19" y="684"/>
                  </a:cubicBezTo>
                  <a:cubicBezTo>
                    <a:pt x="6" y="633"/>
                    <a:pt x="40" y="586"/>
                    <a:pt x="93" y="584"/>
                  </a:cubicBezTo>
                  <a:cubicBezTo>
                    <a:pt x="114" y="583"/>
                    <a:pt x="135" y="584"/>
                    <a:pt x="156" y="583"/>
                  </a:cubicBezTo>
                  <a:cubicBezTo>
                    <a:pt x="166" y="583"/>
                    <a:pt x="175" y="582"/>
                    <a:pt x="187" y="581"/>
                  </a:cubicBezTo>
                  <a:cubicBezTo>
                    <a:pt x="187" y="557"/>
                    <a:pt x="187" y="535"/>
                    <a:pt x="187" y="511"/>
                  </a:cubicBezTo>
                  <a:cubicBezTo>
                    <a:pt x="147" y="534"/>
                    <a:pt x="147" y="535"/>
                    <a:pt x="114" y="500"/>
                  </a:cubicBezTo>
                  <a:cubicBezTo>
                    <a:pt x="85" y="469"/>
                    <a:pt x="56" y="438"/>
                    <a:pt x="27" y="406"/>
                  </a:cubicBezTo>
                  <a:cubicBezTo>
                    <a:pt x="11" y="388"/>
                    <a:pt x="11" y="383"/>
                    <a:pt x="27" y="365"/>
                  </a:cubicBezTo>
                  <a:cubicBezTo>
                    <a:pt x="70" y="318"/>
                    <a:pt x="114" y="271"/>
                    <a:pt x="158" y="226"/>
                  </a:cubicBezTo>
                  <a:cubicBezTo>
                    <a:pt x="167" y="217"/>
                    <a:pt x="180" y="211"/>
                    <a:pt x="192" y="208"/>
                  </a:cubicBezTo>
                  <a:cubicBezTo>
                    <a:pt x="235" y="199"/>
                    <a:pt x="278" y="191"/>
                    <a:pt x="321" y="183"/>
                  </a:cubicBezTo>
                  <a:cubicBezTo>
                    <a:pt x="352" y="177"/>
                    <a:pt x="355" y="179"/>
                    <a:pt x="361" y="209"/>
                  </a:cubicBezTo>
                  <a:cubicBezTo>
                    <a:pt x="361" y="212"/>
                    <a:pt x="362" y="215"/>
                    <a:pt x="363" y="218"/>
                  </a:cubicBezTo>
                  <a:cubicBezTo>
                    <a:pt x="364" y="219"/>
                    <a:pt x="366" y="221"/>
                    <a:pt x="370" y="226"/>
                  </a:cubicBezTo>
                  <a:cubicBezTo>
                    <a:pt x="396" y="212"/>
                    <a:pt x="423" y="198"/>
                    <a:pt x="449" y="183"/>
                  </a:cubicBezTo>
                  <a:cubicBezTo>
                    <a:pt x="453" y="181"/>
                    <a:pt x="455" y="175"/>
                    <a:pt x="456" y="170"/>
                  </a:cubicBezTo>
                  <a:cubicBezTo>
                    <a:pt x="457" y="163"/>
                    <a:pt x="456" y="156"/>
                    <a:pt x="456" y="149"/>
                  </a:cubicBezTo>
                  <a:cubicBezTo>
                    <a:pt x="457" y="121"/>
                    <a:pt x="457" y="121"/>
                    <a:pt x="485" y="110"/>
                  </a:cubicBezTo>
                  <a:cubicBezTo>
                    <a:pt x="500" y="105"/>
                    <a:pt x="508" y="94"/>
                    <a:pt x="509" y="79"/>
                  </a:cubicBezTo>
                  <a:cubicBezTo>
                    <a:pt x="510" y="65"/>
                    <a:pt x="500" y="52"/>
                    <a:pt x="486" y="47"/>
                  </a:cubicBezTo>
                  <a:cubicBezTo>
                    <a:pt x="472" y="43"/>
                    <a:pt x="455" y="49"/>
                    <a:pt x="447" y="63"/>
                  </a:cubicBezTo>
                  <a:cubicBezTo>
                    <a:pt x="444" y="68"/>
                    <a:pt x="443" y="74"/>
                    <a:pt x="442" y="80"/>
                  </a:cubicBezTo>
                  <a:cubicBezTo>
                    <a:pt x="439" y="93"/>
                    <a:pt x="432" y="100"/>
                    <a:pt x="419" y="98"/>
                  </a:cubicBezTo>
                  <a:cubicBezTo>
                    <a:pt x="405" y="95"/>
                    <a:pt x="403" y="84"/>
                    <a:pt x="403" y="73"/>
                  </a:cubicBezTo>
                  <a:cubicBezTo>
                    <a:pt x="403" y="39"/>
                    <a:pt x="431" y="10"/>
                    <a:pt x="467" y="5"/>
                  </a:cubicBezTo>
                  <a:cubicBezTo>
                    <a:pt x="500" y="0"/>
                    <a:pt x="534" y="21"/>
                    <a:pt x="545" y="53"/>
                  </a:cubicBezTo>
                  <a:cubicBezTo>
                    <a:pt x="558" y="87"/>
                    <a:pt x="546" y="121"/>
                    <a:pt x="515" y="142"/>
                  </a:cubicBezTo>
                  <a:cubicBezTo>
                    <a:pt x="488" y="160"/>
                    <a:pt x="488" y="178"/>
                    <a:pt x="516" y="195"/>
                  </a:cubicBezTo>
                  <a:cubicBezTo>
                    <a:pt x="531" y="204"/>
                    <a:pt x="547" y="212"/>
                    <a:pt x="563" y="220"/>
                  </a:cubicBezTo>
                  <a:cubicBezTo>
                    <a:pt x="566" y="222"/>
                    <a:pt x="570" y="223"/>
                    <a:pt x="576" y="225"/>
                  </a:cubicBezTo>
                  <a:cubicBezTo>
                    <a:pt x="578" y="216"/>
                    <a:pt x="580" y="207"/>
                    <a:pt x="582" y="198"/>
                  </a:cubicBezTo>
                  <a:cubicBezTo>
                    <a:pt x="585" y="185"/>
                    <a:pt x="594" y="178"/>
                    <a:pt x="608" y="180"/>
                  </a:cubicBezTo>
                  <a:cubicBezTo>
                    <a:pt x="659" y="190"/>
                    <a:pt x="710" y="200"/>
                    <a:pt x="761" y="211"/>
                  </a:cubicBezTo>
                  <a:cubicBezTo>
                    <a:pt x="769" y="212"/>
                    <a:pt x="777" y="218"/>
                    <a:pt x="783" y="224"/>
                  </a:cubicBezTo>
                  <a:cubicBezTo>
                    <a:pt x="823" y="266"/>
                    <a:pt x="863" y="308"/>
                    <a:pt x="903" y="351"/>
                  </a:cubicBezTo>
                  <a:cubicBezTo>
                    <a:pt x="908" y="356"/>
                    <a:pt x="913" y="363"/>
                    <a:pt x="918" y="369"/>
                  </a:cubicBezTo>
                  <a:cubicBezTo>
                    <a:pt x="929" y="380"/>
                    <a:pt x="929" y="392"/>
                    <a:pt x="918" y="403"/>
                  </a:cubicBezTo>
                  <a:cubicBezTo>
                    <a:pt x="891" y="432"/>
                    <a:pt x="865" y="460"/>
                    <a:pt x="839" y="489"/>
                  </a:cubicBezTo>
                  <a:cubicBezTo>
                    <a:pt x="830" y="498"/>
                    <a:pt x="822" y="507"/>
                    <a:pt x="814" y="515"/>
                  </a:cubicBezTo>
                  <a:cubicBezTo>
                    <a:pt x="796" y="534"/>
                    <a:pt x="790" y="534"/>
                    <a:pt x="769" y="517"/>
                  </a:cubicBezTo>
                  <a:cubicBezTo>
                    <a:pt x="767" y="515"/>
                    <a:pt x="764" y="513"/>
                    <a:pt x="762" y="512"/>
                  </a:cubicBezTo>
                  <a:cubicBezTo>
                    <a:pt x="761" y="511"/>
                    <a:pt x="760" y="511"/>
                    <a:pt x="756" y="511"/>
                  </a:cubicBezTo>
                  <a:close/>
                  <a:moveTo>
                    <a:pt x="879" y="386"/>
                  </a:moveTo>
                  <a:cubicBezTo>
                    <a:pt x="836" y="341"/>
                    <a:pt x="798" y="300"/>
                    <a:pt x="758" y="258"/>
                  </a:cubicBezTo>
                  <a:cubicBezTo>
                    <a:pt x="754" y="254"/>
                    <a:pt x="749" y="250"/>
                    <a:pt x="744" y="249"/>
                  </a:cubicBezTo>
                  <a:cubicBezTo>
                    <a:pt x="704" y="241"/>
                    <a:pt x="664" y="233"/>
                    <a:pt x="622" y="225"/>
                  </a:cubicBezTo>
                  <a:cubicBezTo>
                    <a:pt x="600" y="297"/>
                    <a:pt x="554" y="338"/>
                    <a:pt x="481" y="342"/>
                  </a:cubicBezTo>
                  <a:cubicBezTo>
                    <a:pt x="398" y="346"/>
                    <a:pt x="346" y="303"/>
                    <a:pt x="320" y="226"/>
                  </a:cubicBezTo>
                  <a:cubicBezTo>
                    <a:pt x="279" y="233"/>
                    <a:pt x="241" y="240"/>
                    <a:pt x="203" y="248"/>
                  </a:cubicBezTo>
                  <a:cubicBezTo>
                    <a:pt x="195" y="249"/>
                    <a:pt x="187" y="256"/>
                    <a:pt x="181" y="262"/>
                  </a:cubicBezTo>
                  <a:cubicBezTo>
                    <a:pt x="144" y="300"/>
                    <a:pt x="108" y="339"/>
                    <a:pt x="72" y="378"/>
                  </a:cubicBezTo>
                  <a:cubicBezTo>
                    <a:pt x="70" y="380"/>
                    <a:pt x="69" y="384"/>
                    <a:pt x="67" y="389"/>
                  </a:cubicBezTo>
                  <a:cubicBezTo>
                    <a:pt x="97" y="417"/>
                    <a:pt x="120" y="451"/>
                    <a:pt x="151" y="477"/>
                  </a:cubicBezTo>
                  <a:cubicBezTo>
                    <a:pt x="167" y="462"/>
                    <a:pt x="179" y="448"/>
                    <a:pt x="193" y="437"/>
                  </a:cubicBezTo>
                  <a:cubicBezTo>
                    <a:pt x="199" y="432"/>
                    <a:pt x="209" y="430"/>
                    <a:pt x="217" y="431"/>
                  </a:cubicBezTo>
                  <a:cubicBezTo>
                    <a:pt x="228" y="432"/>
                    <a:pt x="229" y="442"/>
                    <a:pt x="229" y="452"/>
                  </a:cubicBezTo>
                  <a:cubicBezTo>
                    <a:pt x="229" y="484"/>
                    <a:pt x="229" y="516"/>
                    <a:pt x="229" y="548"/>
                  </a:cubicBezTo>
                  <a:cubicBezTo>
                    <a:pt x="229" y="558"/>
                    <a:pt x="230" y="569"/>
                    <a:pt x="231" y="582"/>
                  </a:cubicBezTo>
                  <a:cubicBezTo>
                    <a:pt x="245" y="582"/>
                    <a:pt x="255" y="583"/>
                    <a:pt x="266" y="583"/>
                  </a:cubicBezTo>
                  <a:cubicBezTo>
                    <a:pt x="324" y="584"/>
                    <a:pt x="382" y="583"/>
                    <a:pt x="440" y="584"/>
                  </a:cubicBezTo>
                  <a:cubicBezTo>
                    <a:pt x="502" y="585"/>
                    <a:pt x="538" y="645"/>
                    <a:pt x="512" y="701"/>
                  </a:cubicBezTo>
                  <a:cubicBezTo>
                    <a:pt x="508" y="710"/>
                    <a:pt x="503" y="718"/>
                    <a:pt x="500" y="722"/>
                  </a:cubicBezTo>
                  <a:cubicBezTo>
                    <a:pt x="508" y="747"/>
                    <a:pt x="519" y="768"/>
                    <a:pt x="519" y="788"/>
                  </a:cubicBezTo>
                  <a:cubicBezTo>
                    <a:pt x="519" y="810"/>
                    <a:pt x="508" y="831"/>
                    <a:pt x="501" y="854"/>
                  </a:cubicBezTo>
                  <a:cubicBezTo>
                    <a:pt x="506" y="867"/>
                    <a:pt x="516" y="882"/>
                    <a:pt x="519" y="898"/>
                  </a:cubicBezTo>
                  <a:cubicBezTo>
                    <a:pt x="522" y="915"/>
                    <a:pt x="519" y="933"/>
                    <a:pt x="519" y="952"/>
                  </a:cubicBezTo>
                  <a:cubicBezTo>
                    <a:pt x="582" y="952"/>
                    <a:pt x="646" y="952"/>
                    <a:pt x="711" y="952"/>
                  </a:cubicBezTo>
                  <a:cubicBezTo>
                    <a:pt x="711" y="942"/>
                    <a:pt x="712" y="935"/>
                    <a:pt x="712" y="927"/>
                  </a:cubicBezTo>
                  <a:cubicBezTo>
                    <a:pt x="712" y="821"/>
                    <a:pt x="713" y="715"/>
                    <a:pt x="713" y="609"/>
                  </a:cubicBezTo>
                  <a:cubicBezTo>
                    <a:pt x="713" y="560"/>
                    <a:pt x="712" y="511"/>
                    <a:pt x="713" y="462"/>
                  </a:cubicBezTo>
                  <a:cubicBezTo>
                    <a:pt x="713" y="451"/>
                    <a:pt x="710" y="437"/>
                    <a:pt x="724" y="431"/>
                  </a:cubicBezTo>
                  <a:cubicBezTo>
                    <a:pt x="739" y="424"/>
                    <a:pt x="748" y="434"/>
                    <a:pt x="757" y="444"/>
                  </a:cubicBezTo>
                  <a:cubicBezTo>
                    <a:pt x="767" y="455"/>
                    <a:pt x="778" y="465"/>
                    <a:pt x="791" y="478"/>
                  </a:cubicBezTo>
                  <a:cubicBezTo>
                    <a:pt x="820" y="447"/>
                    <a:pt x="848" y="418"/>
                    <a:pt x="879" y="386"/>
                  </a:cubicBezTo>
                  <a:close/>
                  <a:moveTo>
                    <a:pt x="269" y="747"/>
                  </a:moveTo>
                  <a:cubicBezTo>
                    <a:pt x="218" y="747"/>
                    <a:pt x="168" y="747"/>
                    <a:pt x="117" y="747"/>
                  </a:cubicBezTo>
                  <a:cubicBezTo>
                    <a:pt x="109" y="747"/>
                    <a:pt x="101" y="746"/>
                    <a:pt x="93" y="748"/>
                  </a:cubicBezTo>
                  <a:cubicBezTo>
                    <a:pt x="72" y="752"/>
                    <a:pt x="59" y="767"/>
                    <a:pt x="58" y="786"/>
                  </a:cubicBezTo>
                  <a:cubicBezTo>
                    <a:pt x="57" y="808"/>
                    <a:pt x="69" y="824"/>
                    <a:pt x="91" y="829"/>
                  </a:cubicBezTo>
                  <a:cubicBezTo>
                    <a:pt x="99" y="831"/>
                    <a:pt x="107" y="831"/>
                    <a:pt x="115" y="831"/>
                  </a:cubicBezTo>
                  <a:cubicBezTo>
                    <a:pt x="216" y="831"/>
                    <a:pt x="318" y="831"/>
                    <a:pt x="420" y="831"/>
                  </a:cubicBezTo>
                  <a:cubicBezTo>
                    <a:pt x="430" y="831"/>
                    <a:pt x="440" y="831"/>
                    <a:pt x="449" y="828"/>
                  </a:cubicBezTo>
                  <a:cubicBezTo>
                    <a:pt x="467" y="824"/>
                    <a:pt x="481" y="805"/>
                    <a:pt x="480" y="788"/>
                  </a:cubicBezTo>
                  <a:cubicBezTo>
                    <a:pt x="480" y="771"/>
                    <a:pt x="466" y="754"/>
                    <a:pt x="448" y="750"/>
                  </a:cubicBezTo>
                  <a:cubicBezTo>
                    <a:pt x="439" y="747"/>
                    <a:pt x="429" y="747"/>
                    <a:pt x="419" y="747"/>
                  </a:cubicBezTo>
                  <a:cubicBezTo>
                    <a:pt x="369" y="747"/>
                    <a:pt x="319" y="747"/>
                    <a:pt x="269" y="747"/>
                  </a:cubicBezTo>
                  <a:close/>
                  <a:moveTo>
                    <a:pt x="266" y="954"/>
                  </a:moveTo>
                  <a:cubicBezTo>
                    <a:pt x="317" y="954"/>
                    <a:pt x="368" y="955"/>
                    <a:pt x="419" y="954"/>
                  </a:cubicBezTo>
                  <a:cubicBezTo>
                    <a:pt x="429" y="954"/>
                    <a:pt x="439" y="954"/>
                    <a:pt x="449" y="952"/>
                  </a:cubicBezTo>
                  <a:cubicBezTo>
                    <a:pt x="466" y="948"/>
                    <a:pt x="480" y="931"/>
                    <a:pt x="480" y="915"/>
                  </a:cubicBezTo>
                  <a:cubicBezTo>
                    <a:pt x="480" y="898"/>
                    <a:pt x="473" y="883"/>
                    <a:pt x="456" y="877"/>
                  </a:cubicBezTo>
                  <a:cubicBezTo>
                    <a:pt x="446" y="873"/>
                    <a:pt x="435" y="871"/>
                    <a:pt x="424" y="871"/>
                  </a:cubicBezTo>
                  <a:cubicBezTo>
                    <a:pt x="319" y="870"/>
                    <a:pt x="215" y="870"/>
                    <a:pt x="110" y="871"/>
                  </a:cubicBezTo>
                  <a:cubicBezTo>
                    <a:pt x="103" y="871"/>
                    <a:pt x="95" y="871"/>
                    <a:pt x="89" y="872"/>
                  </a:cubicBezTo>
                  <a:cubicBezTo>
                    <a:pt x="69" y="878"/>
                    <a:pt x="57" y="894"/>
                    <a:pt x="58" y="915"/>
                  </a:cubicBezTo>
                  <a:cubicBezTo>
                    <a:pt x="58" y="936"/>
                    <a:pt x="70" y="949"/>
                    <a:pt x="92" y="953"/>
                  </a:cubicBezTo>
                  <a:cubicBezTo>
                    <a:pt x="101" y="955"/>
                    <a:pt x="110" y="954"/>
                    <a:pt x="119" y="954"/>
                  </a:cubicBezTo>
                  <a:cubicBezTo>
                    <a:pt x="168" y="955"/>
                    <a:pt x="217" y="954"/>
                    <a:pt x="266" y="954"/>
                  </a:cubicBezTo>
                  <a:close/>
                  <a:moveTo>
                    <a:pt x="271" y="623"/>
                  </a:moveTo>
                  <a:cubicBezTo>
                    <a:pt x="219" y="623"/>
                    <a:pt x="167" y="623"/>
                    <a:pt x="115" y="623"/>
                  </a:cubicBezTo>
                  <a:cubicBezTo>
                    <a:pt x="107" y="623"/>
                    <a:pt x="99" y="623"/>
                    <a:pt x="91" y="625"/>
                  </a:cubicBezTo>
                  <a:cubicBezTo>
                    <a:pt x="71" y="628"/>
                    <a:pt x="57" y="645"/>
                    <a:pt x="57" y="664"/>
                  </a:cubicBezTo>
                  <a:cubicBezTo>
                    <a:pt x="57" y="684"/>
                    <a:pt x="72" y="703"/>
                    <a:pt x="93" y="705"/>
                  </a:cubicBezTo>
                  <a:cubicBezTo>
                    <a:pt x="102" y="707"/>
                    <a:pt x="111" y="706"/>
                    <a:pt x="120" y="706"/>
                  </a:cubicBezTo>
                  <a:cubicBezTo>
                    <a:pt x="205" y="706"/>
                    <a:pt x="290" y="706"/>
                    <a:pt x="375" y="706"/>
                  </a:cubicBezTo>
                  <a:cubicBezTo>
                    <a:pt x="396" y="706"/>
                    <a:pt x="417" y="707"/>
                    <a:pt x="438" y="706"/>
                  </a:cubicBezTo>
                  <a:cubicBezTo>
                    <a:pt x="463" y="704"/>
                    <a:pt x="481" y="685"/>
                    <a:pt x="480" y="664"/>
                  </a:cubicBezTo>
                  <a:cubicBezTo>
                    <a:pt x="480" y="643"/>
                    <a:pt x="462" y="626"/>
                    <a:pt x="439" y="624"/>
                  </a:cubicBezTo>
                  <a:cubicBezTo>
                    <a:pt x="432" y="623"/>
                    <a:pt x="425" y="623"/>
                    <a:pt x="418" y="623"/>
                  </a:cubicBezTo>
                  <a:cubicBezTo>
                    <a:pt x="369" y="623"/>
                    <a:pt x="320" y="623"/>
                    <a:pt x="271" y="623"/>
                  </a:cubicBezTo>
                  <a:close/>
                  <a:moveTo>
                    <a:pt x="553" y="263"/>
                  </a:moveTo>
                  <a:cubicBezTo>
                    <a:pt x="528" y="249"/>
                    <a:pt x="503" y="235"/>
                    <a:pt x="478" y="222"/>
                  </a:cubicBezTo>
                  <a:cubicBezTo>
                    <a:pt x="475" y="220"/>
                    <a:pt x="469" y="220"/>
                    <a:pt x="466" y="222"/>
                  </a:cubicBezTo>
                  <a:cubicBezTo>
                    <a:pt x="441" y="235"/>
                    <a:pt x="416" y="249"/>
                    <a:pt x="391" y="263"/>
                  </a:cubicBezTo>
                  <a:cubicBezTo>
                    <a:pt x="431" y="315"/>
                    <a:pt x="511" y="315"/>
                    <a:pt x="553"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0"/>
            <p:cNvSpPr>
              <a:spLocks/>
            </p:cNvSpPr>
            <p:nvPr/>
          </p:nvSpPr>
          <p:spPr bwMode="auto">
            <a:xfrm>
              <a:off x="7845425" y="1289050"/>
              <a:ext cx="398463" cy="49213"/>
            </a:xfrm>
            <a:custGeom>
              <a:avLst/>
              <a:gdLst>
                <a:gd name="T0" fmla="*/ 164 w 334"/>
                <a:gd name="T1" fmla="*/ 41 h 42"/>
                <a:gd name="T2" fmla="*/ 41 w 334"/>
                <a:gd name="T3" fmla="*/ 41 h 42"/>
                <a:gd name="T4" fmla="*/ 17 w 334"/>
                <a:gd name="T5" fmla="*/ 40 h 42"/>
                <a:gd name="T6" fmla="*/ 1 w 334"/>
                <a:gd name="T7" fmla="*/ 21 h 42"/>
                <a:gd name="T8" fmla="*/ 14 w 334"/>
                <a:gd name="T9" fmla="*/ 4 h 42"/>
                <a:gd name="T10" fmla="*/ 37 w 334"/>
                <a:gd name="T11" fmla="*/ 0 h 42"/>
                <a:gd name="T12" fmla="*/ 298 w 334"/>
                <a:gd name="T13" fmla="*/ 0 h 42"/>
                <a:gd name="T14" fmla="*/ 324 w 334"/>
                <a:gd name="T15" fmla="*/ 5 h 42"/>
                <a:gd name="T16" fmla="*/ 333 w 334"/>
                <a:gd name="T17" fmla="*/ 22 h 42"/>
                <a:gd name="T18" fmla="*/ 320 w 334"/>
                <a:gd name="T19" fmla="*/ 39 h 42"/>
                <a:gd name="T20" fmla="*/ 296 w 334"/>
                <a:gd name="T21" fmla="*/ 41 h 42"/>
                <a:gd name="T22" fmla="*/ 164 w 334"/>
                <a:gd name="T23"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42">
                  <a:moveTo>
                    <a:pt x="164" y="41"/>
                  </a:moveTo>
                  <a:cubicBezTo>
                    <a:pt x="123" y="41"/>
                    <a:pt x="82" y="41"/>
                    <a:pt x="41" y="41"/>
                  </a:cubicBezTo>
                  <a:cubicBezTo>
                    <a:pt x="33" y="41"/>
                    <a:pt x="25" y="40"/>
                    <a:pt x="17" y="40"/>
                  </a:cubicBezTo>
                  <a:cubicBezTo>
                    <a:pt x="6" y="39"/>
                    <a:pt x="0" y="31"/>
                    <a:pt x="1" y="21"/>
                  </a:cubicBezTo>
                  <a:cubicBezTo>
                    <a:pt x="2" y="15"/>
                    <a:pt x="8" y="7"/>
                    <a:pt x="14" y="4"/>
                  </a:cubicBezTo>
                  <a:cubicBezTo>
                    <a:pt x="20" y="0"/>
                    <a:pt x="29" y="0"/>
                    <a:pt x="37" y="0"/>
                  </a:cubicBezTo>
                  <a:cubicBezTo>
                    <a:pt x="124" y="0"/>
                    <a:pt x="211" y="0"/>
                    <a:pt x="298" y="0"/>
                  </a:cubicBezTo>
                  <a:cubicBezTo>
                    <a:pt x="307" y="0"/>
                    <a:pt x="316" y="1"/>
                    <a:pt x="324" y="5"/>
                  </a:cubicBezTo>
                  <a:cubicBezTo>
                    <a:pt x="329" y="8"/>
                    <a:pt x="334" y="17"/>
                    <a:pt x="333" y="22"/>
                  </a:cubicBezTo>
                  <a:cubicBezTo>
                    <a:pt x="332" y="28"/>
                    <a:pt x="326" y="36"/>
                    <a:pt x="320" y="39"/>
                  </a:cubicBezTo>
                  <a:cubicBezTo>
                    <a:pt x="313" y="42"/>
                    <a:pt x="304" y="41"/>
                    <a:pt x="296" y="41"/>
                  </a:cubicBezTo>
                  <a:cubicBezTo>
                    <a:pt x="252" y="41"/>
                    <a:pt x="208" y="41"/>
                    <a:pt x="164"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1"/>
            <p:cNvSpPr>
              <a:spLocks/>
            </p:cNvSpPr>
            <p:nvPr/>
          </p:nvSpPr>
          <p:spPr bwMode="auto">
            <a:xfrm>
              <a:off x="7843838" y="1436688"/>
              <a:ext cx="403225" cy="50800"/>
            </a:xfrm>
            <a:custGeom>
              <a:avLst/>
              <a:gdLst>
                <a:gd name="T0" fmla="*/ 168 w 337"/>
                <a:gd name="T1" fmla="*/ 2 h 43"/>
                <a:gd name="T2" fmla="*/ 297 w 337"/>
                <a:gd name="T3" fmla="*/ 2 h 43"/>
                <a:gd name="T4" fmla="*/ 318 w 337"/>
                <a:gd name="T5" fmla="*/ 2 h 43"/>
                <a:gd name="T6" fmla="*/ 334 w 337"/>
                <a:gd name="T7" fmla="*/ 23 h 43"/>
                <a:gd name="T8" fmla="*/ 317 w 337"/>
                <a:gd name="T9" fmla="*/ 40 h 43"/>
                <a:gd name="T10" fmla="*/ 297 w 337"/>
                <a:gd name="T11" fmla="*/ 42 h 43"/>
                <a:gd name="T12" fmla="*/ 40 w 337"/>
                <a:gd name="T13" fmla="*/ 42 h 43"/>
                <a:gd name="T14" fmla="*/ 19 w 337"/>
                <a:gd name="T15" fmla="*/ 41 h 43"/>
                <a:gd name="T16" fmla="*/ 2 w 337"/>
                <a:gd name="T17" fmla="*/ 21 h 43"/>
                <a:gd name="T18" fmla="*/ 19 w 337"/>
                <a:gd name="T19" fmla="*/ 3 h 43"/>
                <a:gd name="T20" fmla="*/ 40 w 337"/>
                <a:gd name="T21" fmla="*/ 2 h 43"/>
                <a:gd name="T22" fmla="*/ 168 w 337"/>
                <a:gd name="T23" fmla="*/ 2 h 43"/>
                <a:gd name="T24" fmla="*/ 168 w 337"/>
                <a:gd name="T25"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43">
                  <a:moveTo>
                    <a:pt x="168" y="2"/>
                  </a:moveTo>
                  <a:cubicBezTo>
                    <a:pt x="211" y="2"/>
                    <a:pt x="254" y="2"/>
                    <a:pt x="297" y="2"/>
                  </a:cubicBezTo>
                  <a:cubicBezTo>
                    <a:pt x="304" y="2"/>
                    <a:pt x="311" y="1"/>
                    <a:pt x="318" y="2"/>
                  </a:cubicBezTo>
                  <a:cubicBezTo>
                    <a:pt x="329" y="4"/>
                    <a:pt x="337" y="12"/>
                    <a:pt x="334" y="23"/>
                  </a:cubicBezTo>
                  <a:cubicBezTo>
                    <a:pt x="332" y="30"/>
                    <a:pt x="324" y="37"/>
                    <a:pt x="317" y="40"/>
                  </a:cubicBezTo>
                  <a:cubicBezTo>
                    <a:pt x="312" y="43"/>
                    <a:pt x="304" y="42"/>
                    <a:pt x="297" y="42"/>
                  </a:cubicBezTo>
                  <a:cubicBezTo>
                    <a:pt x="211" y="42"/>
                    <a:pt x="125" y="42"/>
                    <a:pt x="40" y="42"/>
                  </a:cubicBezTo>
                  <a:cubicBezTo>
                    <a:pt x="33" y="42"/>
                    <a:pt x="26" y="42"/>
                    <a:pt x="19" y="41"/>
                  </a:cubicBezTo>
                  <a:cubicBezTo>
                    <a:pt x="7" y="40"/>
                    <a:pt x="0" y="31"/>
                    <a:pt x="2" y="21"/>
                  </a:cubicBezTo>
                  <a:cubicBezTo>
                    <a:pt x="4" y="14"/>
                    <a:pt x="12" y="7"/>
                    <a:pt x="19" y="3"/>
                  </a:cubicBezTo>
                  <a:cubicBezTo>
                    <a:pt x="24" y="0"/>
                    <a:pt x="33" y="2"/>
                    <a:pt x="40" y="2"/>
                  </a:cubicBezTo>
                  <a:cubicBezTo>
                    <a:pt x="82" y="2"/>
                    <a:pt x="125" y="2"/>
                    <a:pt x="168" y="2"/>
                  </a:cubicBezTo>
                  <a:cubicBezTo>
                    <a:pt x="168" y="2"/>
                    <a:pt x="168" y="2"/>
                    <a:pt x="16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2"/>
            <p:cNvSpPr>
              <a:spLocks/>
            </p:cNvSpPr>
            <p:nvPr/>
          </p:nvSpPr>
          <p:spPr bwMode="auto">
            <a:xfrm>
              <a:off x="7843838" y="1141413"/>
              <a:ext cx="401638" cy="49213"/>
            </a:xfrm>
            <a:custGeom>
              <a:avLst/>
              <a:gdLst>
                <a:gd name="T0" fmla="*/ 171 w 336"/>
                <a:gd name="T1" fmla="*/ 1 h 42"/>
                <a:gd name="T2" fmla="*/ 291 w 336"/>
                <a:gd name="T3" fmla="*/ 1 h 42"/>
                <a:gd name="T4" fmla="*/ 312 w 336"/>
                <a:gd name="T5" fmla="*/ 2 h 42"/>
                <a:gd name="T6" fmla="*/ 335 w 336"/>
                <a:gd name="T7" fmla="*/ 19 h 42"/>
                <a:gd name="T8" fmla="*/ 312 w 336"/>
                <a:gd name="T9" fmla="*/ 41 h 42"/>
                <a:gd name="T10" fmla="*/ 294 w 336"/>
                <a:gd name="T11" fmla="*/ 41 h 42"/>
                <a:gd name="T12" fmla="*/ 43 w 336"/>
                <a:gd name="T13" fmla="*/ 41 h 42"/>
                <a:gd name="T14" fmla="*/ 19 w 336"/>
                <a:gd name="T15" fmla="*/ 40 h 42"/>
                <a:gd name="T16" fmla="*/ 2 w 336"/>
                <a:gd name="T17" fmla="*/ 20 h 42"/>
                <a:gd name="T18" fmla="*/ 19 w 336"/>
                <a:gd name="T19" fmla="*/ 3 h 42"/>
                <a:gd name="T20" fmla="*/ 40 w 336"/>
                <a:gd name="T21" fmla="*/ 1 h 42"/>
                <a:gd name="T22" fmla="*/ 171 w 336"/>
                <a:gd name="T23"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42">
                  <a:moveTo>
                    <a:pt x="171" y="1"/>
                  </a:moveTo>
                  <a:cubicBezTo>
                    <a:pt x="211" y="1"/>
                    <a:pt x="251" y="1"/>
                    <a:pt x="291" y="1"/>
                  </a:cubicBezTo>
                  <a:cubicBezTo>
                    <a:pt x="298" y="1"/>
                    <a:pt x="305" y="1"/>
                    <a:pt x="312" y="2"/>
                  </a:cubicBezTo>
                  <a:cubicBezTo>
                    <a:pt x="324" y="2"/>
                    <a:pt x="334" y="5"/>
                    <a:pt x="335" y="19"/>
                  </a:cubicBezTo>
                  <a:cubicBezTo>
                    <a:pt x="336" y="32"/>
                    <a:pt x="328" y="39"/>
                    <a:pt x="312" y="41"/>
                  </a:cubicBezTo>
                  <a:cubicBezTo>
                    <a:pt x="306" y="42"/>
                    <a:pt x="300" y="41"/>
                    <a:pt x="294" y="41"/>
                  </a:cubicBezTo>
                  <a:cubicBezTo>
                    <a:pt x="210" y="41"/>
                    <a:pt x="127" y="41"/>
                    <a:pt x="43" y="41"/>
                  </a:cubicBezTo>
                  <a:cubicBezTo>
                    <a:pt x="35" y="41"/>
                    <a:pt x="27" y="42"/>
                    <a:pt x="19" y="40"/>
                  </a:cubicBezTo>
                  <a:cubicBezTo>
                    <a:pt x="8" y="39"/>
                    <a:pt x="0" y="31"/>
                    <a:pt x="2" y="20"/>
                  </a:cubicBezTo>
                  <a:cubicBezTo>
                    <a:pt x="4" y="13"/>
                    <a:pt x="12" y="6"/>
                    <a:pt x="19" y="3"/>
                  </a:cubicBezTo>
                  <a:cubicBezTo>
                    <a:pt x="25" y="0"/>
                    <a:pt x="33" y="1"/>
                    <a:pt x="40" y="1"/>
                  </a:cubicBezTo>
                  <a:cubicBezTo>
                    <a:pt x="84" y="1"/>
                    <a:pt x="127" y="1"/>
                    <a:pt x="17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72960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Time for a Chance Card!</a:t>
            </a:r>
            <a:endParaRPr lang="en-US" dirty="0"/>
          </a:p>
        </p:txBody>
      </p:sp>
      <p:sp>
        <p:nvSpPr>
          <p:cNvPr id="24579" name="Content Placeholder 1"/>
          <p:cNvSpPr>
            <a:spLocks noGrp="1"/>
          </p:cNvSpPr>
          <p:nvPr>
            <p:ph sz="half" idx="1"/>
          </p:nvPr>
        </p:nvSpPr>
        <p:spPr>
          <a:xfrm>
            <a:off x="547729" y="1647824"/>
            <a:ext cx="7890417" cy="1688934"/>
          </a:xfrm>
        </p:spPr>
        <p:txBody>
          <a:bodyPr/>
          <a:lstStyle/>
          <a:p>
            <a:r>
              <a:rPr lang="en-US" sz="2400" dirty="0"/>
              <a:t>There is a hail storm in your area and your window breaks. </a:t>
            </a:r>
            <a:endParaRPr lang="en-US" sz="2400" dirty="0" smtClean="0"/>
          </a:p>
          <a:p>
            <a:r>
              <a:rPr lang="en-US" sz="2400" dirty="0"/>
              <a:t>Pay $100 to have it fixed. </a:t>
            </a:r>
          </a:p>
        </p:txBody>
      </p:sp>
      <p:pic>
        <p:nvPicPr>
          <p:cNvPr id="2" name="Picture 1" descr="raincloud icon" title="raincloud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0100" y="3661182"/>
            <a:ext cx="2505673" cy="2487384"/>
          </a:xfrm>
          <a:prstGeom prst="rect">
            <a:avLst/>
          </a:prstGeom>
        </p:spPr>
      </p:pic>
    </p:spTree>
    <p:custDataLst>
      <p:tags r:id="rId1"/>
    </p:custDataLst>
    <p:extLst>
      <p:ext uri="{BB962C8B-B14F-4D97-AF65-F5344CB8AC3E}">
        <p14:creationId xmlns:p14="http://schemas.microsoft.com/office/powerpoint/2010/main" val="399185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Housing</a:t>
            </a:r>
            <a:endParaRPr lang="en-US" dirty="0"/>
          </a:p>
        </p:txBody>
      </p:sp>
      <p:sp>
        <p:nvSpPr>
          <p:cNvPr id="24579" name="Content Placeholder 1"/>
          <p:cNvSpPr>
            <a:spLocks noGrp="1"/>
          </p:cNvSpPr>
          <p:nvPr>
            <p:ph sz="half" idx="1"/>
          </p:nvPr>
        </p:nvSpPr>
        <p:spPr>
          <a:xfrm>
            <a:off x="547688" y="1463675"/>
            <a:ext cx="6478754" cy="1494709"/>
          </a:xfrm>
        </p:spPr>
        <p:txBody>
          <a:bodyPr/>
          <a:lstStyle/>
          <a:p>
            <a:pPr marL="0" indent="0">
              <a:buNone/>
            </a:pPr>
            <a:r>
              <a:rPr lang="en-US" sz="1800" dirty="0" smtClean="0"/>
              <a:t>Pick the housing option below that meets your family situation and need.</a:t>
            </a:r>
            <a:endParaRPr lang="en-US" sz="1800" dirty="0"/>
          </a:p>
        </p:txBody>
      </p:sp>
      <p:graphicFrame>
        <p:nvGraphicFramePr>
          <p:cNvPr id="7" name="Content Placeholder 6" descr="table with housing information" title="table with housing information"/>
          <p:cNvGraphicFramePr>
            <a:graphicFrameLocks noGrp="1"/>
          </p:cNvGraphicFramePr>
          <p:nvPr>
            <p:ph sz="half" idx="2"/>
            <p:extLst>
              <p:ext uri="{D42A27DB-BD31-4B8C-83A1-F6EECF244321}">
                <p14:modId xmlns:p14="http://schemas.microsoft.com/office/powerpoint/2010/main" val="2944383441"/>
              </p:ext>
            </p:extLst>
          </p:nvPr>
        </p:nvGraphicFramePr>
        <p:xfrm>
          <a:off x="354843" y="2286000"/>
          <a:ext cx="8557144" cy="4406152"/>
        </p:xfrm>
        <a:graphic>
          <a:graphicData uri="http://schemas.openxmlformats.org/drawingml/2006/table">
            <a:tbl>
              <a:tblPr firstRow="1" bandRow="1">
                <a:tableStyleId>{2D5ABB26-0587-4C30-8999-92F81FD0307C}</a:tableStyleId>
              </a:tblPr>
              <a:tblGrid>
                <a:gridCol w="2915731">
                  <a:extLst>
                    <a:ext uri="{9D8B030D-6E8A-4147-A177-3AD203B41FA5}">
                      <a16:colId xmlns:a16="http://schemas.microsoft.com/office/drawing/2014/main" val="3936017157"/>
                    </a:ext>
                  </a:extLst>
                </a:gridCol>
                <a:gridCol w="2950593">
                  <a:extLst>
                    <a:ext uri="{9D8B030D-6E8A-4147-A177-3AD203B41FA5}">
                      <a16:colId xmlns:a16="http://schemas.microsoft.com/office/drawing/2014/main" val="935859941"/>
                    </a:ext>
                  </a:extLst>
                </a:gridCol>
                <a:gridCol w="2690820">
                  <a:extLst>
                    <a:ext uri="{9D8B030D-6E8A-4147-A177-3AD203B41FA5}">
                      <a16:colId xmlns:a16="http://schemas.microsoft.com/office/drawing/2014/main" val="1778910693"/>
                    </a:ext>
                  </a:extLst>
                </a:gridCol>
              </a:tblGrid>
              <a:tr h="409240">
                <a:tc>
                  <a:txBody>
                    <a:bodyPr/>
                    <a:lstStyle/>
                    <a:p>
                      <a:r>
                        <a:rPr lang="en-US" sz="1600" b="1" dirty="0" smtClean="0">
                          <a:latin typeface="Open Sans Light" panose="020B0306030504020204" pitchFamily="34" charset="0"/>
                          <a:ea typeface="Open Sans Light" panose="020B0306030504020204" pitchFamily="34" charset="0"/>
                          <a:cs typeface="Open Sans Light" panose="020B0306030504020204" pitchFamily="34" charset="0"/>
                        </a:rPr>
                        <a:t>Suburban</a:t>
                      </a:r>
                      <a:endParaRPr lang="en-US" sz="16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sz="1600" b="1" dirty="0" smtClean="0">
                          <a:latin typeface="Open Sans Light" panose="020B0306030504020204" pitchFamily="34" charset="0"/>
                          <a:ea typeface="Open Sans Light" panose="020B0306030504020204" pitchFamily="34" charset="0"/>
                          <a:cs typeface="Open Sans Light" panose="020B0306030504020204" pitchFamily="34" charset="0"/>
                        </a:rPr>
                        <a:t>Downtown</a:t>
                      </a:r>
                      <a:endParaRPr lang="en-US" sz="16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sz="1600" b="1" dirty="0" smtClean="0">
                          <a:latin typeface="Open Sans Light" panose="020B0306030504020204" pitchFamily="34" charset="0"/>
                          <a:ea typeface="Open Sans Light" panose="020B0306030504020204" pitchFamily="34" charset="0"/>
                          <a:cs typeface="Open Sans Light" panose="020B0306030504020204" pitchFamily="34" charset="0"/>
                        </a:rPr>
                        <a:t>Rural</a:t>
                      </a:r>
                      <a:endParaRPr lang="en-US" sz="16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463762663"/>
                  </a:ext>
                </a:extLst>
              </a:tr>
              <a:tr h="409240">
                <a:tc>
                  <a:txBody>
                    <a:bodyPr/>
                    <a:lstStyle/>
                    <a:p>
                      <a:r>
                        <a:rPr lang="en-US" sz="1200" b="0" dirty="0" smtClean="0">
                          <a:latin typeface="Open Sans Light" panose="020B0306030504020204" pitchFamily="34" charset="0"/>
                          <a:ea typeface="Open Sans Light" panose="020B0306030504020204" pitchFamily="34" charset="0"/>
                          <a:cs typeface="Open Sans Light" panose="020B0306030504020204" pitchFamily="34" charset="0"/>
                        </a:rPr>
                        <a:t>If you choose to live in a suburban area, </a:t>
                      </a:r>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you can choose public transportation, but you cannot choose walking</a:t>
                      </a:r>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 / biking.</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sz="1200" b="0" dirty="0" smtClean="0">
                          <a:latin typeface="Open Sans Light" panose="020B0306030504020204" pitchFamily="34" charset="0"/>
                          <a:ea typeface="Open Sans Light" panose="020B0306030504020204" pitchFamily="34" charset="0"/>
                          <a:cs typeface="Open Sans Light" panose="020B0306030504020204" pitchFamily="34" charset="0"/>
                        </a:rPr>
                        <a:t>If you choose</a:t>
                      </a:r>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 to live downtown, </a:t>
                      </a:r>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you can choose public transportation or walking / biking as your transportation.</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r>
                        <a:rPr lang="en-US" sz="1200" b="0" dirty="0" smtClean="0">
                          <a:latin typeface="Open Sans Light" panose="020B0306030504020204" pitchFamily="34" charset="0"/>
                          <a:ea typeface="Open Sans Light" panose="020B0306030504020204" pitchFamily="34" charset="0"/>
                          <a:cs typeface="Open Sans Light" panose="020B0306030504020204" pitchFamily="34" charset="0"/>
                        </a:rPr>
                        <a:t>If you choose to live in a rural area </a:t>
                      </a:r>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you must have a car.</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3391109156"/>
                  </a:ext>
                </a:extLst>
              </a:tr>
              <a:tr h="1084056">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1 Bedroom Apartment</a:t>
                      </a:r>
                    </a:p>
                    <a:p>
                      <a:r>
                        <a:rPr lang="en-US" sz="1200" b="0" dirty="0" smtClean="0">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 $1,050</a:t>
                      </a:r>
                    </a:p>
                    <a:p>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Total Housing Expense: $1,200</a:t>
                      </a:r>
                      <a:endParaRPr lang="en-US" sz="1200" b="1"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Bedroom Apartment</a:t>
                      </a:r>
                    </a:p>
                    <a:p>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$1,050</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$1,200</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Bedroom Apartment</a:t>
                      </a:r>
                    </a:p>
                    <a:p>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$1,050</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$1,200</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3503305873"/>
                  </a:ext>
                </a:extLst>
              </a:tr>
              <a:tr h="1084056">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2 Bedroom Apartment</a:t>
                      </a:r>
                    </a:p>
                    <a:p>
                      <a:r>
                        <a:rPr lang="en-US" sz="1200" b="0" dirty="0" smtClean="0">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 $1,235</a:t>
                      </a:r>
                    </a:p>
                    <a:p>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Utilities: $165</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Total Housing Expense: $1,400</a:t>
                      </a:r>
                      <a:endParaRPr lang="en-US" sz="1200" b="1" dirty="0" smtClean="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 Bedroom Apartment</a:t>
                      </a:r>
                    </a:p>
                    <a:p>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$1,050</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$1,200</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 Bedroom Apartment</a:t>
                      </a:r>
                    </a:p>
                    <a:p>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$1,050</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$1,200</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646995497"/>
                  </a:ext>
                </a:extLst>
              </a:tr>
              <a:tr h="1084056">
                <a:tc>
                  <a:txBody>
                    <a:bodyPr/>
                    <a:lstStyle/>
                    <a:p>
                      <a:r>
                        <a:rPr lang="en-US" sz="1200" b="1" dirty="0" smtClean="0">
                          <a:latin typeface="Open Sans Light" panose="020B0306030504020204" pitchFamily="34" charset="0"/>
                          <a:ea typeface="Open Sans Light" panose="020B0306030504020204" pitchFamily="34" charset="0"/>
                          <a:cs typeface="Open Sans Light" panose="020B0306030504020204" pitchFamily="34" charset="0"/>
                        </a:rPr>
                        <a:t>3 Bedroom Home</a:t>
                      </a:r>
                    </a:p>
                    <a:p>
                      <a:r>
                        <a:rPr lang="en-US" sz="1200" b="0" dirty="0" smtClean="0">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 $2,620</a:t>
                      </a:r>
                    </a:p>
                    <a:p>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Insurance: $80</a:t>
                      </a:r>
                    </a:p>
                    <a:p>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Taxes: $300</a:t>
                      </a:r>
                    </a:p>
                    <a:p>
                      <a:r>
                        <a:rPr lang="en-US" sz="1200" b="0" baseline="0" dirty="0" smtClean="0">
                          <a:latin typeface="Open Sans Light" panose="020B0306030504020204" pitchFamily="34" charset="0"/>
                          <a:ea typeface="Open Sans Light" panose="020B0306030504020204" pitchFamily="34" charset="0"/>
                          <a:cs typeface="Open Sans Light" panose="020B0306030504020204" pitchFamily="34" charset="0"/>
                        </a:rPr>
                        <a:t>Utilities: $200</a:t>
                      </a:r>
                    </a:p>
                    <a:p>
                      <a:r>
                        <a:rPr lang="en-US" sz="1200" b="1" baseline="0" dirty="0" smtClean="0">
                          <a:latin typeface="Open Sans Light" panose="020B0306030504020204" pitchFamily="34" charset="0"/>
                          <a:ea typeface="Open Sans Light" panose="020B0306030504020204" pitchFamily="34" charset="0"/>
                          <a:cs typeface="Open Sans Light" panose="020B0306030504020204" pitchFamily="34" charset="0"/>
                        </a:rPr>
                        <a:t>Total Housing Expense: $3,200</a:t>
                      </a:r>
                      <a:endParaRPr lang="en-US" sz="1200" b="1" dirty="0" smtClean="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lumMod val="20000"/>
                        <a:lumOff val="80000"/>
                      </a:schemeClr>
                    </a:solidFill>
                  </a:tcPr>
                </a:tc>
                <a:tc>
                  <a:txBody>
                    <a:bodyPr/>
                    <a:lstStyle/>
                    <a:p>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 Bedroom Condo</a:t>
                      </a:r>
                    </a:p>
                    <a:p>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$1,050</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$1,200</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bg1"/>
                    </a:solidFill>
                  </a:tcPr>
                </a:tc>
                <a:tc>
                  <a:txBody>
                    <a:bodyPr/>
                    <a:lstStyle/>
                    <a:p>
                      <a:r>
                        <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 Bedroom Home</a:t>
                      </a:r>
                    </a:p>
                    <a:p>
                      <a:r>
                        <a:rPr lang="en-US" sz="1200" b="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a:t>
                      </a:r>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$1,050</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Renters Insurance: $15</a:t>
                      </a:r>
                    </a:p>
                    <a:p>
                      <a:r>
                        <a:rPr lang="en-US" sz="1200" b="0"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Utilities: $135</a:t>
                      </a:r>
                    </a:p>
                    <a:p>
                      <a:r>
                        <a:rPr lang="en-US" sz="1200" b="1" baseline="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Total Housing Expense: $1,200</a:t>
                      </a:r>
                      <a:endParaRPr lang="en-US" sz="12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905513233"/>
                  </a:ext>
                </a:extLst>
              </a:tr>
            </a:tbl>
          </a:graphicData>
        </a:graphic>
      </p:graphicFrame>
      <p:pic>
        <p:nvPicPr>
          <p:cNvPr id="2" name="Picture 1" descr="house icon" title="hous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807" y="320675"/>
            <a:ext cx="1379481" cy="1143000"/>
          </a:xfrm>
          <a:prstGeom prst="rect">
            <a:avLst/>
          </a:prstGeom>
        </p:spPr>
      </p:pic>
    </p:spTree>
    <p:custDataLst>
      <p:tags r:id="rId1"/>
    </p:custDataLst>
    <p:extLst>
      <p:ext uri="{BB962C8B-B14F-4D97-AF65-F5344CB8AC3E}">
        <p14:creationId xmlns:p14="http://schemas.microsoft.com/office/powerpoint/2010/main" val="63750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BRAND 2.0 TEMPLATE" val="HkkwNzfS"/>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and 2.0 templat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BD8A33395CE4B85DE0028A75CC6A6" ma:contentTypeVersion="10" ma:contentTypeDescription="Create a new document." ma:contentTypeScope="" ma:versionID="174dc33516370ff4a51c6788f5c3700c">
  <xsd:schema xmlns:xsd="http://www.w3.org/2001/XMLSchema" xmlns:xs="http://www.w3.org/2001/XMLSchema" xmlns:p="http://schemas.microsoft.com/office/2006/metadata/properties" xmlns:ns1="http://schemas.microsoft.com/sharepoint/v3" xmlns:ns2="b243ae30-5c02-438c-8c12-fee7f97be6df" targetNamespace="http://schemas.microsoft.com/office/2006/metadata/properties" ma:root="true" ma:fieldsID="6b5d4e1727a174d70389e139bf1ead88" ns1:_="" ns2:_="">
    <xsd:import namespace="http://schemas.microsoft.com/sharepoint/v3"/>
    <xsd:import namespace="b243ae30-5c02-438c-8c12-fee7f97be6d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3ae30-5c02-438c-8c12-fee7f97be6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6DA14C51-DFC9-449A-AE1D-B4DFEFA070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43ae30-5c02-438c-8c12-fee7f97be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D8A9F-8848-45F5-908D-3F526C221E8A}">
  <ds:schemaRefs>
    <ds:schemaRef ds:uri="http://schemas.microsoft.com/sharepoint/v3/contenttype/forms"/>
  </ds:schemaRefs>
</ds:datastoreItem>
</file>

<file path=customXml/itemProps3.xml><?xml version="1.0" encoding="utf-8"?>
<ds:datastoreItem xmlns:ds="http://schemas.openxmlformats.org/officeDocument/2006/customXml" ds:itemID="{24552111-DC0F-45BC-9B07-9BEB5A21430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243ae30-5c02-438c-8c12-fee7f97be6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Brand 2.0 template</Template>
  <TotalTime>0</TotalTime>
  <Words>4766</Words>
  <Application>Microsoft Office PowerPoint</Application>
  <PresentationFormat>On-screen Show (4:3)</PresentationFormat>
  <Paragraphs>525</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MS PGothic</vt:lpstr>
      <vt:lpstr>Arial</vt:lpstr>
      <vt:lpstr>Calibri</vt:lpstr>
      <vt:lpstr>Century Gothic</vt:lpstr>
      <vt:lpstr>Georgia</vt:lpstr>
      <vt:lpstr>Open Sans Light</vt:lpstr>
      <vt:lpstr>Source Sans Pro</vt:lpstr>
      <vt:lpstr>Verdana</vt:lpstr>
      <vt:lpstr>Wingdings</vt:lpstr>
      <vt:lpstr>ヒラギノ角ゴ Pro W3</vt:lpstr>
      <vt:lpstr>Brand 2.0 template</vt:lpstr>
      <vt:lpstr>Hands on Banking Experience</vt:lpstr>
      <vt:lpstr>Profile and Budget Worksheet</vt:lpstr>
      <vt:lpstr>Profile &amp; Budget Worksheet</vt:lpstr>
      <vt:lpstr>Profile and Budget Worksheet – Con’t.</vt:lpstr>
      <vt:lpstr>The Experience</vt:lpstr>
      <vt:lpstr>Communication</vt:lpstr>
      <vt:lpstr>Clothing</vt:lpstr>
      <vt:lpstr>It’s Time for a Chance Card!</vt:lpstr>
      <vt:lpstr>Housing</vt:lpstr>
      <vt:lpstr>Furniture</vt:lpstr>
      <vt:lpstr>Bank</vt:lpstr>
      <vt:lpstr>It’s Time for a Chance Card!</vt:lpstr>
      <vt:lpstr>Eating Out</vt:lpstr>
      <vt:lpstr>Childcare</vt:lpstr>
      <vt:lpstr>Entertainment</vt:lpstr>
      <vt:lpstr>Insurance</vt:lpstr>
      <vt:lpstr>It’s Time for a Chance Card!</vt:lpstr>
      <vt:lpstr>Transportation</vt:lpstr>
      <vt:lpstr>Groceries</vt:lpstr>
      <vt:lpstr>Charitable Contributions</vt:lpstr>
      <vt:lpstr>It’s Time for a Chance Card!</vt:lpstr>
      <vt:lpstr>Personal Care</vt:lpstr>
      <vt:lpstr>Review</vt:lpstr>
      <vt:lpstr>Debrief</vt:lpstr>
      <vt:lpstr>Thank you</vt:lpstr>
    </vt:vector>
  </TitlesOfParts>
  <Company>Wells Fargo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Lavandero, Blaise francis C.</dc:creator>
  <dc:description>Wells Fargo PPT 2007 Template V. 3.0</dc:description>
  <cp:lastModifiedBy>Liverpool, Renee</cp:lastModifiedBy>
  <cp:revision>284</cp:revision>
  <cp:lastPrinted>2019-08-26T14:25:01Z</cp:lastPrinted>
  <dcterms:created xsi:type="dcterms:W3CDTF">2018-07-18T10:27:35Z</dcterms:created>
  <dcterms:modified xsi:type="dcterms:W3CDTF">2020-09-24T15:47:16Z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0x010100F4FBD8A33395CE4B85DE0028A75CC6A6</vt:lpwstr>
  </property>
  <property fmtid="{D5CDD505-2E9C-101B-9397-08002B2CF9AE}" pid="3" name="Order">
    <vt:r8>42400</vt:r8>
  </property>
  <property fmtid="{D5CDD505-2E9C-101B-9397-08002B2CF9AE}" pid="4" name="ArticulateGUID">
    <vt:lpwstr>5CF81FA4-E2B2-4E5B-B02C-F8C37916B9FC</vt:lpwstr>
  </property>
  <property fmtid="{D5CDD505-2E9C-101B-9397-08002B2CF9AE}" pid="5" name="ArticulatePath">
    <vt:lpwstr>ElementarySchool_CreditandInterestPresentation_Accessibilty_InProgress</vt:lpwstr>
  </property>
</Properties>
</file>